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slides/slide147.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tags/tag1.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slides/slide119.xml" ContentType="application/vnd.openxmlformats-officedocument.presentationml.slide+xml"/>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gif" ContentType="image/gif"/>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Override PartName="/ppt/notesSlides/notesSlide18.xml" ContentType="application/vnd.openxmlformats-officedocument.presentationml.notesSlide+xml"/>
  <Override PartName="/ppt/tags/tag2.xml" ContentType="application/vnd.openxmlformats-officedocument.presentationml.tags+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slides/slide138.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tags/tag3.xml" ContentType="application/vnd.openxmlformats-officedocument.presentationml.tags+xml"/>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Default Extension="wav" ContentType="audio/wav"/>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s/slide139.xml" ContentType="application/vnd.openxmlformats-officedocument.presentationml.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slides/slide129.xml" ContentType="application/vnd.openxmlformats-officedocument.presentationml.slide+xml"/>
  <Override PartName="/ppt/notesSlides/notesSlide12.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Lst>
  <p:notesMasterIdLst>
    <p:notesMasterId r:id="rId149"/>
  </p:notesMasterIdLst>
  <p:handoutMasterIdLst>
    <p:handoutMasterId r:id="rId150"/>
  </p:handoutMasterIdLst>
  <p:sldIdLst>
    <p:sldId id="790" r:id="rId2"/>
    <p:sldId id="1048" r:id="rId3"/>
    <p:sldId id="1108" r:id="rId4"/>
    <p:sldId id="1116" r:id="rId5"/>
    <p:sldId id="1117" r:id="rId6"/>
    <p:sldId id="1118" r:id="rId7"/>
    <p:sldId id="1119" r:id="rId8"/>
    <p:sldId id="1120" r:id="rId9"/>
    <p:sldId id="1121" r:id="rId10"/>
    <p:sldId id="1122" r:id="rId11"/>
    <p:sldId id="1123" r:id="rId12"/>
    <p:sldId id="1124" r:id="rId13"/>
    <p:sldId id="1125" r:id="rId14"/>
    <p:sldId id="1126" r:id="rId15"/>
    <p:sldId id="1127" r:id="rId16"/>
    <p:sldId id="1128" r:id="rId17"/>
    <p:sldId id="1129" r:id="rId18"/>
    <p:sldId id="1130" r:id="rId19"/>
    <p:sldId id="1131" r:id="rId20"/>
    <p:sldId id="1132" r:id="rId21"/>
    <p:sldId id="1133" r:id="rId22"/>
    <p:sldId id="1134" r:id="rId23"/>
    <p:sldId id="1135" r:id="rId24"/>
    <p:sldId id="1262" r:id="rId25"/>
    <p:sldId id="1263" r:id="rId26"/>
    <p:sldId id="1264" r:id="rId27"/>
    <p:sldId id="1265" r:id="rId28"/>
    <p:sldId id="1266" r:id="rId29"/>
    <p:sldId id="1136" r:id="rId30"/>
    <p:sldId id="1137" r:id="rId31"/>
    <p:sldId id="1138" r:id="rId32"/>
    <p:sldId id="1139" r:id="rId33"/>
    <p:sldId id="1140" r:id="rId34"/>
    <p:sldId id="1141" r:id="rId35"/>
    <p:sldId id="1142" r:id="rId36"/>
    <p:sldId id="1272" r:id="rId37"/>
    <p:sldId id="1273" r:id="rId38"/>
    <p:sldId id="1274" r:id="rId39"/>
    <p:sldId id="1275" r:id="rId40"/>
    <p:sldId id="1276" r:id="rId41"/>
    <p:sldId id="1143" r:id="rId42"/>
    <p:sldId id="1144" r:id="rId43"/>
    <p:sldId id="1145" r:id="rId44"/>
    <p:sldId id="1146" r:id="rId45"/>
    <p:sldId id="1147" r:id="rId46"/>
    <p:sldId id="1252" r:id="rId47"/>
    <p:sldId id="1148" r:id="rId48"/>
    <p:sldId id="1253" r:id="rId49"/>
    <p:sldId id="1149" r:id="rId50"/>
    <p:sldId id="1255" r:id="rId51"/>
    <p:sldId id="1150" r:id="rId52"/>
    <p:sldId id="1256" r:id="rId53"/>
    <p:sldId id="1151" r:id="rId54"/>
    <p:sldId id="1267" r:id="rId55"/>
    <p:sldId id="1268" r:id="rId56"/>
    <p:sldId id="1257" r:id="rId57"/>
    <p:sldId id="1152" r:id="rId58"/>
    <p:sldId id="1258" r:id="rId59"/>
    <p:sldId id="1259" r:id="rId60"/>
    <p:sldId id="1260" r:id="rId61"/>
    <p:sldId id="1261" r:id="rId62"/>
    <p:sldId id="1153" r:id="rId63"/>
    <p:sldId id="1154" r:id="rId64"/>
    <p:sldId id="1155" r:id="rId65"/>
    <p:sldId id="1156" r:id="rId66"/>
    <p:sldId id="1157" r:id="rId67"/>
    <p:sldId id="1158" r:id="rId68"/>
    <p:sldId id="1164" r:id="rId69"/>
    <p:sldId id="1165" r:id="rId70"/>
    <p:sldId id="1166" r:id="rId71"/>
    <p:sldId id="1167" r:id="rId72"/>
    <p:sldId id="1168" r:id="rId73"/>
    <p:sldId id="1169" r:id="rId74"/>
    <p:sldId id="1170" r:id="rId75"/>
    <p:sldId id="1171" r:id="rId76"/>
    <p:sldId id="1172" r:id="rId77"/>
    <p:sldId id="1178" r:id="rId78"/>
    <p:sldId id="1179" r:id="rId79"/>
    <p:sldId id="1184" r:id="rId80"/>
    <p:sldId id="1185" r:id="rId81"/>
    <p:sldId id="1186" r:id="rId82"/>
    <p:sldId id="1187" r:id="rId83"/>
    <p:sldId id="1188" r:id="rId84"/>
    <p:sldId id="1189" r:id="rId85"/>
    <p:sldId id="1190" r:id="rId86"/>
    <p:sldId id="1191" r:id="rId87"/>
    <p:sldId id="1192" r:id="rId88"/>
    <p:sldId id="1193" r:id="rId89"/>
    <p:sldId id="1194" r:id="rId90"/>
    <p:sldId id="1195" r:id="rId91"/>
    <p:sldId id="1196" r:id="rId92"/>
    <p:sldId id="1197" r:id="rId93"/>
    <p:sldId id="1200" r:id="rId94"/>
    <p:sldId id="1201" r:id="rId95"/>
    <p:sldId id="1202" r:id="rId96"/>
    <p:sldId id="1203" r:id="rId97"/>
    <p:sldId id="1204" r:id="rId98"/>
    <p:sldId id="1205" r:id="rId99"/>
    <p:sldId id="1206" r:id="rId100"/>
    <p:sldId id="1207" r:id="rId101"/>
    <p:sldId id="1208" r:id="rId102"/>
    <p:sldId id="1209" r:id="rId103"/>
    <p:sldId id="1210" r:id="rId104"/>
    <p:sldId id="1211" r:id="rId105"/>
    <p:sldId id="1212" r:id="rId106"/>
    <p:sldId id="1213" r:id="rId107"/>
    <p:sldId id="1214" r:id="rId108"/>
    <p:sldId id="1215" r:id="rId109"/>
    <p:sldId id="1216" r:id="rId110"/>
    <p:sldId id="1217" r:id="rId111"/>
    <p:sldId id="1218" r:id="rId112"/>
    <p:sldId id="1219" r:id="rId113"/>
    <p:sldId id="1220" r:id="rId114"/>
    <p:sldId id="1221" r:id="rId115"/>
    <p:sldId id="1222" r:id="rId116"/>
    <p:sldId id="1223" r:id="rId117"/>
    <p:sldId id="1224" r:id="rId118"/>
    <p:sldId id="1225" r:id="rId119"/>
    <p:sldId id="1226" r:id="rId120"/>
    <p:sldId id="1227" r:id="rId121"/>
    <p:sldId id="1228" r:id="rId122"/>
    <p:sldId id="1229" r:id="rId123"/>
    <p:sldId id="1269" r:id="rId124"/>
    <p:sldId id="1270" r:id="rId125"/>
    <p:sldId id="1230" r:id="rId126"/>
    <p:sldId id="1231" r:id="rId127"/>
    <p:sldId id="1232" r:id="rId128"/>
    <p:sldId id="1233" r:id="rId129"/>
    <p:sldId id="1234" r:id="rId130"/>
    <p:sldId id="1235" r:id="rId131"/>
    <p:sldId id="1236" r:id="rId132"/>
    <p:sldId id="1237" r:id="rId133"/>
    <p:sldId id="1238" r:id="rId134"/>
    <p:sldId id="1239" r:id="rId135"/>
    <p:sldId id="1240" r:id="rId136"/>
    <p:sldId id="1241" r:id="rId137"/>
    <p:sldId id="1242" r:id="rId138"/>
    <p:sldId id="1243" r:id="rId139"/>
    <p:sldId id="1244" r:id="rId140"/>
    <p:sldId id="1245" r:id="rId141"/>
    <p:sldId id="1246" r:id="rId142"/>
    <p:sldId id="1247" r:id="rId143"/>
    <p:sldId id="1248" r:id="rId144"/>
    <p:sldId id="1249" r:id="rId145"/>
    <p:sldId id="1250" r:id="rId146"/>
    <p:sldId id="1251" r:id="rId147"/>
    <p:sldId id="1271" r:id="rId148"/>
  </p:sldIdLst>
  <p:sldSz cx="9144000" cy="6858000" type="screen4x3"/>
  <p:notesSz cx="10234613" cy="7099300"/>
  <p:kinsoku lang="zh-TW" invalStChars="、。，．・：；？！゛゜ヽヾゝゞ々ー’”）〕］｝〉》」』】°‰′″℃￠％ぁぃぅぇぉっゃゅょゎァィゥェォッャュョヮヵヶ!%),.:;?]}｡｣､･ｧｨｩｪｫｬｭｮｯｰﾞﾟ" invalEndChars="‘“（〔［｛〈《「『【￥＄$([\{｢￡"/>
  <p:defaultTextStyle>
    <a:defPPr>
      <a:defRPr lang="en-US"/>
    </a:defPPr>
    <a:lvl1pPr algn="l" rtl="0" fontAlgn="base">
      <a:spcBef>
        <a:spcPct val="0"/>
      </a:spcBef>
      <a:spcAft>
        <a:spcPct val="0"/>
      </a:spcAft>
      <a:defRPr sz="1400" b="1" kern="1200">
        <a:solidFill>
          <a:srgbClr val="0000FF"/>
        </a:solidFill>
        <a:latin typeface="Arial" pitchFamily="34" charset="0"/>
        <a:ea typeface="宋体" pitchFamily="2" charset="-122"/>
        <a:cs typeface="+mn-cs"/>
      </a:defRPr>
    </a:lvl1pPr>
    <a:lvl2pPr marL="457200" algn="l" rtl="0" fontAlgn="base">
      <a:spcBef>
        <a:spcPct val="0"/>
      </a:spcBef>
      <a:spcAft>
        <a:spcPct val="0"/>
      </a:spcAft>
      <a:defRPr sz="1400" b="1" kern="1200">
        <a:solidFill>
          <a:srgbClr val="0000FF"/>
        </a:solidFill>
        <a:latin typeface="Arial" pitchFamily="34" charset="0"/>
        <a:ea typeface="宋体" pitchFamily="2" charset="-122"/>
        <a:cs typeface="+mn-cs"/>
      </a:defRPr>
    </a:lvl2pPr>
    <a:lvl3pPr marL="914400" algn="l" rtl="0" fontAlgn="base">
      <a:spcBef>
        <a:spcPct val="0"/>
      </a:spcBef>
      <a:spcAft>
        <a:spcPct val="0"/>
      </a:spcAft>
      <a:defRPr sz="1400" b="1" kern="1200">
        <a:solidFill>
          <a:srgbClr val="0000FF"/>
        </a:solidFill>
        <a:latin typeface="Arial" pitchFamily="34" charset="0"/>
        <a:ea typeface="宋体" pitchFamily="2" charset="-122"/>
        <a:cs typeface="+mn-cs"/>
      </a:defRPr>
    </a:lvl3pPr>
    <a:lvl4pPr marL="1371600" algn="l" rtl="0" fontAlgn="base">
      <a:spcBef>
        <a:spcPct val="0"/>
      </a:spcBef>
      <a:spcAft>
        <a:spcPct val="0"/>
      </a:spcAft>
      <a:defRPr sz="1400" b="1" kern="1200">
        <a:solidFill>
          <a:srgbClr val="0000FF"/>
        </a:solidFill>
        <a:latin typeface="Arial" pitchFamily="34" charset="0"/>
        <a:ea typeface="宋体" pitchFamily="2" charset="-122"/>
        <a:cs typeface="+mn-cs"/>
      </a:defRPr>
    </a:lvl4pPr>
    <a:lvl5pPr marL="1828800" algn="l" rtl="0" fontAlgn="base">
      <a:spcBef>
        <a:spcPct val="0"/>
      </a:spcBef>
      <a:spcAft>
        <a:spcPct val="0"/>
      </a:spcAft>
      <a:defRPr sz="1400" b="1" kern="1200">
        <a:solidFill>
          <a:srgbClr val="0000FF"/>
        </a:solidFill>
        <a:latin typeface="Arial" pitchFamily="34" charset="0"/>
        <a:ea typeface="宋体" pitchFamily="2" charset="-122"/>
        <a:cs typeface="+mn-cs"/>
      </a:defRPr>
    </a:lvl5pPr>
    <a:lvl6pPr marL="2286000" algn="l" defTabSz="914400" rtl="0" eaLnBrk="1" latinLnBrk="0" hangingPunct="1">
      <a:defRPr sz="1400" b="1" kern="1200">
        <a:solidFill>
          <a:srgbClr val="0000FF"/>
        </a:solidFill>
        <a:latin typeface="Arial" pitchFamily="34" charset="0"/>
        <a:ea typeface="宋体" pitchFamily="2" charset="-122"/>
        <a:cs typeface="+mn-cs"/>
      </a:defRPr>
    </a:lvl6pPr>
    <a:lvl7pPr marL="2743200" algn="l" defTabSz="914400" rtl="0" eaLnBrk="1" latinLnBrk="0" hangingPunct="1">
      <a:defRPr sz="1400" b="1" kern="1200">
        <a:solidFill>
          <a:srgbClr val="0000FF"/>
        </a:solidFill>
        <a:latin typeface="Arial" pitchFamily="34" charset="0"/>
        <a:ea typeface="宋体" pitchFamily="2" charset="-122"/>
        <a:cs typeface="+mn-cs"/>
      </a:defRPr>
    </a:lvl7pPr>
    <a:lvl8pPr marL="3200400" algn="l" defTabSz="914400" rtl="0" eaLnBrk="1" latinLnBrk="0" hangingPunct="1">
      <a:defRPr sz="1400" b="1" kern="1200">
        <a:solidFill>
          <a:srgbClr val="0000FF"/>
        </a:solidFill>
        <a:latin typeface="Arial" pitchFamily="34" charset="0"/>
        <a:ea typeface="宋体" pitchFamily="2" charset="-122"/>
        <a:cs typeface="+mn-cs"/>
      </a:defRPr>
    </a:lvl8pPr>
    <a:lvl9pPr marL="3657600" algn="l" defTabSz="914400" rtl="0" eaLnBrk="1" latinLnBrk="0" hangingPunct="1">
      <a:defRPr sz="1400" b="1" kern="1200">
        <a:solidFill>
          <a:srgbClr val="0000FF"/>
        </a:solidFill>
        <a:latin typeface="Arial"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present/>
    <p:sldAll/>
    <p:penClr>
      <a:schemeClr val="tx1"/>
    </p:penClr>
  </p:showPr>
  <p:clrMru>
    <a:srgbClr val="CA0523"/>
    <a:srgbClr val="CC3300"/>
    <a:srgbClr val="008000"/>
    <a:srgbClr val="46A7BA"/>
    <a:srgbClr val="828E72"/>
    <a:srgbClr val="777E89"/>
    <a:srgbClr val="CA0123"/>
    <a:srgbClr val="0000FF"/>
    <a:srgbClr val="FFCC66"/>
    <a:srgbClr val="FFCCFF"/>
  </p:clrMru>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16" autoAdjust="0"/>
    <p:restoredTop sz="91717" autoAdjust="0"/>
  </p:normalViewPr>
  <p:slideViewPr>
    <p:cSldViewPr snapToGrid="0">
      <p:cViewPr varScale="1">
        <p:scale>
          <a:sx n="100" d="100"/>
          <a:sy n="100" d="100"/>
        </p:scale>
        <p:origin x="-1596" y="-96"/>
      </p:cViewPr>
      <p:guideLst>
        <p:guide orient="horz" pos="4209"/>
        <p:guide pos="2872"/>
      </p:guideLst>
    </p:cSldViewPr>
  </p:slideViewPr>
  <p:outlineViewPr>
    <p:cViewPr>
      <p:scale>
        <a:sx n="33" d="100"/>
        <a:sy n="33" d="100"/>
      </p:scale>
      <p:origin x="18" y="26592"/>
    </p:cViewPr>
  </p:outlineViewPr>
  <p:notesTextViewPr>
    <p:cViewPr>
      <p:scale>
        <a:sx n="100" d="100"/>
        <a:sy n="100" d="100"/>
      </p:scale>
      <p:origin x="0" y="0"/>
    </p:cViewPr>
  </p:notesTextViewPr>
  <p:sorterViewPr>
    <p:cViewPr>
      <p:scale>
        <a:sx n="50" d="100"/>
        <a:sy n="50" d="100"/>
      </p:scale>
      <p:origin x="0" y="0"/>
    </p:cViewPr>
  </p:sorterViewPr>
  <p:notesViewPr>
    <p:cSldViewPr snapToGrid="0">
      <p:cViewPr>
        <p:scale>
          <a:sx n="125" d="100"/>
          <a:sy n="125" d="100"/>
        </p:scale>
        <p:origin x="-2388" y="-72"/>
      </p:cViewPr>
      <p:guideLst>
        <p:guide orient="horz" pos="2237"/>
        <p:guide pos="3224"/>
      </p:guideLst>
    </p:cSldViewPr>
  </p:notes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handoutMaster" Target="handoutMasters/handoutMaster1.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6.png"/></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image" Target="../media/image6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image" Target="../media/image65.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72.wmf"/><Relationship Id="rId1" Type="http://schemas.openxmlformats.org/officeDocument/2006/relationships/image" Target="../media/image71.wmf"/><Relationship Id="rId4" Type="http://schemas.openxmlformats.org/officeDocument/2006/relationships/image" Target="../media/image74.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image" Target="../media/image75.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78.wmf"/><Relationship Id="rId1" Type="http://schemas.openxmlformats.org/officeDocument/2006/relationships/image" Target="../media/image77.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image" Target="../media/image7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22.v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image" Target="../media/image84.png"/><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92.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96.wmf"/><Relationship Id="rId1" Type="http://schemas.openxmlformats.org/officeDocument/2006/relationships/image" Target="../media/image95.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12.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120.wmf"/><Relationship Id="rId1" Type="http://schemas.openxmlformats.org/officeDocument/2006/relationships/image" Target="../media/image119.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29.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30.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38.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43.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4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 Id="rId5" Type="http://schemas.openxmlformats.org/officeDocument/2006/relationships/image" Target="../media/image16.wmf"/><Relationship Id="rId4" Type="http://schemas.openxmlformats.org/officeDocument/2006/relationships/image" Target="../media/image1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1368867" y="3373892"/>
            <a:ext cx="7499333" cy="3191238"/>
          </a:xfrm>
          <a:prstGeom prst="rect">
            <a:avLst/>
          </a:prstGeom>
          <a:noFill/>
          <a:ln w="12700">
            <a:noFill/>
            <a:miter lim="800000"/>
            <a:headEnd/>
            <a:tailEnd/>
          </a:ln>
          <a:effectLst/>
        </p:spPr>
        <p:txBody>
          <a:bodyPr vert="horz" wrap="square" lIns="124494" tIns="63075" rIns="124494" bIns="63075" numCol="1" anchor="t" anchorCtr="0" compatLnSpc="1">
            <a:prstTxWarp prst="textNoShape">
              <a:avLst/>
            </a:prstTxWarp>
          </a:bodyPr>
          <a:lstStyle/>
          <a:p>
            <a:pPr lvl="0"/>
            <a:r>
              <a:rPr lang="en-US" altLang="zh-TW" noProof="0" smtClean="0"/>
              <a:t>Click to edit Master text styles</a:t>
            </a:r>
          </a:p>
          <a:p>
            <a:pPr lvl="1"/>
            <a:r>
              <a:rPr lang="en-US" altLang="zh-TW" noProof="0" smtClean="0"/>
              <a:t>Second level</a:t>
            </a:r>
          </a:p>
          <a:p>
            <a:pPr lvl="2"/>
            <a:r>
              <a:rPr lang="en-US" altLang="zh-TW" noProof="0" smtClean="0"/>
              <a:t>Third level</a:t>
            </a:r>
          </a:p>
          <a:p>
            <a:pPr lvl="3"/>
            <a:r>
              <a:rPr lang="en-US" altLang="zh-TW" noProof="0" smtClean="0"/>
              <a:t>Fourth level</a:t>
            </a:r>
          </a:p>
          <a:p>
            <a:pPr lvl="4"/>
            <a:r>
              <a:rPr lang="en-US" altLang="zh-TW" noProof="0" smtClean="0"/>
              <a:t>Fifth level</a:t>
            </a:r>
          </a:p>
        </p:txBody>
      </p:sp>
      <p:sp>
        <p:nvSpPr>
          <p:cNvPr id="23555" name="Rectangle 3"/>
          <p:cNvSpPr>
            <a:spLocks noGrp="1" noRot="1" noChangeAspect="1" noChangeArrowheads="1" noTextEdit="1"/>
          </p:cNvSpPr>
          <p:nvPr>
            <p:ph type="sldImg" idx="2"/>
          </p:nvPr>
        </p:nvSpPr>
        <p:spPr bwMode="auto">
          <a:xfrm>
            <a:off x="3344863" y="533400"/>
            <a:ext cx="3546475" cy="2660650"/>
          </a:xfrm>
          <a:prstGeom prst="rect">
            <a:avLst/>
          </a:prstGeom>
          <a:noFill/>
          <a:ln w="12700">
            <a:solidFill>
              <a:schemeClr val="tx1"/>
            </a:solidFill>
            <a:miter lim="800000"/>
            <a:headEnd/>
            <a:tailEnd/>
          </a:ln>
        </p:spPr>
      </p:sp>
    </p:spTree>
  </p:cSld>
  <p:clrMap bg1="lt1" tx1="dk1" bg2="lt2" tx2="dk2" accent1="accent1" accent2="accent2" accent3="accent3" accent4="accent4" accent5="accent5" accent6="accent6" hlink="hlink" folHlink="folHlink"/>
  <p:notesStyle>
    <a:lvl1pPr algn="l" defTabSz="1189038" rtl="0" eaLnBrk="0" fontAlgn="base" hangingPunct="0">
      <a:spcBef>
        <a:spcPct val="30000"/>
      </a:spcBef>
      <a:spcAft>
        <a:spcPct val="0"/>
      </a:spcAft>
      <a:defRPr sz="1600" kern="1200">
        <a:solidFill>
          <a:schemeClr val="tx1"/>
        </a:solidFill>
        <a:latin typeface="Times New Roman" pitchFamily="18" charset="0"/>
        <a:ea typeface="PMingLiU" pitchFamily="18" charset="-120"/>
        <a:cs typeface="+mn-cs"/>
      </a:defRPr>
    </a:lvl1pPr>
    <a:lvl2pPr marL="593725" algn="l" defTabSz="1189038" rtl="0" eaLnBrk="0" fontAlgn="base" hangingPunct="0">
      <a:spcBef>
        <a:spcPct val="30000"/>
      </a:spcBef>
      <a:spcAft>
        <a:spcPct val="0"/>
      </a:spcAft>
      <a:defRPr sz="1600" kern="1200">
        <a:solidFill>
          <a:schemeClr val="tx1"/>
        </a:solidFill>
        <a:latin typeface="Times New Roman" pitchFamily="18" charset="0"/>
        <a:ea typeface="PMingLiU" pitchFamily="18" charset="-120"/>
        <a:cs typeface="+mn-cs"/>
      </a:defRPr>
    </a:lvl2pPr>
    <a:lvl3pPr marL="1189038" algn="l" defTabSz="1189038" rtl="0" eaLnBrk="0" fontAlgn="base" hangingPunct="0">
      <a:spcBef>
        <a:spcPct val="30000"/>
      </a:spcBef>
      <a:spcAft>
        <a:spcPct val="0"/>
      </a:spcAft>
      <a:defRPr sz="1600" kern="1200">
        <a:solidFill>
          <a:schemeClr val="tx1"/>
        </a:solidFill>
        <a:latin typeface="Times New Roman" pitchFamily="18" charset="0"/>
        <a:ea typeface="PMingLiU" pitchFamily="18" charset="-120"/>
        <a:cs typeface="+mn-cs"/>
      </a:defRPr>
    </a:lvl3pPr>
    <a:lvl4pPr marL="1782763" algn="l" defTabSz="1189038" rtl="0" eaLnBrk="0" fontAlgn="base" hangingPunct="0">
      <a:spcBef>
        <a:spcPct val="30000"/>
      </a:spcBef>
      <a:spcAft>
        <a:spcPct val="0"/>
      </a:spcAft>
      <a:defRPr sz="1600" kern="1200">
        <a:solidFill>
          <a:schemeClr val="tx1"/>
        </a:solidFill>
        <a:latin typeface="Times New Roman" pitchFamily="18" charset="0"/>
        <a:ea typeface="PMingLiU" pitchFamily="18" charset="-120"/>
        <a:cs typeface="+mn-cs"/>
      </a:defRPr>
    </a:lvl4pPr>
    <a:lvl5pPr marL="2378075" algn="l" defTabSz="1189038" rtl="0" eaLnBrk="0" fontAlgn="base" hangingPunct="0">
      <a:spcBef>
        <a:spcPct val="30000"/>
      </a:spcBef>
      <a:spcAft>
        <a:spcPct val="0"/>
      </a:spcAft>
      <a:defRPr sz="1600" kern="1200">
        <a:solidFill>
          <a:schemeClr val="tx1"/>
        </a:solidFill>
        <a:latin typeface="Times New Roman" pitchFamily="18" charset="0"/>
        <a:ea typeface="PMingLiU"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p:spPr>
        <p:txBody>
          <a:bodyPr/>
          <a:lstStyle/>
          <a:p>
            <a:pPr eaLnBrk="1" hangingPunct="1"/>
            <a:endParaRPr lang="zh-CN" altLang="en-US" smtClean="0"/>
          </a:p>
        </p:txBody>
      </p:sp>
      <p:sp>
        <p:nvSpPr>
          <p:cNvPr id="54276"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0C5D80FD-2152-4B2A-BC00-4D2AD8D840F3}" type="slidenum">
              <a:rPr lang="en-US" altLang="zh-CN" smtClean="0"/>
              <a:pPr/>
              <a:t>21</a:t>
            </a:fld>
            <a:endParaRPr lang="en-US" altLang="zh-CN"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a:ln/>
        </p:spPr>
      </p:sp>
      <p:sp>
        <p:nvSpPr>
          <p:cNvPr id="58371" name="备注占位符 2"/>
          <p:cNvSpPr>
            <a:spLocks noGrp="1"/>
          </p:cNvSpPr>
          <p:nvPr>
            <p:ph type="body" idx="1"/>
          </p:nvPr>
        </p:nvSpPr>
        <p:spPr>
          <a:noFill/>
        </p:spPr>
        <p:txBody>
          <a:bodyPr/>
          <a:lstStyle/>
          <a:p>
            <a:pPr eaLnBrk="1" hangingPunct="1"/>
            <a:endParaRPr lang="zh-CN" altLang="en-US" smtClean="0"/>
          </a:p>
        </p:txBody>
      </p:sp>
      <p:sp>
        <p:nvSpPr>
          <p:cNvPr id="58372"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2EEDC558-9F70-4F24-BA54-EEECB6AEE658}" type="slidenum">
              <a:rPr lang="en-US" altLang="zh-CN" smtClean="0"/>
              <a:pPr/>
              <a:t>30</a:t>
            </a:fld>
            <a:endParaRPr lang="en-US" altLang="zh-CN"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p:spPr>
        <p:txBody>
          <a:bodyPr/>
          <a:lstStyle/>
          <a:p>
            <a:pPr eaLnBrk="1" hangingPunct="1"/>
            <a:endParaRPr lang="zh-CN" altLang="en-US" smtClean="0"/>
          </a:p>
        </p:txBody>
      </p:sp>
      <p:sp>
        <p:nvSpPr>
          <p:cNvPr id="59396"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48576DE4-FEB2-4549-A658-49CEA9B40B73}" type="slidenum">
              <a:rPr lang="en-US" altLang="zh-CN" smtClean="0"/>
              <a:pPr/>
              <a:t>31</a:t>
            </a:fld>
            <a:endParaRPr lang="en-US" altLang="zh-CN"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a:ln/>
        </p:spPr>
      </p:sp>
      <p:sp>
        <p:nvSpPr>
          <p:cNvPr id="60419" name="备注占位符 2"/>
          <p:cNvSpPr>
            <a:spLocks noGrp="1"/>
          </p:cNvSpPr>
          <p:nvPr>
            <p:ph type="body" idx="1"/>
          </p:nvPr>
        </p:nvSpPr>
        <p:spPr>
          <a:noFill/>
        </p:spPr>
        <p:txBody>
          <a:bodyPr/>
          <a:lstStyle/>
          <a:p>
            <a:pPr eaLnBrk="1" hangingPunct="1"/>
            <a:endParaRPr lang="zh-CN" altLang="en-US" smtClean="0"/>
          </a:p>
        </p:txBody>
      </p:sp>
      <p:sp>
        <p:nvSpPr>
          <p:cNvPr id="60420"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58280747-7749-407E-B822-B6A2BC317B4E}" type="slidenum">
              <a:rPr lang="en-US" altLang="zh-CN" smtClean="0"/>
              <a:pPr/>
              <a:t>32</a:t>
            </a:fld>
            <a:endParaRPr lang="en-US" altLang="zh-CN"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ln/>
        </p:spPr>
      </p:sp>
      <p:sp>
        <p:nvSpPr>
          <p:cNvPr id="61443" name="备注占位符 2"/>
          <p:cNvSpPr>
            <a:spLocks noGrp="1"/>
          </p:cNvSpPr>
          <p:nvPr>
            <p:ph type="body" idx="1"/>
          </p:nvPr>
        </p:nvSpPr>
        <p:spPr>
          <a:noFill/>
        </p:spPr>
        <p:txBody>
          <a:bodyPr/>
          <a:lstStyle/>
          <a:p>
            <a:pPr eaLnBrk="1" hangingPunct="1"/>
            <a:endParaRPr lang="zh-CN" altLang="en-US" smtClean="0"/>
          </a:p>
        </p:txBody>
      </p:sp>
      <p:sp>
        <p:nvSpPr>
          <p:cNvPr id="61444"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ECF6C798-186B-43D2-8C4E-672A09D917AE}" type="slidenum">
              <a:rPr lang="en-US" altLang="zh-CN" smtClean="0"/>
              <a:pPr/>
              <a:t>33</a:t>
            </a:fld>
            <a:endParaRPr lang="en-US" altLang="zh-CN"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a:ln/>
        </p:spPr>
      </p:sp>
      <p:sp>
        <p:nvSpPr>
          <p:cNvPr id="62467" name="备注占位符 2"/>
          <p:cNvSpPr>
            <a:spLocks noGrp="1"/>
          </p:cNvSpPr>
          <p:nvPr>
            <p:ph type="body" idx="1"/>
          </p:nvPr>
        </p:nvSpPr>
        <p:spPr>
          <a:noFill/>
        </p:spPr>
        <p:txBody>
          <a:bodyPr/>
          <a:lstStyle/>
          <a:p>
            <a:pPr eaLnBrk="1" hangingPunct="1"/>
            <a:endParaRPr lang="zh-CN" altLang="en-US" smtClean="0"/>
          </a:p>
        </p:txBody>
      </p:sp>
      <p:sp>
        <p:nvSpPr>
          <p:cNvPr id="62468"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288018D4-3B7C-4C46-BA0E-7D329D144E7C}" type="slidenum">
              <a:rPr lang="en-US" altLang="zh-CN" smtClean="0"/>
              <a:pPr/>
              <a:t>34</a:t>
            </a:fld>
            <a:endParaRPr lang="en-US" altLang="zh-CN"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bwMode="auto">
          <a:xfrm>
            <a:off x="5797246" y="6743103"/>
            <a:ext cx="4434999" cy="354965"/>
          </a:xfrm>
          <a:prstGeom prst="rect">
            <a:avLst/>
          </a:prstGeom>
          <a:noFill/>
          <a:ln>
            <a:miter lim="800000"/>
            <a:headEnd/>
            <a:tailEnd/>
          </a:ln>
        </p:spPr>
        <p:txBody>
          <a:bodyPr wrap="square" numCol="1" anchorCtr="0" compatLnSpc="1">
            <a:prstTxWarp prst="textNoShape">
              <a:avLst/>
            </a:prstTxWarp>
          </a:bodyPr>
          <a:lstStyle/>
          <a:p>
            <a:fld id="{85F57757-19E3-42F1-94D5-822935BD7D64}" type="slidenum">
              <a:rPr lang="en-US" altLang="zh-CN" smtClean="0"/>
              <a:pPr/>
              <a:t>35</a:t>
            </a:fld>
            <a:endParaRPr lang="en-US" altLang="zh-CN" smtClean="0"/>
          </a:p>
        </p:txBody>
      </p:sp>
      <p:sp>
        <p:nvSpPr>
          <p:cNvPr id="12185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2186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bwMode="auto">
          <a:xfrm>
            <a:off x="5797246" y="6743103"/>
            <a:ext cx="4434999" cy="354965"/>
          </a:xfrm>
          <a:prstGeom prst="rect">
            <a:avLst/>
          </a:prstGeom>
          <a:noFill/>
          <a:ln>
            <a:miter lim="800000"/>
            <a:headEnd/>
            <a:tailEnd/>
          </a:ln>
        </p:spPr>
        <p:txBody>
          <a:bodyPr wrap="square" numCol="1" anchorCtr="0" compatLnSpc="1">
            <a:prstTxWarp prst="textNoShape">
              <a:avLst/>
            </a:prstTxWarp>
          </a:bodyPr>
          <a:lstStyle/>
          <a:p>
            <a:fld id="{B5963C5E-8B7D-497A-BB71-99A8766F4FB4}" type="slidenum">
              <a:rPr lang="en-US" altLang="zh-CN" smtClean="0"/>
              <a:pPr/>
              <a:t>36</a:t>
            </a:fld>
            <a:endParaRPr lang="en-US" altLang="zh-CN" smtClean="0"/>
          </a:p>
        </p:txBody>
      </p:sp>
      <p:sp>
        <p:nvSpPr>
          <p:cNvPr id="12288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2288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bwMode="auto">
          <a:xfrm>
            <a:off x="5797246" y="6743103"/>
            <a:ext cx="4434999" cy="354965"/>
          </a:xfrm>
          <a:prstGeom prst="rect">
            <a:avLst/>
          </a:prstGeom>
          <a:noFill/>
          <a:ln>
            <a:miter lim="800000"/>
            <a:headEnd/>
            <a:tailEnd/>
          </a:ln>
        </p:spPr>
        <p:txBody>
          <a:bodyPr wrap="square" numCol="1" anchorCtr="0" compatLnSpc="1">
            <a:prstTxWarp prst="textNoShape">
              <a:avLst/>
            </a:prstTxWarp>
          </a:bodyPr>
          <a:lstStyle/>
          <a:p>
            <a:fld id="{09A139AC-BBCA-41CB-9162-92041451A5AA}" type="slidenum">
              <a:rPr lang="en-US" altLang="zh-CN" smtClean="0"/>
              <a:pPr/>
              <a:t>37</a:t>
            </a:fld>
            <a:endParaRPr lang="en-US" altLang="zh-CN" smtClean="0"/>
          </a:p>
        </p:txBody>
      </p:sp>
      <p:sp>
        <p:nvSpPr>
          <p:cNvPr id="12390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2390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bwMode="auto">
          <a:xfrm>
            <a:off x="5797246" y="6743103"/>
            <a:ext cx="4434999" cy="354965"/>
          </a:xfrm>
          <a:prstGeom prst="rect">
            <a:avLst/>
          </a:prstGeom>
          <a:noFill/>
          <a:ln>
            <a:miter lim="800000"/>
            <a:headEnd/>
            <a:tailEnd/>
          </a:ln>
        </p:spPr>
        <p:txBody>
          <a:bodyPr wrap="square" numCol="1" anchorCtr="0" compatLnSpc="1">
            <a:prstTxWarp prst="textNoShape">
              <a:avLst/>
            </a:prstTxWarp>
          </a:bodyPr>
          <a:lstStyle/>
          <a:p>
            <a:fld id="{1C6F5305-656E-492D-93DA-A07632448947}" type="slidenum">
              <a:rPr lang="en-US" altLang="zh-CN" smtClean="0"/>
              <a:pPr/>
              <a:t>38</a:t>
            </a:fld>
            <a:endParaRPr lang="en-US" altLang="zh-CN" smtClean="0"/>
          </a:p>
        </p:txBody>
      </p:sp>
      <p:sp>
        <p:nvSpPr>
          <p:cNvPr id="12493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2493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bwMode="auto">
          <a:xfrm>
            <a:off x="5797246" y="6743103"/>
            <a:ext cx="4434999" cy="354965"/>
          </a:xfrm>
          <a:prstGeom prst="rect">
            <a:avLst/>
          </a:prstGeom>
          <a:noFill/>
          <a:ln>
            <a:miter lim="800000"/>
            <a:headEnd/>
            <a:tailEnd/>
          </a:ln>
        </p:spPr>
        <p:txBody>
          <a:bodyPr wrap="square" numCol="1" anchorCtr="0" compatLnSpc="1">
            <a:prstTxWarp prst="textNoShape">
              <a:avLst/>
            </a:prstTxWarp>
          </a:bodyPr>
          <a:lstStyle/>
          <a:p>
            <a:fld id="{5363B32B-1A69-4D04-887F-90D3C6D328D8}" type="slidenum">
              <a:rPr lang="en-US" altLang="zh-CN" smtClean="0"/>
              <a:pPr/>
              <a:t>39</a:t>
            </a:fld>
            <a:endParaRPr lang="en-US" altLang="zh-CN" smtClean="0"/>
          </a:p>
        </p:txBody>
      </p:sp>
      <p:sp>
        <p:nvSpPr>
          <p:cNvPr id="1259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2595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p:spPr>
        <p:txBody>
          <a:bodyPr/>
          <a:lstStyle/>
          <a:p>
            <a:pPr eaLnBrk="1" hangingPunct="1"/>
            <a:endParaRPr lang="zh-CN" altLang="en-US" smtClean="0"/>
          </a:p>
        </p:txBody>
      </p:sp>
      <p:sp>
        <p:nvSpPr>
          <p:cNvPr id="55300"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67924F1F-661F-42D1-B20C-CC1F7DF0F0E3}" type="slidenum">
              <a:rPr lang="en-US" altLang="zh-CN" smtClean="0"/>
              <a:pPr/>
              <a:t>22</a:t>
            </a:fld>
            <a:endParaRPr lang="en-US" altLang="zh-CN"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a:ln/>
        </p:spPr>
      </p:sp>
      <p:sp>
        <p:nvSpPr>
          <p:cNvPr id="63491" name="备注占位符 2"/>
          <p:cNvSpPr>
            <a:spLocks noGrp="1"/>
          </p:cNvSpPr>
          <p:nvPr>
            <p:ph type="body" idx="1"/>
          </p:nvPr>
        </p:nvSpPr>
        <p:spPr>
          <a:noFill/>
        </p:spPr>
        <p:txBody>
          <a:bodyPr/>
          <a:lstStyle/>
          <a:p>
            <a:pPr eaLnBrk="1" hangingPunct="1"/>
            <a:endParaRPr lang="zh-CN" altLang="en-US" smtClean="0"/>
          </a:p>
        </p:txBody>
      </p:sp>
      <p:sp>
        <p:nvSpPr>
          <p:cNvPr id="63492"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722309D3-FEED-4B9C-8DB4-4D0014252B82}" type="slidenum">
              <a:rPr lang="en-US" altLang="zh-CN" smtClean="0"/>
              <a:pPr/>
              <a:t>40</a:t>
            </a:fld>
            <a:endParaRPr lang="en-US" altLang="zh-CN"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a:ln/>
        </p:spPr>
      </p:sp>
      <p:sp>
        <p:nvSpPr>
          <p:cNvPr id="64515" name="备注占位符 2"/>
          <p:cNvSpPr>
            <a:spLocks noGrp="1"/>
          </p:cNvSpPr>
          <p:nvPr>
            <p:ph type="body" idx="1"/>
          </p:nvPr>
        </p:nvSpPr>
        <p:spPr>
          <a:noFill/>
        </p:spPr>
        <p:txBody>
          <a:bodyPr/>
          <a:lstStyle/>
          <a:p>
            <a:pPr eaLnBrk="1" hangingPunct="1"/>
            <a:endParaRPr lang="zh-CN" altLang="en-US" smtClean="0"/>
          </a:p>
        </p:txBody>
      </p:sp>
      <p:sp>
        <p:nvSpPr>
          <p:cNvPr id="64516"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340C9FFA-2CD8-4C93-83D6-F11CBFD2E1DA}" type="slidenum">
              <a:rPr lang="en-US" altLang="zh-CN" smtClean="0"/>
              <a:pPr/>
              <a:t>41</a:t>
            </a:fld>
            <a:endParaRPr lang="en-US" altLang="zh-CN"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a:ln/>
        </p:spPr>
      </p:sp>
      <p:sp>
        <p:nvSpPr>
          <p:cNvPr id="65539" name="备注占位符 2"/>
          <p:cNvSpPr>
            <a:spLocks noGrp="1"/>
          </p:cNvSpPr>
          <p:nvPr>
            <p:ph type="body" idx="1"/>
          </p:nvPr>
        </p:nvSpPr>
        <p:spPr>
          <a:noFill/>
        </p:spPr>
        <p:txBody>
          <a:bodyPr/>
          <a:lstStyle/>
          <a:p>
            <a:pPr eaLnBrk="1" hangingPunct="1"/>
            <a:endParaRPr lang="zh-CN" altLang="en-US" smtClean="0"/>
          </a:p>
        </p:txBody>
      </p:sp>
      <p:sp>
        <p:nvSpPr>
          <p:cNvPr id="65540"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0DDA42E8-85A9-4FDB-88D8-4B3889BEA5B5}" type="slidenum">
              <a:rPr lang="en-US" altLang="zh-CN" smtClean="0"/>
              <a:pPr/>
              <a:t>42</a:t>
            </a:fld>
            <a:endParaRPr lang="en-US" altLang="zh-CN"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a:ln/>
        </p:spPr>
      </p:sp>
      <p:sp>
        <p:nvSpPr>
          <p:cNvPr id="66563" name="备注占位符 2"/>
          <p:cNvSpPr>
            <a:spLocks noGrp="1"/>
          </p:cNvSpPr>
          <p:nvPr>
            <p:ph type="body" idx="1"/>
          </p:nvPr>
        </p:nvSpPr>
        <p:spPr>
          <a:noFill/>
        </p:spPr>
        <p:txBody>
          <a:bodyPr/>
          <a:lstStyle/>
          <a:p>
            <a:pPr eaLnBrk="1" hangingPunct="1"/>
            <a:endParaRPr lang="zh-CN" altLang="en-US" smtClean="0"/>
          </a:p>
        </p:txBody>
      </p:sp>
      <p:sp>
        <p:nvSpPr>
          <p:cNvPr id="66564"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7E5EC763-EBC4-40BB-B3AD-A1F66A3D2274}" type="slidenum">
              <a:rPr lang="en-US" altLang="zh-CN" smtClean="0"/>
              <a:pPr/>
              <a:t>43</a:t>
            </a:fld>
            <a:endParaRPr lang="en-US" altLang="zh-CN"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a:ln/>
        </p:spPr>
      </p:sp>
      <p:sp>
        <p:nvSpPr>
          <p:cNvPr id="67587" name="备注占位符 2"/>
          <p:cNvSpPr>
            <a:spLocks noGrp="1"/>
          </p:cNvSpPr>
          <p:nvPr>
            <p:ph type="body" idx="1"/>
          </p:nvPr>
        </p:nvSpPr>
        <p:spPr>
          <a:noFill/>
        </p:spPr>
        <p:txBody>
          <a:bodyPr/>
          <a:lstStyle/>
          <a:p>
            <a:pPr eaLnBrk="1" hangingPunct="1"/>
            <a:endParaRPr lang="zh-CN" altLang="en-US" smtClean="0"/>
          </a:p>
        </p:txBody>
      </p:sp>
      <p:sp>
        <p:nvSpPr>
          <p:cNvPr id="67588"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A80F42A6-7B7D-49FE-B777-21BBF9DA9AEA}" type="slidenum">
              <a:rPr lang="en-US" altLang="zh-CN" smtClean="0"/>
              <a:pPr/>
              <a:t>44</a:t>
            </a:fld>
            <a:endParaRPr lang="en-US" altLang="zh-CN"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p:cNvSpPr>
            <a:spLocks noGrp="1" noRot="1" noChangeAspect="1" noTextEdit="1"/>
          </p:cNvSpPr>
          <p:nvPr>
            <p:ph type="sldImg"/>
          </p:nvPr>
        </p:nvSpPr>
        <p:spPr>
          <a:ln/>
        </p:spPr>
      </p:sp>
      <p:sp>
        <p:nvSpPr>
          <p:cNvPr id="68611" name="备注占位符 2"/>
          <p:cNvSpPr>
            <a:spLocks noGrp="1"/>
          </p:cNvSpPr>
          <p:nvPr>
            <p:ph type="body" idx="1"/>
          </p:nvPr>
        </p:nvSpPr>
        <p:spPr>
          <a:noFill/>
        </p:spPr>
        <p:txBody>
          <a:bodyPr/>
          <a:lstStyle/>
          <a:p>
            <a:pPr eaLnBrk="1" hangingPunct="1"/>
            <a:endParaRPr lang="zh-CN" altLang="en-US" smtClean="0"/>
          </a:p>
        </p:txBody>
      </p:sp>
      <p:sp>
        <p:nvSpPr>
          <p:cNvPr id="68612"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A04ADDC5-5A0F-47BA-9D31-AF1036507F8F}" type="slidenum">
              <a:rPr lang="en-US" altLang="zh-CN" smtClean="0"/>
              <a:pPr/>
              <a:t>46</a:t>
            </a:fld>
            <a:endParaRPr lang="en-US" altLang="zh-CN"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a:ln/>
        </p:spPr>
      </p:sp>
      <p:sp>
        <p:nvSpPr>
          <p:cNvPr id="69635" name="备注占位符 2"/>
          <p:cNvSpPr>
            <a:spLocks noGrp="1"/>
          </p:cNvSpPr>
          <p:nvPr>
            <p:ph type="body" idx="1"/>
          </p:nvPr>
        </p:nvSpPr>
        <p:spPr>
          <a:noFill/>
        </p:spPr>
        <p:txBody>
          <a:bodyPr/>
          <a:lstStyle/>
          <a:p>
            <a:pPr eaLnBrk="1" hangingPunct="1"/>
            <a:endParaRPr lang="zh-CN" altLang="en-US" smtClean="0"/>
          </a:p>
        </p:txBody>
      </p:sp>
      <p:sp>
        <p:nvSpPr>
          <p:cNvPr id="69636"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7C76705C-5E68-4BF4-B6C0-A8D5DCE2D17E}" type="slidenum">
              <a:rPr lang="en-US" altLang="zh-CN" smtClean="0"/>
              <a:pPr/>
              <a:t>48</a:t>
            </a:fld>
            <a:endParaRPr lang="en-US" altLang="zh-CN"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bwMode="auto">
          <a:xfrm>
            <a:off x="5797246" y="6743103"/>
            <a:ext cx="4434999" cy="354965"/>
          </a:xfrm>
          <a:prstGeom prst="rect">
            <a:avLst/>
          </a:prstGeom>
          <a:noFill/>
          <a:ln>
            <a:miter lim="800000"/>
            <a:headEnd/>
            <a:tailEnd/>
          </a:ln>
        </p:spPr>
        <p:txBody>
          <a:bodyPr wrap="square" numCol="1" anchorCtr="0" compatLnSpc="1">
            <a:prstTxWarp prst="textNoShape">
              <a:avLst/>
            </a:prstTxWarp>
          </a:bodyPr>
          <a:lstStyle/>
          <a:p>
            <a:fld id="{7F30E1D2-EA38-42BB-B212-30FDE4576E53}" type="slidenum">
              <a:rPr lang="en-US" altLang="zh-CN" smtClean="0"/>
              <a:pPr/>
              <a:t>49</a:t>
            </a:fld>
            <a:endParaRPr lang="en-US" altLang="zh-CN" smtClean="0"/>
          </a:p>
        </p:txBody>
      </p:sp>
      <p:sp>
        <p:nvSpPr>
          <p:cNvPr id="13209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3210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p:cNvSpPr>
            <a:spLocks noGrp="1" noRot="1" noChangeAspect="1" noTextEdit="1"/>
          </p:cNvSpPr>
          <p:nvPr>
            <p:ph type="sldImg"/>
          </p:nvPr>
        </p:nvSpPr>
        <p:spPr>
          <a:ln/>
        </p:spPr>
      </p:sp>
      <p:sp>
        <p:nvSpPr>
          <p:cNvPr id="70659" name="备注占位符 2"/>
          <p:cNvSpPr>
            <a:spLocks noGrp="1"/>
          </p:cNvSpPr>
          <p:nvPr>
            <p:ph type="body" idx="1"/>
          </p:nvPr>
        </p:nvSpPr>
        <p:spPr>
          <a:noFill/>
        </p:spPr>
        <p:txBody>
          <a:bodyPr/>
          <a:lstStyle/>
          <a:p>
            <a:pPr eaLnBrk="1" hangingPunct="1"/>
            <a:endParaRPr lang="zh-CN" altLang="en-US" smtClean="0"/>
          </a:p>
        </p:txBody>
      </p:sp>
      <p:sp>
        <p:nvSpPr>
          <p:cNvPr id="70660"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AED2FB85-5A94-4EE5-B1FB-62D7F06CBFA7}" type="slidenum">
              <a:rPr lang="en-US" altLang="zh-CN" smtClean="0"/>
              <a:pPr/>
              <a:t>50</a:t>
            </a:fld>
            <a:endParaRPr lang="en-US" altLang="zh-CN"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bwMode="auto">
          <a:xfrm>
            <a:off x="5797246" y="6743103"/>
            <a:ext cx="4434999" cy="354965"/>
          </a:xfrm>
          <a:prstGeom prst="rect">
            <a:avLst/>
          </a:prstGeom>
          <a:noFill/>
          <a:ln>
            <a:miter lim="800000"/>
            <a:headEnd/>
            <a:tailEnd/>
          </a:ln>
        </p:spPr>
        <p:txBody>
          <a:bodyPr wrap="square" numCol="1" anchorCtr="0" compatLnSpc="1">
            <a:prstTxWarp prst="textNoShape">
              <a:avLst/>
            </a:prstTxWarp>
          </a:bodyPr>
          <a:lstStyle/>
          <a:p>
            <a:fld id="{C8B431EF-0DA1-42C3-AF57-65755E0D6059}" type="slidenum">
              <a:rPr lang="en-US" altLang="zh-CN" smtClean="0"/>
              <a:pPr/>
              <a:t>51</a:t>
            </a:fld>
            <a:endParaRPr lang="en-US" altLang="zh-CN" smtClean="0"/>
          </a:p>
        </p:txBody>
      </p:sp>
      <p:sp>
        <p:nvSpPr>
          <p:cNvPr id="13312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3312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bwMode="auto">
          <a:xfrm>
            <a:off x="5797246" y="6743103"/>
            <a:ext cx="4434999" cy="354965"/>
          </a:xfrm>
          <a:prstGeom prst="rect">
            <a:avLst/>
          </a:prstGeom>
          <a:noFill/>
          <a:ln>
            <a:miter lim="800000"/>
            <a:headEnd/>
            <a:tailEnd/>
          </a:ln>
        </p:spPr>
        <p:txBody>
          <a:bodyPr wrap="square" numCol="1" anchorCtr="0" compatLnSpc="1">
            <a:prstTxWarp prst="textNoShape">
              <a:avLst/>
            </a:prstTxWarp>
          </a:bodyPr>
          <a:lstStyle/>
          <a:p>
            <a:fld id="{85F57757-19E3-42F1-94D5-822935BD7D64}" type="slidenum">
              <a:rPr lang="en-US" altLang="zh-CN" smtClean="0"/>
              <a:pPr/>
              <a:t>23</a:t>
            </a:fld>
            <a:endParaRPr lang="en-US" altLang="zh-CN" smtClean="0"/>
          </a:p>
        </p:txBody>
      </p:sp>
      <p:sp>
        <p:nvSpPr>
          <p:cNvPr id="12185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2186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a:ln/>
        </p:spPr>
      </p:sp>
      <p:sp>
        <p:nvSpPr>
          <p:cNvPr id="71683" name="备注占位符 2"/>
          <p:cNvSpPr>
            <a:spLocks noGrp="1"/>
          </p:cNvSpPr>
          <p:nvPr>
            <p:ph type="body" idx="1"/>
          </p:nvPr>
        </p:nvSpPr>
        <p:spPr>
          <a:noFill/>
        </p:spPr>
        <p:txBody>
          <a:bodyPr/>
          <a:lstStyle/>
          <a:p>
            <a:pPr eaLnBrk="1" hangingPunct="1"/>
            <a:endParaRPr lang="zh-CN" altLang="en-US" smtClean="0"/>
          </a:p>
        </p:txBody>
      </p:sp>
      <p:sp>
        <p:nvSpPr>
          <p:cNvPr id="71684"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7347A20C-C9DB-4A19-9EFF-E3B26231EF8E}" type="slidenum">
              <a:rPr lang="en-US" altLang="zh-CN" smtClean="0"/>
              <a:pPr/>
              <a:t>52</a:t>
            </a:fld>
            <a:endParaRPr lang="en-US" altLang="zh-CN"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bwMode="auto">
          <a:xfrm>
            <a:off x="5797246" y="6743103"/>
            <a:ext cx="4434999" cy="354965"/>
          </a:xfrm>
          <a:prstGeom prst="rect">
            <a:avLst/>
          </a:prstGeom>
          <a:noFill/>
          <a:ln>
            <a:miter lim="800000"/>
            <a:headEnd/>
            <a:tailEnd/>
          </a:ln>
        </p:spPr>
        <p:txBody>
          <a:bodyPr wrap="square" numCol="1" anchorCtr="0" compatLnSpc="1">
            <a:prstTxWarp prst="textNoShape">
              <a:avLst/>
            </a:prstTxWarp>
          </a:bodyPr>
          <a:lstStyle/>
          <a:p>
            <a:fld id="{69C6E6F4-A2DE-4252-8083-B308264107DC}" type="slidenum">
              <a:rPr lang="en-US" altLang="zh-CN" smtClean="0"/>
              <a:pPr/>
              <a:t>55</a:t>
            </a:fld>
            <a:endParaRPr lang="en-US" altLang="zh-CN" smtClean="0"/>
          </a:p>
        </p:txBody>
      </p:sp>
      <p:sp>
        <p:nvSpPr>
          <p:cNvPr id="13414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3414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TextEdit="1"/>
          </p:cNvSpPr>
          <p:nvPr>
            <p:ph type="sldImg"/>
          </p:nvPr>
        </p:nvSpPr>
        <p:spPr>
          <a:ln/>
        </p:spPr>
      </p:sp>
      <p:sp>
        <p:nvSpPr>
          <p:cNvPr id="72707" name="备注占位符 2"/>
          <p:cNvSpPr>
            <a:spLocks noGrp="1"/>
          </p:cNvSpPr>
          <p:nvPr>
            <p:ph type="body" idx="1"/>
          </p:nvPr>
        </p:nvSpPr>
        <p:spPr>
          <a:noFill/>
        </p:spPr>
        <p:txBody>
          <a:bodyPr/>
          <a:lstStyle/>
          <a:p>
            <a:pPr eaLnBrk="1" hangingPunct="1"/>
            <a:endParaRPr lang="zh-CN" altLang="en-US" smtClean="0"/>
          </a:p>
        </p:txBody>
      </p:sp>
      <p:sp>
        <p:nvSpPr>
          <p:cNvPr id="72708"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3D52A2D3-C88E-4FD9-8059-47E246C0C4A4}" type="slidenum">
              <a:rPr lang="en-US" altLang="zh-CN" smtClean="0"/>
              <a:pPr/>
              <a:t>56</a:t>
            </a:fld>
            <a:endParaRPr lang="en-US" altLang="zh-CN"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bwMode="auto">
          <a:xfrm>
            <a:off x="5797246" y="6743103"/>
            <a:ext cx="4434999" cy="354965"/>
          </a:xfrm>
          <a:prstGeom prst="rect">
            <a:avLst/>
          </a:prstGeom>
          <a:noFill/>
          <a:ln>
            <a:miter lim="800000"/>
            <a:headEnd/>
            <a:tailEnd/>
          </a:ln>
        </p:spPr>
        <p:txBody>
          <a:bodyPr wrap="square" numCol="1" anchorCtr="0" compatLnSpc="1">
            <a:prstTxWarp prst="textNoShape">
              <a:avLst/>
            </a:prstTxWarp>
          </a:bodyPr>
          <a:lstStyle/>
          <a:p>
            <a:fld id="{C0229708-3451-459A-BE0F-C46E431FC74C}" type="slidenum">
              <a:rPr lang="en-US" altLang="zh-CN" smtClean="0"/>
              <a:pPr/>
              <a:t>57</a:t>
            </a:fld>
            <a:endParaRPr lang="en-US" altLang="zh-CN" smtClean="0"/>
          </a:p>
        </p:txBody>
      </p:sp>
      <p:sp>
        <p:nvSpPr>
          <p:cNvPr id="13517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3517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bwMode="auto">
          <a:xfrm>
            <a:off x="5797246" y="6743103"/>
            <a:ext cx="4434999" cy="354965"/>
          </a:xfrm>
          <a:prstGeom prst="rect">
            <a:avLst/>
          </a:prstGeom>
          <a:noFill/>
          <a:ln>
            <a:miter lim="800000"/>
            <a:headEnd/>
            <a:tailEnd/>
          </a:ln>
        </p:spPr>
        <p:txBody>
          <a:bodyPr wrap="square" numCol="1" anchorCtr="0" compatLnSpc="1">
            <a:prstTxWarp prst="textNoShape">
              <a:avLst/>
            </a:prstTxWarp>
          </a:bodyPr>
          <a:lstStyle/>
          <a:p>
            <a:fld id="{E090AF52-31F1-4643-9A2A-9258C8848868}" type="slidenum">
              <a:rPr lang="en-US" altLang="zh-CN" smtClean="0"/>
              <a:pPr/>
              <a:t>58</a:t>
            </a:fld>
            <a:endParaRPr lang="en-US" altLang="zh-CN" smtClean="0"/>
          </a:p>
        </p:txBody>
      </p:sp>
      <p:sp>
        <p:nvSpPr>
          <p:cNvPr id="13619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3619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bwMode="auto">
          <a:xfrm>
            <a:off x="5797246" y="6743103"/>
            <a:ext cx="4434999" cy="354965"/>
          </a:xfrm>
          <a:prstGeom prst="rect">
            <a:avLst/>
          </a:prstGeom>
          <a:noFill/>
          <a:ln>
            <a:miter lim="800000"/>
            <a:headEnd/>
            <a:tailEnd/>
          </a:ln>
        </p:spPr>
        <p:txBody>
          <a:bodyPr wrap="square" numCol="1" anchorCtr="0" compatLnSpc="1">
            <a:prstTxWarp prst="textNoShape">
              <a:avLst/>
            </a:prstTxWarp>
          </a:bodyPr>
          <a:lstStyle/>
          <a:p>
            <a:fld id="{55C10BA0-D33C-4ACF-A441-692E1BDA8A3A}" type="slidenum">
              <a:rPr lang="en-US" altLang="zh-CN" smtClean="0"/>
              <a:pPr/>
              <a:t>59</a:t>
            </a:fld>
            <a:endParaRPr lang="en-US" altLang="zh-CN" smtClean="0"/>
          </a:p>
        </p:txBody>
      </p:sp>
      <p:sp>
        <p:nvSpPr>
          <p:cNvPr id="1372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3722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bwMode="auto">
          <a:xfrm>
            <a:off x="5797246" y="6743103"/>
            <a:ext cx="4434999" cy="354965"/>
          </a:xfrm>
          <a:prstGeom prst="rect">
            <a:avLst/>
          </a:prstGeom>
          <a:noFill/>
          <a:ln>
            <a:miter lim="800000"/>
            <a:headEnd/>
            <a:tailEnd/>
          </a:ln>
        </p:spPr>
        <p:txBody>
          <a:bodyPr wrap="square" numCol="1" anchorCtr="0" compatLnSpc="1">
            <a:prstTxWarp prst="textNoShape">
              <a:avLst/>
            </a:prstTxWarp>
          </a:bodyPr>
          <a:lstStyle/>
          <a:p>
            <a:fld id="{97311B96-12BD-4605-AF10-987629D8CFA8}" type="slidenum">
              <a:rPr lang="en-US" altLang="zh-CN" smtClean="0"/>
              <a:pPr/>
              <a:t>60</a:t>
            </a:fld>
            <a:endParaRPr lang="en-US" altLang="zh-CN" smtClean="0"/>
          </a:p>
        </p:txBody>
      </p:sp>
      <p:sp>
        <p:nvSpPr>
          <p:cNvPr id="13824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3824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noTextEdit="1"/>
          </p:cNvSpPr>
          <p:nvPr>
            <p:ph type="sldImg"/>
          </p:nvPr>
        </p:nvSpPr>
        <p:spPr>
          <a:ln/>
        </p:spPr>
      </p:sp>
      <p:sp>
        <p:nvSpPr>
          <p:cNvPr id="73731" name="备注占位符 2"/>
          <p:cNvSpPr>
            <a:spLocks noGrp="1"/>
          </p:cNvSpPr>
          <p:nvPr>
            <p:ph type="body" idx="1"/>
          </p:nvPr>
        </p:nvSpPr>
        <p:spPr>
          <a:noFill/>
        </p:spPr>
        <p:txBody>
          <a:bodyPr/>
          <a:lstStyle/>
          <a:p>
            <a:pPr eaLnBrk="1" hangingPunct="1"/>
            <a:endParaRPr lang="zh-CN" altLang="en-US" smtClean="0"/>
          </a:p>
        </p:txBody>
      </p:sp>
      <p:sp>
        <p:nvSpPr>
          <p:cNvPr id="73732"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9073E541-3756-4682-AF16-A73DEF43B731}" type="slidenum">
              <a:rPr lang="en-US" altLang="zh-CN" smtClean="0"/>
              <a:pPr/>
              <a:t>61</a:t>
            </a:fld>
            <a:endParaRPr lang="en-US" altLang="zh-CN"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TextEdit="1"/>
          </p:cNvSpPr>
          <p:nvPr>
            <p:ph type="sldImg"/>
          </p:nvPr>
        </p:nvSpPr>
        <p:spPr>
          <a:ln/>
        </p:spPr>
      </p:sp>
      <p:sp>
        <p:nvSpPr>
          <p:cNvPr id="74755" name="备注占位符 2"/>
          <p:cNvSpPr>
            <a:spLocks noGrp="1"/>
          </p:cNvSpPr>
          <p:nvPr>
            <p:ph type="body" idx="1"/>
          </p:nvPr>
        </p:nvSpPr>
        <p:spPr>
          <a:noFill/>
        </p:spPr>
        <p:txBody>
          <a:bodyPr/>
          <a:lstStyle/>
          <a:p>
            <a:pPr eaLnBrk="1" hangingPunct="1"/>
            <a:endParaRPr lang="zh-CN" altLang="en-US" smtClean="0"/>
          </a:p>
        </p:txBody>
      </p:sp>
      <p:sp>
        <p:nvSpPr>
          <p:cNvPr id="74756"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5E25C2BE-57B3-47FB-9FB6-D1AB5BFD0521}" type="slidenum">
              <a:rPr lang="en-US" altLang="zh-CN" smtClean="0"/>
              <a:pPr/>
              <a:t>62</a:t>
            </a:fld>
            <a:endParaRPr lang="en-US" altLang="zh-CN"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a:ln/>
        </p:spPr>
      </p:sp>
      <p:sp>
        <p:nvSpPr>
          <p:cNvPr id="75779" name="备注占位符 2"/>
          <p:cNvSpPr>
            <a:spLocks noGrp="1"/>
          </p:cNvSpPr>
          <p:nvPr>
            <p:ph type="body" idx="1"/>
          </p:nvPr>
        </p:nvSpPr>
        <p:spPr>
          <a:noFill/>
        </p:spPr>
        <p:txBody>
          <a:bodyPr/>
          <a:lstStyle/>
          <a:p>
            <a:pPr eaLnBrk="1" hangingPunct="1"/>
            <a:endParaRPr lang="zh-CN" altLang="en-US" smtClean="0"/>
          </a:p>
        </p:txBody>
      </p:sp>
      <p:sp>
        <p:nvSpPr>
          <p:cNvPr id="75780"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3B07C58A-CD03-49A1-A393-1D25AE41BAA8}" type="slidenum">
              <a:rPr lang="en-US" altLang="zh-CN" smtClean="0"/>
              <a:pPr/>
              <a:t>63</a:t>
            </a:fld>
            <a:endParaRPr lang="en-US"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bwMode="auto">
          <a:xfrm>
            <a:off x="5797246" y="6743103"/>
            <a:ext cx="4434999" cy="354965"/>
          </a:xfrm>
          <a:prstGeom prst="rect">
            <a:avLst/>
          </a:prstGeom>
          <a:noFill/>
          <a:ln>
            <a:miter lim="800000"/>
            <a:headEnd/>
            <a:tailEnd/>
          </a:ln>
        </p:spPr>
        <p:txBody>
          <a:bodyPr wrap="square" numCol="1" anchorCtr="0" compatLnSpc="1">
            <a:prstTxWarp prst="textNoShape">
              <a:avLst/>
            </a:prstTxWarp>
          </a:bodyPr>
          <a:lstStyle/>
          <a:p>
            <a:fld id="{B5963C5E-8B7D-497A-BB71-99A8766F4FB4}" type="slidenum">
              <a:rPr lang="en-US" altLang="zh-CN" smtClean="0"/>
              <a:pPr/>
              <a:t>24</a:t>
            </a:fld>
            <a:endParaRPr lang="en-US" altLang="zh-CN" smtClean="0"/>
          </a:p>
        </p:txBody>
      </p:sp>
      <p:sp>
        <p:nvSpPr>
          <p:cNvPr id="12288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2288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a:ln/>
        </p:spPr>
      </p:sp>
      <p:sp>
        <p:nvSpPr>
          <p:cNvPr id="76803" name="备注占位符 2"/>
          <p:cNvSpPr>
            <a:spLocks noGrp="1"/>
          </p:cNvSpPr>
          <p:nvPr>
            <p:ph type="body" idx="1"/>
          </p:nvPr>
        </p:nvSpPr>
        <p:spPr>
          <a:noFill/>
        </p:spPr>
        <p:txBody>
          <a:bodyPr/>
          <a:lstStyle/>
          <a:p>
            <a:pPr eaLnBrk="1" hangingPunct="1"/>
            <a:endParaRPr lang="zh-CN" altLang="en-US" smtClean="0"/>
          </a:p>
        </p:txBody>
      </p:sp>
      <p:sp>
        <p:nvSpPr>
          <p:cNvPr id="76804"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FF55E199-141D-4B7F-98B2-4E21DAF66F6B}" type="slidenum">
              <a:rPr lang="en-US" altLang="zh-CN" smtClean="0"/>
              <a:pPr/>
              <a:t>64</a:t>
            </a:fld>
            <a:endParaRPr lang="en-US" altLang="zh-CN"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a:ln/>
        </p:spPr>
      </p:sp>
      <p:sp>
        <p:nvSpPr>
          <p:cNvPr id="77827" name="备注占位符 2"/>
          <p:cNvSpPr>
            <a:spLocks noGrp="1"/>
          </p:cNvSpPr>
          <p:nvPr>
            <p:ph type="body" idx="1"/>
          </p:nvPr>
        </p:nvSpPr>
        <p:spPr>
          <a:noFill/>
        </p:spPr>
        <p:txBody>
          <a:bodyPr/>
          <a:lstStyle/>
          <a:p>
            <a:pPr eaLnBrk="1" hangingPunct="1"/>
            <a:endParaRPr lang="zh-CN" altLang="en-US" smtClean="0"/>
          </a:p>
        </p:txBody>
      </p:sp>
      <p:sp>
        <p:nvSpPr>
          <p:cNvPr id="77828"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88F29F68-6CD1-4B3D-A692-29963789E124}" type="slidenum">
              <a:rPr lang="en-US" altLang="zh-CN" smtClean="0"/>
              <a:pPr/>
              <a:t>65</a:t>
            </a:fld>
            <a:endParaRPr lang="en-US" altLang="zh-CN"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a:ln/>
        </p:spPr>
      </p:sp>
      <p:sp>
        <p:nvSpPr>
          <p:cNvPr id="78851" name="备注占位符 2"/>
          <p:cNvSpPr>
            <a:spLocks noGrp="1"/>
          </p:cNvSpPr>
          <p:nvPr>
            <p:ph type="body" idx="1"/>
          </p:nvPr>
        </p:nvSpPr>
        <p:spPr>
          <a:noFill/>
        </p:spPr>
        <p:txBody>
          <a:bodyPr/>
          <a:lstStyle/>
          <a:p>
            <a:pPr eaLnBrk="1" hangingPunct="1"/>
            <a:endParaRPr lang="zh-CN" altLang="en-US" smtClean="0"/>
          </a:p>
        </p:txBody>
      </p:sp>
      <p:sp>
        <p:nvSpPr>
          <p:cNvPr id="78852"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F7F3AA5C-94F6-4518-A5E5-FBDB2D44EFE4}" type="slidenum">
              <a:rPr lang="en-US" altLang="zh-CN" smtClean="0"/>
              <a:pPr/>
              <a:t>66</a:t>
            </a:fld>
            <a:endParaRPr lang="en-US" altLang="zh-CN"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bwMode="auto">
          <a:xfrm>
            <a:off x="5797246" y="6743103"/>
            <a:ext cx="4434999" cy="354965"/>
          </a:xfrm>
          <a:prstGeom prst="rect">
            <a:avLst/>
          </a:prstGeom>
          <a:noFill/>
          <a:ln>
            <a:miter lim="800000"/>
            <a:headEnd/>
            <a:tailEnd/>
          </a:ln>
        </p:spPr>
        <p:txBody>
          <a:bodyPr wrap="square" numCol="1" anchorCtr="0" compatLnSpc="1">
            <a:prstTxWarp prst="textNoShape">
              <a:avLst/>
            </a:prstTxWarp>
          </a:bodyPr>
          <a:lstStyle/>
          <a:p>
            <a:fld id="{6DE6C8B9-84FD-4AE7-B922-A53177A1CC4F}" type="slidenum">
              <a:rPr lang="en-US" altLang="zh-CN" smtClean="0"/>
              <a:pPr/>
              <a:t>67</a:t>
            </a:fld>
            <a:endParaRPr lang="en-US" altLang="zh-CN" smtClean="0"/>
          </a:p>
        </p:txBody>
      </p:sp>
      <p:sp>
        <p:nvSpPr>
          <p:cNvPr id="12697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2698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bwMode="auto">
          <a:xfrm>
            <a:off x="5797246" y="6743103"/>
            <a:ext cx="4434999" cy="354965"/>
          </a:xfrm>
          <a:prstGeom prst="rect">
            <a:avLst/>
          </a:prstGeom>
          <a:noFill/>
          <a:ln>
            <a:miter lim="800000"/>
            <a:headEnd/>
            <a:tailEnd/>
          </a:ln>
        </p:spPr>
        <p:txBody>
          <a:bodyPr wrap="square" numCol="1" anchorCtr="0" compatLnSpc="1">
            <a:prstTxWarp prst="textNoShape">
              <a:avLst/>
            </a:prstTxWarp>
          </a:bodyPr>
          <a:lstStyle/>
          <a:p>
            <a:fld id="{9F79FACC-4806-4A1D-962D-B1E94027626E}" type="slidenum">
              <a:rPr lang="en-US" altLang="zh-CN" smtClean="0"/>
              <a:pPr/>
              <a:t>69</a:t>
            </a:fld>
            <a:endParaRPr lang="en-US" altLang="zh-CN" smtClean="0"/>
          </a:p>
        </p:txBody>
      </p:sp>
      <p:sp>
        <p:nvSpPr>
          <p:cNvPr id="12800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2800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bwMode="auto">
          <a:xfrm>
            <a:off x="5797246" y="6743103"/>
            <a:ext cx="4434999" cy="354965"/>
          </a:xfrm>
          <a:prstGeom prst="rect">
            <a:avLst/>
          </a:prstGeom>
          <a:noFill/>
          <a:ln>
            <a:miter lim="800000"/>
            <a:headEnd/>
            <a:tailEnd/>
          </a:ln>
        </p:spPr>
        <p:txBody>
          <a:bodyPr wrap="square" numCol="1" anchorCtr="0" compatLnSpc="1">
            <a:prstTxWarp prst="textNoShape">
              <a:avLst/>
            </a:prstTxWarp>
          </a:bodyPr>
          <a:lstStyle/>
          <a:p>
            <a:fld id="{14EE0BE1-CF91-43CC-A104-6F84C1C1E9B8}" type="slidenum">
              <a:rPr lang="en-US" altLang="zh-CN" smtClean="0"/>
              <a:pPr/>
              <a:t>70</a:t>
            </a:fld>
            <a:endParaRPr lang="en-US" altLang="zh-CN" smtClean="0"/>
          </a:p>
        </p:txBody>
      </p:sp>
      <p:sp>
        <p:nvSpPr>
          <p:cNvPr id="12902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290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bwMode="auto">
          <a:xfrm>
            <a:off x="5797246" y="6743103"/>
            <a:ext cx="4434999" cy="354965"/>
          </a:xfrm>
          <a:prstGeom prst="rect">
            <a:avLst/>
          </a:prstGeom>
          <a:noFill/>
          <a:ln>
            <a:miter lim="800000"/>
            <a:headEnd/>
            <a:tailEnd/>
          </a:ln>
        </p:spPr>
        <p:txBody>
          <a:bodyPr wrap="square" numCol="1" anchorCtr="0" compatLnSpc="1">
            <a:prstTxWarp prst="textNoShape">
              <a:avLst/>
            </a:prstTxWarp>
          </a:bodyPr>
          <a:lstStyle/>
          <a:p>
            <a:fld id="{ADCA5143-127C-43C3-A9C8-50E546035546}" type="slidenum">
              <a:rPr lang="en-US" altLang="zh-CN" smtClean="0"/>
              <a:pPr/>
              <a:t>71</a:t>
            </a:fld>
            <a:endParaRPr lang="en-US" altLang="zh-CN" smtClean="0"/>
          </a:p>
        </p:txBody>
      </p:sp>
      <p:sp>
        <p:nvSpPr>
          <p:cNvPr id="13005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3005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bwMode="auto">
          <a:xfrm>
            <a:off x="5797246" y="6743103"/>
            <a:ext cx="4434999" cy="354965"/>
          </a:xfrm>
          <a:prstGeom prst="rect">
            <a:avLst/>
          </a:prstGeom>
          <a:noFill/>
          <a:ln>
            <a:miter lim="800000"/>
            <a:headEnd/>
            <a:tailEnd/>
          </a:ln>
        </p:spPr>
        <p:txBody>
          <a:bodyPr wrap="square" numCol="1" anchorCtr="0" compatLnSpc="1">
            <a:prstTxWarp prst="textNoShape">
              <a:avLst/>
            </a:prstTxWarp>
          </a:bodyPr>
          <a:lstStyle/>
          <a:p>
            <a:fld id="{9431A825-F09B-45BC-9265-1BEEF34B528D}" type="slidenum">
              <a:rPr lang="en-US" altLang="zh-CN" smtClean="0"/>
              <a:pPr/>
              <a:t>72</a:t>
            </a:fld>
            <a:endParaRPr lang="en-US" altLang="zh-CN" smtClean="0"/>
          </a:p>
        </p:txBody>
      </p:sp>
      <p:sp>
        <p:nvSpPr>
          <p:cNvPr id="13107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3107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bwMode="auto">
          <a:xfrm>
            <a:off x="5797246" y="6743103"/>
            <a:ext cx="4434999" cy="354965"/>
          </a:xfrm>
          <a:prstGeom prst="rect">
            <a:avLst/>
          </a:prstGeom>
          <a:noFill/>
          <a:ln>
            <a:miter lim="800000"/>
            <a:headEnd/>
            <a:tailEnd/>
          </a:ln>
        </p:spPr>
        <p:txBody>
          <a:bodyPr wrap="square" numCol="1" anchorCtr="0" compatLnSpc="1">
            <a:prstTxWarp prst="textNoShape">
              <a:avLst/>
            </a:prstTxWarp>
          </a:bodyPr>
          <a:lstStyle/>
          <a:p>
            <a:fld id="{09A139AC-BBCA-41CB-9162-92041451A5AA}" type="slidenum">
              <a:rPr lang="en-US" altLang="zh-CN" smtClean="0"/>
              <a:pPr/>
              <a:t>25</a:t>
            </a:fld>
            <a:endParaRPr lang="en-US" altLang="zh-CN" smtClean="0"/>
          </a:p>
        </p:txBody>
      </p:sp>
      <p:sp>
        <p:nvSpPr>
          <p:cNvPr id="12390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2390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bwMode="auto">
          <a:xfrm>
            <a:off x="5797246" y="6743103"/>
            <a:ext cx="4434999" cy="354965"/>
          </a:xfrm>
          <a:prstGeom prst="rect">
            <a:avLst/>
          </a:prstGeom>
          <a:noFill/>
          <a:ln>
            <a:miter lim="800000"/>
            <a:headEnd/>
            <a:tailEnd/>
          </a:ln>
        </p:spPr>
        <p:txBody>
          <a:bodyPr wrap="square" numCol="1" anchorCtr="0" compatLnSpc="1">
            <a:prstTxWarp prst="textNoShape">
              <a:avLst/>
            </a:prstTxWarp>
          </a:bodyPr>
          <a:lstStyle/>
          <a:p>
            <a:fld id="{1C6F5305-656E-492D-93DA-A07632448947}" type="slidenum">
              <a:rPr lang="en-US" altLang="zh-CN" smtClean="0"/>
              <a:pPr/>
              <a:t>26</a:t>
            </a:fld>
            <a:endParaRPr lang="en-US" altLang="zh-CN" smtClean="0"/>
          </a:p>
        </p:txBody>
      </p:sp>
      <p:sp>
        <p:nvSpPr>
          <p:cNvPr id="12493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2493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bwMode="auto">
          <a:xfrm>
            <a:off x="5797246" y="6743103"/>
            <a:ext cx="4434999" cy="354965"/>
          </a:xfrm>
          <a:prstGeom prst="rect">
            <a:avLst/>
          </a:prstGeom>
          <a:noFill/>
          <a:ln>
            <a:miter lim="800000"/>
            <a:headEnd/>
            <a:tailEnd/>
          </a:ln>
        </p:spPr>
        <p:txBody>
          <a:bodyPr wrap="square" numCol="1" anchorCtr="0" compatLnSpc="1">
            <a:prstTxWarp prst="textNoShape">
              <a:avLst/>
            </a:prstTxWarp>
          </a:bodyPr>
          <a:lstStyle/>
          <a:p>
            <a:fld id="{5363B32B-1A69-4D04-887F-90D3C6D328D8}" type="slidenum">
              <a:rPr lang="en-US" altLang="zh-CN" smtClean="0"/>
              <a:pPr/>
              <a:t>27</a:t>
            </a:fld>
            <a:endParaRPr lang="en-US" altLang="zh-CN" smtClean="0"/>
          </a:p>
        </p:txBody>
      </p:sp>
      <p:sp>
        <p:nvSpPr>
          <p:cNvPr id="1259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2595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p:spPr>
        <p:txBody>
          <a:bodyPr/>
          <a:lstStyle/>
          <a:p>
            <a:pPr eaLnBrk="1" hangingPunct="1"/>
            <a:endParaRPr lang="zh-CN" altLang="en-US" smtClean="0"/>
          </a:p>
        </p:txBody>
      </p:sp>
      <p:sp>
        <p:nvSpPr>
          <p:cNvPr id="56324"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EE6EFC7A-7E24-4368-83D2-D0BC3A9B3139}" type="slidenum">
              <a:rPr lang="en-US" altLang="zh-CN" smtClean="0"/>
              <a:pPr/>
              <a:t>28</a:t>
            </a:fld>
            <a:endParaRPr lang="en-US" altLang="zh-CN"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a:ln/>
        </p:spPr>
      </p:sp>
      <p:sp>
        <p:nvSpPr>
          <p:cNvPr id="57347" name="备注占位符 2"/>
          <p:cNvSpPr>
            <a:spLocks noGrp="1"/>
          </p:cNvSpPr>
          <p:nvPr>
            <p:ph type="body" idx="1"/>
          </p:nvPr>
        </p:nvSpPr>
        <p:spPr>
          <a:noFill/>
        </p:spPr>
        <p:txBody>
          <a:bodyPr/>
          <a:lstStyle/>
          <a:p>
            <a:pPr eaLnBrk="1" hangingPunct="1"/>
            <a:endParaRPr lang="zh-CN" altLang="en-US" smtClean="0"/>
          </a:p>
        </p:txBody>
      </p:sp>
      <p:sp>
        <p:nvSpPr>
          <p:cNvPr id="57348"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B3B09A44-352B-412D-994A-859A4B3B2CA8}" type="slidenum">
              <a:rPr lang="en-US" altLang="zh-CN" smtClean="0"/>
              <a:pPr/>
              <a:t>29</a:t>
            </a:fld>
            <a:endParaRPr lang="en-US"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Line 95"/>
          <p:cNvSpPr>
            <a:spLocks noChangeShapeType="1"/>
          </p:cNvSpPr>
          <p:nvPr/>
        </p:nvSpPr>
        <p:spPr bwMode="auto">
          <a:xfrm>
            <a:off x="651894" y="813039"/>
            <a:ext cx="8242300" cy="0"/>
          </a:xfrm>
          <a:prstGeom prst="line">
            <a:avLst/>
          </a:prstGeom>
          <a:noFill/>
          <a:ln w="12700">
            <a:solidFill>
              <a:schemeClr val="hlink"/>
            </a:solidFill>
            <a:round/>
            <a:headEnd/>
            <a:tailEnd/>
          </a:ln>
          <a:effectLst/>
        </p:spPr>
        <p:txBody>
          <a:bodyPr wrap="none" anchor="ctr"/>
          <a:lstStyle/>
          <a:p>
            <a:pPr eaLnBrk="0" hangingPunct="0">
              <a:spcBef>
                <a:spcPct val="20000"/>
              </a:spcBef>
              <a:spcAft>
                <a:spcPct val="20000"/>
              </a:spcAft>
              <a:buClr>
                <a:schemeClr val="hlink"/>
              </a:buClr>
              <a:buSzPct val="80000"/>
              <a:buFont typeface="Monotype Sorts" pitchFamily="2" charset="2"/>
              <a:buNone/>
              <a:defRPr/>
            </a:pPr>
            <a:endParaRPr lang="zh-CN" altLang="en-US">
              <a:ea typeface="PMingLiU" pitchFamily="18" charset="-120"/>
            </a:endParaRPr>
          </a:p>
        </p:txBody>
      </p:sp>
      <p:sp>
        <p:nvSpPr>
          <p:cNvPr id="1745928" name="Rectangle 8"/>
          <p:cNvSpPr>
            <a:spLocks noGrp="1" noChangeArrowheads="1"/>
          </p:cNvSpPr>
          <p:nvPr>
            <p:ph type="ctrTitle"/>
          </p:nvPr>
        </p:nvSpPr>
        <p:spPr>
          <a:xfrm>
            <a:off x="685800" y="2473325"/>
            <a:ext cx="7772400" cy="473075"/>
          </a:xfrm>
        </p:spPr>
        <p:txBody>
          <a:bodyPr/>
          <a:lstStyle>
            <a:lvl1pPr algn="ctr">
              <a:defRPr sz="2800"/>
            </a:lvl1pPr>
          </a:lstStyle>
          <a:p>
            <a:r>
              <a:rPr lang="en-US" altLang="zh-TW"/>
              <a:t>Click to edit Title</a:t>
            </a:r>
          </a:p>
        </p:txBody>
      </p:sp>
      <p:sp>
        <p:nvSpPr>
          <p:cNvPr id="1745929" name="Rectangle 9"/>
          <p:cNvSpPr>
            <a:spLocks noGrp="1" noChangeArrowheads="1"/>
          </p:cNvSpPr>
          <p:nvPr>
            <p:ph type="subTitle" idx="1"/>
          </p:nvPr>
        </p:nvSpPr>
        <p:spPr>
          <a:xfrm>
            <a:off x="1371600" y="3733800"/>
            <a:ext cx="6400800" cy="363538"/>
          </a:xfrm>
        </p:spPr>
        <p:txBody>
          <a:bodyPr/>
          <a:lstStyle>
            <a:lvl1pPr marL="0" indent="0" algn="ctr">
              <a:buFont typeface="Monotype Sorts" pitchFamily="2" charset="2"/>
              <a:buNone/>
              <a:defRPr/>
            </a:lvl1pPr>
          </a:lstStyle>
          <a:p>
            <a:r>
              <a:rPr lang="en-US" altLang="zh-TW"/>
              <a:t>Click to edit Master subtitle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0" y="63600"/>
            <a:ext cx="9144000" cy="643766"/>
          </a:xfrm>
        </p:spPr>
        <p:txBody>
          <a:bodyPr/>
          <a:lstStyle>
            <a:lvl1pPr>
              <a:defRPr sz="4000">
                <a:latin typeface="黑体" pitchFamily="49" charset="-122"/>
                <a:ea typeface="黑体"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96815" y="1087438"/>
            <a:ext cx="8385235" cy="5292000"/>
          </a:xfrm>
        </p:spPr>
        <p:txBody>
          <a:bodyPr/>
          <a:lstStyle>
            <a:lvl1pPr algn="just">
              <a:defRPr sz="3200">
                <a:latin typeface="宋体" pitchFamily="2" charset="-122"/>
                <a:ea typeface="宋体" pitchFamily="2" charset="-122"/>
              </a:defRPr>
            </a:lvl1pPr>
            <a:lvl2pPr algn="just">
              <a:buFont typeface="Wingdings" pitchFamily="2" charset="2"/>
              <a:buChar char="Ø"/>
              <a:defRPr sz="2800">
                <a:latin typeface="宋体" pitchFamily="2" charset="-122"/>
                <a:ea typeface="宋体" pitchFamily="2" charset="-122"/>
              </a:defRPr>
            </a:lvl2pPr>
            <a:lvl3pPr algn="just">
              <a:defRPr sz="2400">
                <a:latin typeface="宋体" pitchFamily="2" charset="-122"/>
                <a:ea typeface="宋体" pitchFamily="2" charset="-122"/>
              </a:defRPr>
            </a:lvl3pPr>
            <a:lvl4pPr algn="just">
              <a:defRPr sz="2000">
                <a:latin typeface="宋体" pitchFamily="2" charset="-122"/>
                <a:ea typeface="宋体" pitchFamily="2" charset="-122"/>
              </a:defRPr>
            </a:lvl4pPr>
            <a:lvl5pPr algn="just">
              <a:defRPr sz="1800">
                <a:latin typeface="宋体" pitchFamily="2" charset="-122"/>
                <a:ea typeface="宋体"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标题 1"/>
          <p:cNvSpPr>
            <a:spLocks noGrp="1"/>
          </p:cNvSpPr>
          <p:nvPr>
            <p:ph type="title"/>
          </p:nvPr>
        </p:nvSpPr>
        <p:spPr>
          <a:xfrm>
            <a:off x="376518" y="63600"/>
            <a:ext cx="8500573" cy="643766"/>
          </a:xfrm>
        </p:spPr>
        <p:txBody>
          <a:bodyPr/>
          <a:lstStyle>
            <a:lvl1pPr>
              <a:defRPr sz="4000">
                <a:latin typeface="黑体" pitchFamily="49" charset="-122"/>
                <a:ea typeface="黑体"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96815" y="1087438"/>
            <a:ext cx="8385235" cy="5292000"/>
          </a:xfrm>
        </p:spPr>
        <p:txBody>
          <a:bodyPr/>
          <a:lstStyle>
            <a:lvl1pPr algn="just">
              <a:defRPr sz="3200">
                <a:latin typeface="宋体" pitchFamily="2" charset="-122"/>
                <a:ea typeface="宋体" pitchFamily="2" charset="-122"/>
              </a:defRPr>
            </a:lvl1pPr>
            <a:lvl2pPr algn="just">
              <a:buFont typeface="Wingdings" pitchFamily="2" charset="2"/>
              <a:buChar char="Ø"/>
              <a:defRPr sz="2800">
                <a:latin typeface="宋体" pitchFamily="2" charset="-122"/>
                <a:ea typeface="宋体" pitchFamily="2" charset="-122"/>
              </a:defRPr>
            </a:lvl2pPr>
            <a:lvl3pPr algn="just">
              <a:defRPr sz="2400">
                <a:latin typeface="宋体" pitchFamily="2" charset="-122"/>
                <a:ea typeface="宋体" pitchFamily="2" charset="-122"/>
              </a:defRPr>
            </a:lvl3pPr>
            <a:lvl4pPr algn="just">
              <a:defRPr sz="2000">
                <a:latin typeface="宋体" pitchFamily="2" charset="-122"/>
                <a:ea typeface="宋体" pitchFamily="2" charset="-122"/>
              </a:defRPr>
            </a:lvl4pPr>
            <a:lvl5pPr algn="just">
              <a:defRPr sz="1800">
                <a:latin typeface="宋体" pitchFamily="2" charset="-122"/>
                <a:ea typeface="宋体"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Rectangle 25"/>
          <p:cNvSpPr>
            <a:spLocks noGrp="1" noChangeArrowheads="1"/>
          </p:cNvSpPr>
          <p:nvPr>
            <p:ph type="sldNum" sz="quarter" idx="10"/>
          </p:nvPr>
        </p:nvSpPr>
        <p:spPr>
          <a:xfrm>
            <a:off x="3276600" y="6477000"/>
            <a:ext cx="2133600" cy="304800"/>
          </a:xfrm>
          <a:prstGeom prst="rect">
            <a:avLst/>
          </a:prstGeom>
          <a:ln/>
        </p:spPr>
        <p:txBody>
          <a:bodyPr/>
          <a:lstStyle>
            <a:lvl1pPr>
              <a:defRPr/>
            </a:lvl1pPr>
          </a:lstStyle>
          <a:p>
            <a:pPr>
              <a:defRPr/>
            </a:pPr>
            <a:fld id="{D5D06CBC-0B33-47DD-BF06-1F1E2AA15464}" type="slidenum">
              <a:rPr lang="ko-KR" altLang="en-US"/>
              <a:pPr>
                <a:defRPr/>
              </a:pPr>
              <a:t>‹#›</a:t>
            </a:fld>
            <a:endParaRPr lang="en-US" altLang="ko-KR"/>
          </a:p>
        </p:txBody>
      </p:sp>
      <p:sp>
        <p:nvSpPr>
          <p:cNvPr id="3" name="内容占位符 2"/>
          <p:cNvSpPr>
            <a:spLocks noGrp="1"/>
          </p:cNvSpPr>
          <p:nvPr>
            <p:ph idx="1"/>
          </p:nvPr>
        </p:nvSpPr>
        <p:spPr>
          <a:xfrm>
            <a:off x="396815" y="1087438"/>
            <a:ext cx="8385235" cy="5292000"/>
          </a:xfrm>
        </p:spPr>
        <p:txBody>
          <a:bodyPr/>
          <a:lstStyle>
            <a:lvl1pPr algn="just">
              <a:defRPr sz="3200">
                <a:latin typeface="宋体" pitchFamily="2" charset="-122"/>
                <a:ea typeface="宋体" pitchFamily="2" charset="-122"/>
              </a:defRPr>
            </a:lvl1pPr>
            <a:lvl2pPr algn="just">
              <a:buFont typeface="Wingdings" pitchFamily="2" charset="2"/>
              <a:buChar char="Ø"/>
              <a:defRPr sz="2800">
                <a:latin typeface="宋体" pitchFamily="2" charset="-122"/>
                <a:ea typeface="宋体" pitchFamily="2" charset="-122"/>
              </a:defRPr>
            </a:lvl2pPr>
            <a:lvl3pPr algn="just">
              <a:defRPr sz="2400">
                <a:latin typeface="宋体" pitchFamily="2" charset="-122"/>
                <a:ea typeface="宋体" pitchFamily="2" charset="-122"/>
              </a:defRPr>
            </a:lvl3pPr>
            <a:lvl4pPr algn="just">
              <a:defRPr sz="2000">
                <a:latin typeface="宋体" pitchFamily="2" charset="-122"/>
                <a:ea typeface="宋体" pitchFamily="2" charset="-122"/>
              </a:defRPr>
            </a:lvl4pPr>
            <a:lvl5pPr algn="just">
              <a:defRPr sz="1800">
                <a:latin typeface="宋体" pitchFamily="2" charset="-122"/>
                <a:ea typeface="宋体"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标题 1"/>
          <p:cNvSpPr>
            <a:spLocks noGrp="1"/>
          </p:cNvSpPr>
          <p:nvPr>
            <p:ph type="title"/>
          </p:nvPr>
        </p:nvSpPr>
        <p:spPr>
          <a:xfrm>
            <a:off x="376518" y="63600"/>
            <a:ext cx="8500573" cy="643766"/>
          </a:xfrm>
        </p:spPr>
        <p:txBody>
          <a:bodyPr/>
          <a:lstStyle>
            <a:lvl1pPr>
              <a:defRPr sz="4000">
                <a:latin typeface="黑体" pitchFamily="49" charset="-122"/>
                <a:ea typeface="黑体" pitchFamily="49" charset="-122"/>
              </a:defRPr>
            </a:lvl1pPr>
          </a:lstStyle>
          <a:p>
            <a:r>
              <a:rPr lang="zh-CN" altLang="en-US" dirty="0" smtClean="0"/>
              <a:t>单击此处编辑母版标题样式</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990600" y="6858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990600" y="20574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953000" y="2057400"/>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953000" y="4191000"/>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6"/>
          <p:cNvSpPr>
            <a:spLocks noGrp="1" noChangeArrowheads="1"/>
          </p:cNvSpPr>
          <p:nvPr>
            <p:ph type="dt" sz="half" idx="10"/>
          </p:nvPr>
        </p:nvSpPr>
        <p:spPr>
          <a:xfrm>
            <a:off x="2057400" y="6248400"/>
            <a:ext cx="1905000" cy="457200"/>
          </a:xfrm>
          <a:prstGeom prst="rect">
            <a:avLst/>
          </a:prstGeom>
          <a:ln/>
        </p:spPr>
        <p:txBody>
          <a:bodyPr/>
          <a:lstStyle>
            <a:lvl1pPr>
              <a:defRPr/>
            </a:lvl1pPr>
          </a:lstStyle>
          <a:p>
            <a:pPr>
              <a:defRPr/>
            </a:pPr>
            <a:endParaRPr lang="en-US" altLang="zh-CN"/>
          </a:p>
        </p:txBody>
      </p:sp>
      <p:sp>
        <p:nvSpPr>
          <p:cNvPr id="7" name="Rectangle 7"/>
          <p:cNvSpPr>
            <a:spLocks noGrp="1" noChangeArrowheads="1"/>
          </p:cNvSpPr>
          <p:nvPr>
            <p:ph type="ftr" sz="quarter" idx="11"/>
          </p:nvPr>
        </p:nvSpPr>
        <p:spPr>
          <a:xfrm>
            <a:off x="76200" y="0"/>
            <a:ext cx="838200" cy="6858000"/>
          </a:xfrm>
          <a:prstGeom prst="rect">
            <a:avLst/>
          </a:prstGeom>
          <a:ln/>
        </p:spPr>
        <p:txBody>
          <a:bodyPr/>
          <a:lstStyle>
            <a:lvl1pPr>
              <a:defRPr/>
            </a:lvl1pPr>
          </a:lstStyle>
          <a:p>
            <a:pPr>
              <a:defRPr/>
            </a:pPr>
            <a:endParaRPr lang="en-US" altLang="zh-CN"/>
          </a:p>
        </p:txBody>
      </p:sp>
      <p:sp>
        <p:nvSpPr>
          <p:cNvPr id="8" name="Rectangle 8"/>
          <p:cNvSpPr>
            <a:spLocks noGrp="1" noChangeArrowheads="1"/>
          </p:cNvSpPr>
          <p:nvPr>
            <p:ph type="sldNum" sz="quarter" idx="12"/>
          </p:nvPr>
        </p:nvSpPr>
        <p:spPr>
          <a:xfrm>
            <a:off x="3276600" y="6477000"/>
            <a:ext cx="2133600" cy="304800"/>
          </a:xfrm>
          <a:prstGeom prst="rect">
            <a:avLst/>
          </a:prstGeom>
          <a:ln/>
        </p:spPr>
        <p:txBody>
          <a:bodyPr/>
          <a:lstStyle>
            <a:lvl1pPr>
              <a:defRPr/>
            </a:lvl1pPr>
          </a:lstStyle>
          <a:p>
            <a:pPr>
              <a:defRPr/>
            </a:pPr>
            <a:fld id="{D330C13B-606C-42FC-9844-570A32F3723C}" type="slidenum">
              <a:rPr lang="en-US" altLang="zh-CN"/>
              <a:pPr>
                <a:defRPr/>
              </a:pPr>
              <a:t>‹#›</a:t>
            </a:fld>
            <a:endParaRPr lang="en-US" altLang="zh-CN"/>
          </a:p>
        </p:txBody>
      </p:sp>
    </p:spTree>
  </p:cSld>
  <p:clrMapOvr>
    <a:masterClrMapping/>
  </p:clrMapOvr>
  <p:transition>
    <p:split orient="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25"/>
          <p:cNvSpPr>
            <a:spLocks noGrp="1" noChangeArrowheads="1"/>
          </p:cNvSpPr>
          <p:nvPr>
            <p:ph type="sldNum" sz="quarter" idx="10"/>
          </p:nvPr>
        </p:nvSpPr>
        <p:spPr>
          <a:xfrm>
            <a:off x="3276600" y="6477000"/>
            <a:ext cx="2133600" cy="304800"/>
          </a:xfrm>
          <a:prstGeom prst="rect">
            <a:avLst/>
          </a:prstGeom>
          <a:ln/>
        </p:spPr>
        <p:txBody>
          <a:bodyPr/>
          <a:lstStyle>
            <a:lvl1pPr>
              <a:defRPr/>
            </a:lvl1pPr>
          </a:lstStyle>
          <a:p>
            <a:pPr>
              <a:defRPr/>
            </a:pPr>
            <a:fld id="{5FD8352E-530E-42E3-859E-7A30B6BA1C54}" type="slidenum">
              <a:rPr lang="ko-KR" altLang="en-US"/>
              <a:pPr>
                <a:defRPr/>
              </a:pPr>
              <a:t>‹#›</a:t>
            </a:fld>
            <a:endParaRPr lang="en-US" altLang="ko-KR"/>
          </a:p>
        </p:txBody>
      </p:sp>
      <p:sp>
        <p:nvSpPr>
          <p:cNvPr id="4" name="内容占位符 2"/>
          <p:cNvSpPr>
            <a:spLocks noGrp="1"/>
          </p:cNvSpPr>
          <p:nvPr>
            <p:ph idx="1"/>
          </p:nvPr>
        </p:nvSpPr>
        <p:spPr>
          <a:xfrm>
            <a:off x="396815" y="1087438"/>
            <a:ext cx="8385235" cy="5292000"/>
          </a:xfrm>
        </p:spPr>
        <p:txBody>
          <a:bodyPr/>
          <a:lstStyle>
            <a:lvl1pPr algn="just">
              <a:defRPr sz="3200">
                <a:latin typeface="宋体" pitchFamily="2" charset="-122"/>
                <a:ea typeface="宋体" pitchFamily="2" charset="-122"/>
              </a:defRPr>
            </a:lvl1pPr>
            <a:lvl2pPr algn="just">
              <a:buFont typeface="Wingdings" pitchFamily="2" charset="2"/>
              <a:buChar char="Ø"/>
              <a:defRPr sz="2800">
                <a:latin typeface="宋体" pitchFamily="2" charset="-122"/>
                <a:ea typeface="宋体" pitchFamily="2" charset="-122"/>
              </a:defRPr>
            </a:lvl2pPr>
            <a:lvl3pPr algn="just">
              <a:defRPr sz="2400">
                <a:latin typeface="宋体" pitchFamily="2" charset="-122"/>
                <a:ea typeface="宋体" pitchFamily="2" charset="-122"/>
              </a:defRPr>
            </a:lvl3pPr>
            <a:lvl4pPr algn="just">
              <a:defRPr sz="2000">
                <a:latin typeface="宋体" pitchFamily="2" charset="-122"/>
                <a:ea typeface="宋体" pitchFamily="2" charset="-122"/>
              </a:defRPr>
            </a:lvl4pPr>
            <a:lvl5pPr algn="just">
              <a:defRPr sz="1800">
                <a:latin typeface="宋体" pitchFamily="2" charset="-122"/>
                <a:ea typeface="宋体"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25963"/>
          </a:xfrm>
          <a:prstGeom prst="rect">
            <a:avLst/>
          </a:prstGeom>
        </p:spPr>
        <p:txBody>
          <a:bodyPr/>
          <a:lstStyle/>
          <a:p>
            <a:pPr lvl="0"/>
            <a:endParaRPr lang="zh-CN" altLang="en-US" noProof="0" smtClean="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7"/>
          <p:cNvSpPr>
            <a:spLocks noGrp="1" noChangeArrowheads="1"/>
          </p:cNvSpPr>
          <p:nvPr>
            <p:ph type="title"/>
          </p:nvPr>
        </p:nvSpPr>
        <p:spPr bwMode="auto">
          <a:xfrm>
            <a:off x="0" y="63600"/>
            <a:ext cx="9144000" cy="643766"/>
          </a:xfrm>
          <a:prstGeom prst="rect">
            <a:avLst/>
          </a:prstGeom>
          <a:noFill/>
          <a:ln w="12700">
            <a:noFill/>
            <a:miter lim="800000"/>
            <a:headEnd/>
            <a:tailEnd/>
          </a:ln>
        </p:spPr>
        <p:txBody>
          <a:bodyPr vert="horz" wrap="square" lIns="90488" tIns="44450" rIns="90488" bIns="44450" numCol="1" anchor="b" anchorCtr="0" compatLnSpc="1">
            <a:prstTxWarp prst="textNoShape">
              <a:avLst/>
            </a:prstTxWarp>
            <a:spAutoFit/>
          </a:bodyPr>
          <a:lstStyle/>
          <a:p>
            <a:pPr lvl="0"/>
            <a:r>
              <a:rPr lang="en-US" altLang="zh-TW" dirty="0" smtClean="0"/>
              <a:t>Click to edit Master title style</a:t>
            </a:r>
          </a:p>
        </p:txBody>
      </p:sp>
      <p:sp>
        <p:nvSpPr>
          <p:cNvPr id="4099" name="Rectangle 8"/>
          <p:cNvSpPr>
            <a:spLocks noGrp="1" noChangeArrowheads="1"/>
          </p:cNvSpPr>
          <p:nvPr>
            <p:ph type="body" idx="1"/>
          </p:nvPr>
        </p:nvSpPr>
        <p:spPr bwMode="auto">
          <a:xfrm>
            <a:off x="448574" y="1087438"/>
            <a:ext cx="8333476" cy="53280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spAutoFit/>
          </a:bodyPr>
          <a:lstStyle/>
          <a:p>
            <a:pPr lvl="0"/>
            <a:r>
              <a:rPr lang="en-US" altLang="zh-TW" dirty="0" smtClean="0"/>
              <a:t>Click to edit Master text styles</a:t>
            </a:r>
          </a:p>
          <a:p>
            <a:pPr lvl="1"/>
            <a:r>
              <a:rPr lang="en-US" altLang="zh-TW" dirty="0" smtClean="0"/>
              <a:t>Second level</a:t>
            </a:r>
          </a:p>
          <a:p>
            <a:pPr lvl="2"/>
            <a:r>
              <a:rPr lang="en-US" altLang="zh-TW" dirty="0" smtClean="0"/>
              <a:t>Third level</a:t>
            </a:r>
          </a:p>
          <a:p>
            <a:pPr lvl="3"/>
            <a:r>
              <a:rPr lang="en-US" altLang="zh-TW" dirty="0" smtClean="0"/>
              <a:t>Fourth level</a:t>
            </a:r>
          </a:p>
          <a:p>
            <a:pPr lvl="4"/>
            <a:r>
              <a:rPr lang="en-US" altLang="zh-TW" dirty="0" smtClean="0"/>
              <a:t>Fifth level</a:t>
            </a:r>
          </a:p>
        </p:txBody>
      </p:sp>
      <p:sp>
        <p:nvSpPr>
          <p:cNvPr id="1434" name="Text Box 410"/>
          <p:cNvSpPr txBox="1">
            <a:spLocks noChangeArrowheads="1"/>
          </p:cNvSpPr>
          <p:nvPr/>
        </p:nvSpPr>
        <p:spPr bwMode="auto">
          <a:xfrm>
            <a:off x="2830607" y="6468189"/>
            <a:ext cx="4630738" cy="273794"/>
          </a:xfrm>
          <a:prstGeom prst="rect">
            <a:avLst/>
          </a:prstGeom>
          <a:noFill/>
          <a:ln w="9525">
            <a:noFill/>
            <a:miter lim="800000"/>
            <a:headEnd/>
            <a:tailEnd/>
          </a:ln>
          <a:effectLst/>
        </p:spPr>
        <p:txBody>
          <a:bodyPr lIns="90000" tIns="46800" rIns="90000" bIns="46800">
            <a:spAutoFit/>
          </a:bodyPr>
          <a:lstStyle/>
          <a:p>
            <a:pPr marL="228600" indent="-228600" algn="ctr" eaLnBrk="0" hangingPunct="0">
              <a:lnSpc>
                <a:spcPct val="80000"/>
              </a:lnSpc>
              <a:buClr>
                <a:schemeClr val="hlink"/>
              </a:buClr>
              <a:buSzPct val="80000"/>
              <a:buFont typeface="Monotype Sorts" pitchFamily="2" charset="2"/>
              <a:buNone/>
              <a:defRPr/>
            </a:pPr>
            <a:fld id="{D678B5C9-4B89-4EA3-B139-35AFD91D9154}" type="slidenum">
              <a:rPr lang="zh-TW" altLang="en-US" smtClean="0">
                <a:solidFill>
                  <a:srgbClr val="0B52FC"/>
                </a:solidFill>
                <a:latin typeface="华文宋体" pitchFamily="2" charset="-122"/>
                <a:ea typeface="华文宋体" pitchFamily="2" charset="-122"/>
              </a:rPr>
              <a:pPr marL="228600" indent="-228600" algn="ctr" eaLnBrk="0" hangingPunct="0">
                <a:lnSpc>
                  <a:spcPct val="80000"/>
                </a:lnSpc>
                <a:buClr>
                  <a:schemeClr val="hlink"/>
                </a:buClr>
                <a:buSzPct val="80000"/>
                <a:buFont typeface="Monotype Sorts" pitchFamily="2" charset="2"/>
                <a:buNone/>
                <a:defRPr/>
              </a:pPr>
              <a:t>‹#›</a:t>
            </a:fld>
            <a:endParaRPr lang="en-US" altLang="zh-TW" dirty="0">
              <a:solidFill>
                <a:srgbClr val="0B52FC"/>
              </a:solidFill>
              <a:latin typeface="华文宋体" pitchFamily="2" charset="-122"/>
              <a:ea typeface="华文宋体" pitchFamily="2" charset="-122"/>
            </a:endParaRPr>
          </a:p>
        </p:txBody>
      </p:sp>
      <p:pic>
        <p:nvPicPr>
          <p:cNvPr id="4103" name="Picture 467" descr="C:\Users\Shi YH\Pictures\校徽.jpg"/>
          <p:cNvPicPr>
            <a:picLocks noChangeAspect="1" noChangeArrowheads="1"/>
          </p:cNvPicPr>
          <p:nvPr/>
        </p:nvPicPr>
        <p:blipFill>
          <a:blip r:embed="rId10" cstate="print"/>
          <a:srcRect/>
          <a:stretch>
            <a:fillRect/>
          </a:stretch>
        </p:blipFill>
        <p:spPr bwMode="auto">
          <a:xfrm>
            <a:off x="18639" y="6409422"/>
            <a:ext cx="437652" cy="432000"/>
          </a:xfrm>
          <a:prstGeom prst="rect">
            <a:avLst/>
          </a:prstGeom>
          <a:noFill/>
          <a:ln w="9525">
            <a:noFill/>
            <a:miter lim="800000"/>
            <a:headEnd/>
            <a:tailEnd/>
          </a:ln>
        </p:spPr>
      </p:pic>
      <p:sp>
        <p:nvSpPr>
          <p:cNvPr id="9" name="矩形 8"/>
          <p:cNvSpPr/>
          <p:nvPr userDrawn="1"/>
        </p:nvSpPr>
        <p:spPr bwMode="auto">
          <a:xfrm>
            <a:off x="0" y="813159"/>
            <a:ext cx="9144000" cy="46038"/>
          </a:xfrm>
          <a:prstGeom prst="rect">
            <a:avLst/>
          </a:prstGeom>
          <a:gradFill>
            <a:gsLst>
              <a:gs pos="0">
                <a:srgbClr val="0000FF"/>
              </a:gs>
              <a:gs pos="89000">
                <a:schemeClr val="accent1">
                  <a:tint val="44500"/>
                  <a:satMod val="160000"/>
                </a:schemeClr>
              </a:gs>
              <a:gs pos="100000">
                <a:schemeClr val="accent1">
                  <a:tint val="23500"/>
                  <a:satMod val="160000"/>
                </a:schemeClr>
              </a:gs>
            </a:gsLst>
            <a:lin ang="5400000" scaled="0"/>
          </a:gradFill>
          <a:ln w="9525" cap="flat" cmpd="sng" algn="ctr">
            <a:noFill/>
            <a:prstDash val="solid"/>
            <a:round/>
            <a:headEnd type="none" w="med" len="med"/>
            <a:tailEnd type="none" w="med" len="med"/>
          </a:ln>
          <a:effectLst/>
        </p:spPr>
        <p:txBody>
          <a:bodyPr/>
          <a:lstStyle/>
          <a:p>
            <a:pPr>
              <a:defRPr/>
            </a:pPr>
            <a:endParaRPr lang="zh-CN" altLang="en-US"/>
          </a:p>
        </p:txBody>
      </p:sp>
    </p:spTree>
  </p:cSld>
  <p:clrMap bg1="lt1" tx1="dk1" bg2="lt2" tx2="dk2" accent1="accent1" accent2="accent2" accent3="accent3" accent4="accent4" accent5="accent5" accent6="accent6" hlink="hlink" folHlink="folHlink"/>
  <p:sldLayoutIdLst>
    <p:sldLayoutId id="2147483899" r:id="rId1"/>
    <p:sldLayoutId id="2147483889" r:id="rId2"/>
    <p:sldLayoutId id="2147483894" r:id="rId3"/>
    <p:sldLayoutId id="2147483900" r:id="rId4"/>
    <p:sldLayoutId id="2147483901" r:id="rId5"/>
    <p:sldLayoutId id="2147483902" r:id="rId6"/>
    <p:sldLayoutId id="2147483903" r:id="rId7"/>
    <p:sldLayoutId id="2147483904" r:id="rId8"/>
  </p:sldLayoutIdLst>
  <p:txStyles>
    <p:titleStyle>
      <a:lvl1pPr algn="l" rtl="0" eaLnBrk="0" fontAlgn="base" hangingPunct="0">
        <a:lnSpc>
          <a:spcPct val="90000"/>
        </a:lnSpc>
        <a:spcBef>
          <a:spcPct val="0"/>
        </a:spcBef>
        <a:spcAft>
          <a:spcPct val="0"/>
        </a:spcAft>
        <a:defRPr sz="4000" b="1">
          <a:solidFill>
            <a:srgbClr val="003399"/>
          </a:solidFill>
          <a:latin typeface="黑体" pitchFamily="49" charset="-122"/>
          <a:ea typeface="黑体" pitchFamily="49" charset="-122"/>
          <a:cs typeface="+mj-cs"/>
        </a:defRPr>
      </a:lvl1pPr>
      <a:lvl2pPr algn="l" rtl="0" eaLnBrk="0" fontAlgn="base" hangingPunct="0">
        <a:lnSpc>
          <a:spcPct val="90000"/>
        </a:lnSpc>
        <a:spcBef>
          <a:spcPct val="0"/>
        </a:spcBef>
        <a:spcAft>
          <a:spcPct val="0"/>
        </a:spcAft>
        <a:defRPr sz="2800" b="1">
          <a:solidFill>
            <a:srgbClr val="003399"/>
          </a:solidFill>
          <a:latin typeface="Arial" pitchFamily="34" charset="0"/>
          <a:ea typeface="PMingLiU" pitchFamily="18" charset="-120"/>
        </a:defRPr>
      </a:lvl2pPr>
      <a:lvl3pPr algn="l" rtl="0" eaLnBrk="0" fontAlgn="base" hangingPunct="0">
        <a:lnSpc>
          <a:spcPct val="90000"/>
        </a:lnSpc>
        <a:spcBef>
          <a:spcPct val="0"/>
        </a:spcBef>
        <a:spcAft>
          <a:spcPct val="0"/>
        </a:spcAft>
        <a:defRPr sz="2800" b="1">
          <a:solidFill>
            <a:srgbClr val="003399"/>
          </a:solidFill>
          <a:latin typeface="Arial" pitchFamily="34" charset="0"/>
          <a:ea typeface="PMingLiU" pitchFamily="18" charset="-120"/>
        </a:defRPr>
      </a:lvl3pPr>
      <a:lvl4pPr algn="l" rtl="0" eaLnBrk="0" fontAlgn="base" hangingPunct="0">
        <a:lnSpc>
          <a:spcPct val="90000"/>
        </a:lnSpc>
        <a:spcBef>
          <a:spcPct val="0"/>
        </a:spcBef>
        <a:spcAft>
          <a:spcPct val="0"/>
        </a:spcAft>
        <a:defRPr sz="2800" b="1">
          <a:solidFill>
            <a:srgbClr val="003399"/>
          </a:solidFill>
          <a:latin typeface="Arial" pitchFamily="34" charset="0"/>
          <a:ea typeface="PMingLiU" pitchFamily="18" charset="-120"/>
        </a:defRPr>
      </a:lvl4pPr>
      <a:lvl5pPr algn="l" rtl="0" eaLnBrk="0" fontAlgn="base" hangingPunct="0">
        <a:lnSpc>
          <a:spcPct val="90000"/>
        </a:lnSpc>
        <a:spcBef>
          <a:spcPct val="0"/>
        </a:spcBef>
        <a:spcAft>
          <a:spcPct val="0"/>
        </a:spcAft>
        <a:defRPr sz="2800" b="1">
          <a:solidFill>
            <a:srgbClr val="003399"/>
          </a:solidFill>
          <a:latin typeface="Arial" pitchFamily="34" charset="0"/>
          <a:ea typeface="PMingLiU" pitchFamily="18" charset="-120"/>
        </a:defRPr>
      </a:lvl5pPr>
      <a:lvl6pPr marL="457200" algn="l" rtl="0" eaLnBrk="0" fontAlgn="base" hangingPunct="0">
        <a:lnSpc>
          <a:spcPct val="90000"/>
        </a:lnSpc>
        <a:spcBef>
          <a:spcPct val="0"/>
        </a:spcBef>
        <a:spcAft>
          <a:spcPct val="0"/>
        </a:spcAft>
        <a:defRPr sz="2000" b="1">
          <a:solidFill>
            <a:srgbClr val="003399"/>
          </a:solidFill>
          <a:latin typeface="Arial" pitchFamily="34" charset="0"/>
          <a:ea typeface="PMingLiU" pitchFamily="18" charset="-120"/>
        </a:defRPr>
      </a:lvl6pPr>
      <a:lvl7pPr marL="914400" algn="l" rtl="0" eaLnBrk="0" fontAlgn="base" hangingPunct="0">
        <a:lnSpc>
          <a:spcPct val="90000"/>
        </a:lnSpc>
        <a:spcBef>
          <a:spcPct val="0"/>
        </a:spcBef>
        <a:spcAft>
          <a:spcPct val="0"/>
        </a:spcAft>
        <a:defRPr sz="2000" b="1">
          <a:solidFill>
            <a:srgbClr val="003399"/>
          </a:solidFill>
          <a:latin typeface="Arial" pitchFamily="34" charset="0"/>
          <a:ea typeface="PMingLiU" pitchFamily="18" charset="-120"/>
        </a:defRPr>
      </a:lvl7pPr>
      <a:lvl8pPr marL="1371600" algn="l" rtl="0" eaLnBrk="0" fontAlgn="base" hangingPunct="0">
        <a:lnSpc>
          <a:spcPct val="90000"/>
        </a:lnSpc>
        <a:spcBef>
          <a:spcPct val="0"/>
        </a:spcBef>
        <a:spcAft>
          <a:spcPct val="0"/>
        </a:spcAft>
        <a:defRPr sz="2000" b="1">
          <a:solidFill>
            <a:srgbClr val="003399"/>
          </a:solidFill>
          <a:latin typeface="Arial" pitchFamily="34" charset="0"/>
          <a:ea typeface="PMingLiU" pitchFamily="18" charset="-120"/>
        </a:defRPr>
      </a:lvl8pPr>
      <a:lvl9pPr marL="1828800" algn="l" rtl="0" eaLnBrk="0" fontAlgn="base" hangingPunct="0">
        <a:lnSpc>
          <a:spcPct val="90000"/>
        </a:lnSpc>
        <a:spcBef>
          <a:spcPct val="0"/>
        </a:spcBef>
        <a:spcAft>
          <a:spcPct val="0"/>
        </a:spcAft>
        <a:defRPr sz="2000" b="1">
          <a:solidFill>
            <a:srgbClr val="003399"/>
          </a:solidFill>
          <a:latin typeface="Arial" pitchFamily="34" charset="0"/>
          <a:ea typeface="PMingLiU" pitchFamily="18" charset="-120"/>
        </a:defRPr>
      </a:lvl9pPr>
    </p:titleStyle>
    <p:bodyStyle>
      <a:lvl1pPr marL="228600" indent="-228600" algn="just" rtl="0" eaLnBrk="0" fontAlgn="base" hangingPunct="0">
        <a:spcBef>
          <a:spcPct val="30000"/>
        </a:spcBef>
        <a:spcAft>
          <a:spcPct val="0"/>
        </a:spcAft>
        <a:buClr>
          <a:schemeClr val="hlink"/>
        </a:buClr>
        <a:buSzPct val="50000"/>
        <a:buFont typeface="Monotype Sorts"/>
        <a:buChar char="n"/>
        <a:defRPr sz="3600">
          <a:solidFill>
            <a:schemeClr val="tx2"/>
          </a:solidFill>
          <a:latin typeface="黑体" pitchFamily="49" charset="-122"/>
          <a:ea typeface="黑体" pitchFamily="49" charset="-122"/>
          <a:cs typeface="+mn-cs"/>
        </a:defRPr>
      </a:lvl1pPr>
      <a:lvl2pPr marL="576263" indent="-233363" algn="just" rtl="0" eaLnBrk="0" fontAlgn="base" hangingPunct="0">
        <a:spcBef>
          <a:spcPct val="30000"/>
        </a:spcBef>
        <a:spcAft>
          <a:spcPct val="0"/>
        </a:spcAft>
        <a:buClr>
          <a:srgbClr val="FF0C0C"/>
        </a:buClr>
        <a:buSzPct val="50000"/>
        <a:buFont typeface="Wingdings" pitchFamily="2" charset="2"/>
        <a:buChar char="Ø"/>
        <a:defRPr sz="3200">
          <a:solidFill>
            <a:schemeClr val="tx2"/>
          </a:solidFill>
          <a:latin typeface="黑体" pitchFamily="49" charset="-122"/>
          <a:ea typeface="黑体" pitchFamily="49" charset="-122"/>
        </a:defRPr>
      </a:lvl2pPr>
      <a:lvl3pPr marL="919163" indent="-228600" algn="just" rtl="0" eaLnBrk="0" fontAlgn="base" hangingPunct="0">
        <a:spcBef>
          <a:spcPct val="30000"/>
        </a:spcBef>
        <a:spcAft>
          <a:spcPct val="0"/>
        </a:spcAft>
        <a:buClr>
          <a:srgbClr val="FF0C0C"/>
        </a:buClr>
        <a:buSzPct val="50000"/>
        <a:buFont typeface="Monotype Sorts"/>
        <a:buChar char="v"/>
        <a:defRPr sz="2800">
          <a:solidFill>
            <a:schemeClr val="tx2"/>
          </a:solidFill>
          <a:latin typeface="黑体" pitchFamily="49" charset="-122"/>
          <a:ea typeface="黑体" pitchFamily="49" charset="-122"/>
        </a:defRPr>
      </a:lvl3pPr>
      <a:lvl4pPr marL="1262063" indent="-228600" algn="just" rtl="0" eaLnBrk="0" fontAlgn="base" hangingPunct="0">
        <a:spcBef>
          <a:spcPct val="30000"/>
        </a:spcBef>
        <a:spcAft>
          <a:spcPct val="0"/>
        </a:spcAft>
        <a:buClr>
          <a:srgbClr val="FF0C0C"/>
        </a:buClr>
        <a:buSzPct val="50000"/>
        <a:buFont typeface="Monotype Sorts"/>
        <a:buChar char="o"/>
        <a:defRPr sz="2400">
          <a:solidFill>
            <a:schemeClr val="tx2"/>
          </a:solidFill>
          <a:latin typeface="黑体" pitchFamily="49" charset="-122"/>
          <a:ea typeface="黑体" pitchFamily="49" charset="-122"/>
        </a:defRPr>
      </a:lvl4pPr>
      <a:lvl5pPr marL="1604963" indent="-228600" algn="just" rtl="0" eaLnBrk="0" fontAlgn="base" hangingPunct="0">
        <a:spcBef>
          <a:spcPct val="30000"/>
        </a:spcBef>
        <a:spcAft>
          <a:spcPct val="0"/>
        </a:spcAft>
        <a:buClr>
          <a:srgbClr val="FF0C0C"/>
        </a:buClr>
        <a:buSzPct val="50000"/>
        <a:buChar char="-"/>
        <a:defRPr sz="2000">
          <a:solidFill>
            <a:schemeClr val="tx2"/>
          </a:solidFill>
          <a:latin typeface="黑体" pitchFamily="49" charset="-122"/>
          <a:ea typeface="黑体" pitchFamily="49" charset="-122"/>
        </a:defRPr>
      </a:lvl5pPr>
      <a:lvl6pPr marL="2062163" indent="-228600" algn="l" rtl="0" eaLnBrk="0" fontAlgn="base" hangingPunct="0">
        <a:spcBef>
          <a:spcPct val="30000"/>
        </a:spcBef>
        <a:spcAft>
          <a:spcPct val="0"/>
        </a:spcAft>
        <a:buClr>
          <a:srgbClr val="FF0C0C"/>
        </a:buClr>
        <a:buSzPct val="50000"/>
        <a:buChar char="-"/>
        <a:defRPr sz="1200">
          <a:solidFill>
            <a:schemeClr val="tx2"/>
          </a:solidFill>
          <a:latin typeface="+mn-lt"/>
          <a:ea typeface="+mn-ea"/>
        </a:defRPr>
      </a:lvl6pPr>
      <a:lvl7pPr marL="2519363" indent="-228600" algn="l" rtl="0" eaLnBrk="0" fontAlgn="base" hangingPunct="0">
        <a:spcBef>
          <a:spcPct val="30000"/>
        </a:spcBef>
        <a:spcAft>
          <a:spcPct val="0"/>
        </a:spcAft>
        <a:buClr>
          <a:srgbClr val="FF0C0C"/>
        </a:buClr>
        <a:buSzPct val="50000"/>
        <a:buChar char="-"/>
        <a:defRPr sz="1200">
          <a:solidFill>
            <a:schemeClr val="tx2"/>
          </a:solidFill>
          <a:latin typeface="+mn-lt"/>
          <a:ea typeface="+mn-ea"/>
        </a:defRPr>
      </a:lvl7pPr>
      <a:lvl8pPr marL="2976563" indent="-228600" algn="l" rtl="0" eaLnBrk="0" fontAlgn="base" hangingPunct="0">
        <a:spcBef>
          <a:spcPct val="30000"/>
        </a:spcBef>
        <a:spcAft>
          <a:spcPct val="0"/>
        </a:spcAft>
        <a:buClr>
          <a:srgbClr val="FF0C0C"/>
        </a:buClr>
        <a:buSzPct val="50000"/>
        <a:buChar char="-"/>
        <a:defRPr sz="1200">
          <a:solidFill>
            <a:schemeClr val="tx2"/>
          </a:solidFill>
          <a:latin typeface="+mn-lt"/>
          <a:ea typeface="+mn-ea"/>
        </a:defRPr>
      </a:lvl8pPr>
      <a:lvl9pPr marL="3433763" indent="-228600" algn="l" rtl="0" eaLnBrk="0" fontAlgn="base" hangingPunct="0">
        <a:spcBef>
          <a:spcPct val="30000"/>
        </a:spcBef>
        <a:spcAft>
          <a:spcPct val="0"/>
        </a:spcAft>
        <a:buClr>
          <a:srgbClr val="FF0C0C"/>
        </a:buClr>
        <a:buSzPct val="50000"/>
        <a:buChar char="-"/>
        <a:defRPr sz="12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vmlDrawing" Target="../drawings/vmlDrawing28.v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2.xml"/><Relationship Id="rId1" Type="http://schemas.openxmlformats.org/officeDocument/2006/relationships/vmlDrawing" Target="../drawings/vmlDrawing29.vml"/><Relationship Id="rId4" Type="http://schemas.openxmlformats.org/officeDocument/2006/relationships/oleObject" Target="../embeddings/oleObject53.bin"/></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oleObject" Target="../embeddings/oleObject3.bin"/></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23.gif"/><Relationship Id="rId2" Type="http://schemas.openxmlformats.org/officeDocument/2006/relationships/image" Target="../media/image122.gif"/><Relationship Id="rId1" Type="http://schemas.openxmlformats.org/officeDocument/2006/relationships/slideLayout" Target="../slideLayouts/slideLayout2.xml"/><Relationship Id="rId6" Type="http://schemas.openxmlformats.org/officeDocument/2006/relationships/image" Target="../media/image126.gif"/><Relationship Id="rId5" Type="http://schemas.openxmlformats.org/officeDocument/2006/relationships/image" Target="../media/image125.jpeg"/><Relationship Id="rId4" Type="http://schemas.openxmlformats.org/officeDocument/2006/relationships/image" Target="../media/image124.gif"/></Relationships>
</file>

<file path=ppt/slides/_rels/slide124.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26.gi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2.xml"/><Relationship Id="rId1" Type="http://schemas.openxmlformats.org/officeDocument/2006/relationships/vmlDrawing" Target="../drawings/vmlDrawing30.vml"/></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2.xml"/><Relationship Id="rId1" Type="http://schemas.openxmlformats.org/officeDocument/2006/relationships/vmlDrawing" Target="../drawings/vmlDrawing31.vml"/><Relationship Id="rId4" Type="http://schemas.openxmlformats.org/officeDocument/2006/relationships/image" Target="../media/image131.jpeg"/></Relationships>
</file>

<file path=ppt/slides/_rels/slide12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12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oleObject" Target="../embeddings/oleObject5.bin"/></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2.xml"/><Relationship Id="rId1" Type="http://schemas.openxmlformats.org/officeDocument/2006/relationships/vmlDrawing" Target="../drawings/vmlDrawing32.vml"/></Relationships>
</file>

<file path=ppt/slides/_rels/slide13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5" Type="http://schemas.openxmlformats.org/officeDocument/2006/relationships/image" Target="../media/image142.png"/><Relationship Id="rId4" Type="http://schemas.openxmlformats.org/officeDocument/2006/relationships/image" Target="../media/image141.png"/></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vmlDrawing" Target="../drawings/vmlDrawing33.vml"/><Relationship Id="rId4" Type="http://schemas.openxmlformats.org/officeDocument/2006/relationships/image" Target="../media/image131.jpeg"/></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2.xml"/><Relationship Id="rId1" Type="http://schemas.openxmlformats.org/officeDocument/2006/relationships/vmlDrawing" Target="../drawings/vmlDrawing34.vml"/><Relationship Id="rId4" Type="http://schemas.openxmlformats.org/officeDocument/2006/relationships/image" Target="../media/image131.jpe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9.bin"/><Relationship Id="rId5" Type="http://schemas.openxmlformats.org/officeDocument/2006/relationships/oleObject" Target="../embeddings/oleObject8.bin"/><Relationship Id="rId4" Type="http://schemas.openxmlformats.org/officeDocument/2006/relationships/oleObject" Target="../embeddings/oleObject7.bin"/></Relationships>
</file>

<file path=ppt/slides/_rels/slide14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hyperlink" Target="http://photo.blog.sina.com.cn/showpic.htm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5.v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oleObject" Target="../embeddings/oleObject12.bin"/></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7.v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oleObject" Target="../embeddings/oleObject15.bin"/></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6.bin"/><Relationship Id="rId5" Type="http://schemas.openxmlformats.org/officeDocument/2006/relationships/image" Target="../media/image47.png"/><Relationship Id="rId4" Type="http://schemas.openxmlformats.org/officeDocument/2006/relationships/image" Target="../media/image46.png"/></Relationships>
</file>

<file path=ppt/slides/_rels/slide5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vmlDrawing" Target="../drawings/vmlDrawing10.vml"/><Relationship Id="rId4" Type="http://schemas.openxmlformats.org/officeDocument/2006/relationships/oleObject" Target="../embeddings/oleObject17.bin"/></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oleObject" Target="../embeddings/oleObject18.bin"/></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tags" Target="../tags/tag2.xml"/><Relationship Id="rId7" Type="http://schemas.openxmlformats.org/officeDocument/2006/relationships/notesSlide" Target="../notesSlides/notesSlide36.xml"/><Relationship Id="rId12" Type="http://schemas.openxmlformats.org/officeDocument/2006/relationships/image" Target="../media/image60.png"/><Relationship Id="rId2" Type="http://schemas.openxmlformats.org/officeDocument/2006/relationships/tags" Target="../tags/tag1.xml"/><Relationship Id="rId1" Type="http://schemas.openxmlformats.org/officeDocument/2006/relationships/vmlDrawing" Target="../drawings/vmlDrawing12.vml"/><Relationship Id="rId6" Type="http://schemas.openxmlformats.org/officeDocument/2006/relationships/slideLayout" Target="../slideLayouts/slideLayout2.xml"/><Relationship Id="rId11" Type="http://schemas.openxmlformats.org/officeDocument/2006/relationships/image" Target="../media/image59.png"/><Relationship Id="rId5" Type="http://schemas.openxmlformats.org/officeDocument/2006/relationships/tags" Target="../tags/tag4.xml"/><Relationship Id="rId10" Type="http://schemas.openxmlformats.org/officeDocument/2006/relationships/image" Target="../media/image58.png"/><Relationship Id="rId4" Type="http://schemas.openxmlformats.org/officeDocument/2006/relationships/tags" Target="../tags/tag3.xml"/><Relationship Id="rId9" Type="http://schemas.openxmlformats.org/officeDocument/2006/relationships/image" Target="../media/image57.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5.xml"/><Relationship Id="rId1" Type="http://schemas.openxmlformats.org/officeDocument/2006/relationships/vmlDrawing" Target="../drawings/vmlDrawing13.vml"/><Relationship Id="rId5" Type="http://schemas.openxmlformats.org/officeDocument/2006/relationships/oleObject" Target="../embeddings/oleObject21.bin"/><Relationship Id="rId4" Type="http://schemas.openxmlformats.org/officeDocument/2006/relationships/oleObject" Target="../embeddings/oleObject20.bin"/></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6.xml"/><Relationship Id="rId1" Type="http://schemas.openxmlformats.org/officeDocument/2006/relationships/vmlDrawing" Target="../drawings/vmlDrawing14.vml"/><Relationship Id="rId4" Type="http://schemas.openxmlformats.org/officeDocument/2006/relationships/oleObject" Target="../embeddings/oleObject22.bin"/></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notesSlide" Target="../notesSlides/notesSlide44.xml"/><Relationship Id="rId7" Type="http://schemas.openxmlformats.org/officeDocument/2006/relationships/image" Target="../media/image70.png"/><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oleObject" Target="../embeddings/oleObject24.bin"/></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45.xml"/><Relationship Id="rId7"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oleObject" Target="../embeddings/oleObject27.bin"/><Relationship Id="rId5" Type="http://schemas.openxmlformats.org/officeDocument/2006/relationships/oleObject" Target="../embeddings/oleObject26.bin"/><Relationship Id="rId4" Type="http://schemas.openxmlformats.org/officeDocument/2006/relationships/oleObject" Target="../embeddings/oleObject25.bin"/></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vmlDrawing" Target="../drawings/vmlDrawing17.vml"/><Relationship Id="rId5" Type="http://schemas.openxmlformats.org/officeDocument/2006/relationships/oleObject" Target="../embeddings/oleObject30.bin"/><Relationship Id="rId4" Type="http://schemas.openxmlformats.org/officeDocument/2006/relationships/oleObject" Target="../embeddings/oleObject29.bin"/></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6.xml"/><Relationship Id="rId1" Type="http://schemas.openxmlformats.org/officeDocument/2006/relationships/vmlDrawing" Target="../drawings/vmlDrawing18.vml"/><Relationship Id="rId5" Type="http://schemas.openxmlformats.org/officeDocument/2006/relationships/oleObject" Target="../embeddings/oleObject32.bin"/><Relationship Id="rId4" Type="http://schemas.openxmlformats.org/officeDocument/2006/relationships/oleObject" Target="../embeddings/oleObject31.bin"/></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vmlDrawing" Target="../drawings/vmlDrawing19.vml"/><Relationship Id="rId5" Type="http://schemas.openxmlformats.org/officeDocument/2006/relationships/oleObject" Target="../embeddings/oleObject34.bin"/><Relationship Id="rId4" Type="http://schemas.openxmlformats.org/officeDocument/2006/relationships/image" Target="../media/image81.png"/></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20.v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21.v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42.bin"/><Relationship Id="rId3" Type="http://schemas.openxmlformats.org/officeDocument/2006/relationships/oleObject" Target="../embeddings/oleObject37.bin"/><Relationship Id="rId7"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oleObject" Target="../embeddings/oleObject40.bin"/><Relationship Id="rId5" Type="http://schemas.openxmlformats.org/officeDocument/2006/relationships/oleObject" Target="../embeddings/oleObject39.bin"/><Relationship Id="rId10" Type="http://schemas.openxmlformats.org/officeDocument/2006/relationships/oleObject" Target="../embeddings/oleObject44.bin"/><Relationship Id="rId4" Type="http://schemas.openxmlformats.org/officeDocument/2006/relationships/oleObject" Target="../embeddings/oleObject38.bin"/><Relationship Id="rId9" Type="http://schemas.openxmlformats.org/officeDocument/2006/relationships/oleObject" Target="../embeddings/oleObject43.bin"/></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vmlDrawing" Target="../drawings/vmlDrawing23.v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24.v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2.xml"/><Relationship Id="rId1" Type="http://schemas.openxmlformats.org/officeDocument/2006/relationships/vmlDrawing" Target="../drawings/vmlDrawing25.v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26.vml"/><Relationship Id="rId4" Type="http://schemas.openxmlformats.org/officeDocument/2006/relationships/oleObject" Target="../embeddings/oleObject49.bin"/></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vmlDrawing" Target="../drawings/vmlDrawing27.vml"/></Relationships>
</file>

<file path=ppt/slides/_rels/slide95.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Layout" Target="../slideLayouts/slideLayout2.xml"/><Relationship Id="rId5" Type="http://schemas.openxmlformats.org/officeDocument/2006/relationships/image" Target="../media/image105.jpeg"/><Relationship Id="rId4" Type="http://schemas.openxmlformats.org/officeDocument/2006/relationships/image" Target="../media/image104.jpeg"/></Relationships>
</file>

<file path=ppt/slides/_rels/slide96.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slideLayout" Target="../slideLayouts/slideLayout2.xml"/><Relationship Id="rId5" Type="http://schemas.openxmlformats.org/officeDocument/2006/relationships/image" Target="../media/image109.jpeg"/><Relationship Id="rId4" Type="http://schemas.openxmlformats.org/officeDocument/2006/relationships/image" Target="../media/image108.jpe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463411" y="216591"/>
            <a:ext cx="8401879" cy="1973361"/>
          </a:xfrm>
        </p:spPr>
        <p:txBody>
          <a:bodyPr anchor="t" anchorCtr="0"/>
          <a:lstStyle/>
          <a:p>
            <a:r>
              <a:rPr lang="zh-CN" altLang="en-US" sz="3200" dirty="0" smtClean="0">
                <a:latin typeface="华文楷体" pitchFamily="2" charset="-122"/>
                <a:ea typeface="华文楷体" pitchFamily="2" charset="-122"/>
              </a:rPr>
              <a:t>数字图像处理与应用</a:t>
            </a:r>
            <a:r>
              <a:rPr lang="en-US" altLang="zh-CN" sz="3200" dirty="0" smtClean="0">
                <a:latin typeface="华文楷体" pitchFamily="2" charset="-122"/>
                <a:ea typeface="华文楷体" pitchFamily="2" charset="-122"/>
              </a:rPr>
              <a:t/>
            </a:r>
            <a:br>
              <a:rPr lang="en-US" altLang="zh-CN" sz="3200" dirty="0" smtClean="0">
                <a:latin typeface="华文楷体" pitchFamily="2" charset="-122"/>
                <a:ea typeface="华文楷体" pitchFamily="2" charset="-122"/>
              </a:rPr>
            </a:br>
            <a:r>
              <a:rPr lang="en-US" altLang="zh-CN" dirty="0" smtClean="0">
                <a:ea typeface="SimHei" pitchFamily="49" charset="-122"/>
              </a:rPr>
              <a:t/>
            </a:r>
            <a:br>
              <a:rPr lang="en-US" altLang="zh-CN" dirty="0" smtClean="0">
                <a:ea typeface="SimHei" pitchFamily="49" charset="-122"/>
              </a:rPr>
            </a:br>
            <a:r>
              <a:rPr lang="zh-CN" altLang="en-US" sz="3600" dirty="0" smtClean="0">
                <a:ea typeface="SimHei" pitchFamily="49" charset="-122"/>
              </a:rPr>
              <a:t/>
            </a:r>
            <a:br>
              <a:rPr lang="zh-CN" altLang="en-US" sz="3600" dirty="0" smtClean="0">
                <a:ea typeface="SimHei" pitchFamily="49" charset="-122"/>
              </a:rPr>
            </a:br>
            <a:r>
              <a:rPr lang="zh-CN" altLang="en-US" sz="3600" dirty="0" smtClean="0">
                <a:ea typeface="SimHei" pitchFamily="49" charset="-122"/>
              </a:rPr>
              <a:t>第</a:t>
            </a:r>
            <a:r>
              <a:rPr lang="en-US" altLang="zh-CN" sz="3600" dirty="0" smtClean="0">
                <a:ea typeface="SimHei" pitchFamily="49" charset="-122"/>
              </a:rPr>
              <a:t>8</a:t>
            </a:r>
            <a:r>
              <a:rPr lang="zh-CN" altLang="en-US" sz="3600" dirty="0" smtClean="0">
                <a:ea typeface="SimHei" pitchFamily="49" charset="-122"/>
              </a:rPr>
              <a:t>章 图像分割</a:t>
            </a:r>
            <a:endParaRPr lang="en-US" altLang="zh-CN" sz="4000" dirty="0" smtClean="0">
              <a:solidFill>
                <a:srgbClr val="FF0000"/>
              </a:solidFill>
              <a:ea typeface="SimHei" pitchFamily="49" charset="-122"/>
            </a:endParaRPr>
          </a:p>
        </p:txBody>
      </p:sp>
      <p:sp>
        <p:nvSpPr>
          <p:cNvPr id="6149" name="Rectangle 5"/>
          <p:cNvSpPr>
            <a:spLocks noChangeArrowheads="1"/>
          </p:cNvSpPr>
          <p:nvPr/>
        </p:nvSpPr>
        <p:spPr bwMode="auto">
          <a:xfrm>
            <a:off x="600075" y="3330678"/>
            <a:ext cx="7946297" cy="175432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indent="406400" algn="ctr" eaLnBrk="0" hangingPunct="0">
              <a:lnSpc>
                <a:spcPct val="150000"/>
              </a:lnSpc>
            </a:pPr>
            <a:r>
              <a:rPr lang="zh-CN" altLang="en-US" sz="2400" dirty="0" smtClean="0">
                <a:solidFill>
                  <a:schemeClr val="accent1">
                    <a:lumMod val="50000"/>
                  </a:schemeClr>
                </a:solidFill>
                <a:latin typeface="黑体" pitchFamily="49" charset="-122"/>
                <a:ea typeface="黑体" pitchFamily="49" charset="-122"/>
              </a:rPr>
              <a:t>主讲：石永华</a:t>
            </a:r>
            <a:endParaRPr lang="en-US" altLang="zh-CN" sz="2400" dirty="0" smtClean="0">
              <a:solidFill>
                <a:schemeClr val="accent1">
                  <a:lumMod val="50000"/>
                </a:schemeClr>
              </a:solidFill>
              <a:latin typeface="黑体" pitchFamily="49" charset="-122"/>
              <a:ea typeface="黑体" pitchFamily="49" charset="-122"/>
            </a:endParaRPr>
          </a:p>
          <a:p>
            <a:pPr lvl="0" indent="406400" algn="ctr" eaLnBrk="0" hangingPunct="0">
              <a:lnSpc>
                <a:spcPct val="150000"/>
              </a:lnSpc>
            </a:pPr>
            <a:r>
              <a:rPr lang="zh-CN" altLang="en-US" sz="2400" dirty="0" smtClean="0">
                <a:solidFill>
                  <a:schemeClr val="accent1">
                    <a:lumMod val="50000"/>
                  </a:schemeClr>
                </a:solidFill>
                <a:latin typeface="黑体" pitchFamily="49" charset="-122"/>
                <a:ea typeface="黑体" pitchFamily="49" charset="-122"/>
              </a:rPr>
              <a:t>华南理工大学机械与汽车工程学院</a:t>
            </a:r>
            <a:endParaRPr lang="zh-CN" altLang="en-US" sz="2400" dirty="0">
              <a:solidFill>
                <a:schemeClr val="accent1">
                  <a:lumMod val="50000"/>
                </a:schemeClr>
              </a:solidFill>
              <a:latin typeface="黑体" pitchFamily="49" charset="-122"/>
              <a:ea typeface="黑体" pitchFamily="49" charset="-122"/>
            </a:endParaRPr>
          </a:p>
          <a:p>
            <a:pPr indent="406400" algn="ctr" eaLnBrk="0" hangingPunct="0">
              <a:lnSpc>
                <a:spcPct val="150000"/>
              </a:lnSpc>
            </a:pPr>
            <a:r>
              <a:rPr lang="en-US" altLang="zh-CN" sz="2400" dirty="0" smtClean="0">
                <a:solidFill>
                  <a:srgbClr val="003399"/>
                </a:solidFill>
                <a:latin typeface="黑体" pitchFamily="49" charset="-122"/>
                <a:ea typeface="黑体" pitchFamily="49" charset="-122"/>
              </a:rPr>
              <a:t>2013</a:t>
            </a:r>
            <a:r>
              <a:rPr lang="zh-CN" altLang="en-US" sz="2400" dirty="0" smtClean="0">
                <a:solidFill>
                  <a:srgbClr val="003399"/>
                </a:solidFill>
                <a:latin typeface="黑体" pitchFamily="49" charset="-122"/>
                <a:ea typeface="黑体" pitchFamily="49" charset="-122"/>
              </a:rPr>
              <a:t>年</a:t>
            </a:r>
            <a:r>
              <a:rPr lang="en-US" altLang="zh-CN" sz="2400" dirty="0" smtClean="0">
                <a:solidFill>
                  <a:srgbClr val="003399"/>
                </a:solidFill>
                <a:latin typeface="黑体" pitchFamily="49" charset="-122"/>
                <a:ea typeface="黑体" pitchFamily="49" charset="-122"/>
              </a:rPr>
              <a:t>12</a:t>
            </a:r>
            <a:r>
              <a:rPr lang="zh-CN" altLang="en-US" sz="2400" dirty="0" smtClean="0">
                <a:solidFill>
                  <a:srgbClr val="003399"/>
                </a:solidFill>
                <a:latin typeface="黑体" pitchFamily="49" charset="-122"/>
                <a:ea typeface="黑体" pitchFamily="49" charset="-122"/>
              </a:rPr>
              <a:t>月</a:t>
            </a:r>
            <a:r>
              <a:rPr lang="en-US" altLang="zh-CN" sz="2400" dirty="0" smtClean="0">
                <a:solidFill>
                  <a:srgbClr val="003399"/>
                </a:solidFill>
                <a:latin typeface="黑体" pitchFamily="49" charset="-122"/>
                <a:ea typeface="黑体" pitchFamily="49" charset="-122"/>
              </a:rPr>
              <a:t>27</a:t>
            </a:r>
            <a:r>
              <a:rPr lang="zh-CN" altLang="en-US" sz="2400" dirty="0" smtClean="0">
                <a:solidFill>
                  <a:srgbClr val="003399"/>
                </a:solidFill>
                <a:latin typeface="黑体" pitchFamily="49" charset="-122"/>
                <a:ea typeface="黑体" pitchFamily="49" charset="-122"/>
              </a:rPr>
              <a:t>日</a:t>
            </a:r>
            <a:endParaRPr kumimoji="0" lang="zh-CN" altLang="en-US" sz="2400" b="1" i="0" u="none" strike="noStrike" cap="none" normalizeH="0" baseline="0" dirty="0" smtClean="0">
              <a:ln>
                <a:noFill/>
              </a:ln>
              <a:solidFill>
                <a:schemeClr val="accent1">
                  <a:lumMod val="50000"/>
                </a:schemeClr>
              </a:solidFill>
              <a:effectLst/>
              <a:latin typeface="黑体" pitchFamily="49" charset="-122"/>
              <a:ea typeface="黑体" pitchFamily="49" charset="-122"/>
            </a:endParaRPr>
          </a:p>
        </p:txBody>
      </p:sp>
      <p:pic>
        <p:nvPicPr>
          <p:cNvPr id="6" name="Picture 9" descr="index_05"/>
          <p:cNvPicPr>
            <a:picLocks noChangeAspect="1" noChangeArrowheads="1"/>
          </p:cNvPicPr>
          <p:nvPr/>
        </p:nvPicPr>
        <p:blipFill>
          <a:blip r:embed="rId2" cstate="print"/>
          <a:srcRect/>
          <a:stretch>
            <a:fillRect/>
          </a:stretch>
        </p:blipFill>
        <p:spPr bwMode="auto">
          <a:xfrm>
            <a:off x="309772" y="6276975"/>
            <a:ext cx="2021647" cy="432836"/>
          </a:xfrm>
          <a:prstGeom prst="rect">
            <a:avLst/>
          </a:prstGeom>
          <a:noFill/>
          <a:ln w="9525">
            <a:noFill/>
            <a:miter lim="800000"/>
            <a:headEnd/>
            <a:tailEnd/>
          </a:ln>
        </p:spPr>
      </p:pic>
      <p:sp>
        <p:nvSpPr>
          <p:cNvPr id="10" name="矩形 9"/>
          <p:cNvSpPr/>
          <p:nvPr/>
        </p:nvSpPr>
        <p:spPr bwMode="auto">
          <a:xfrm>
            <a:off x="0" y="720725"/>
            <a:ext cx="9144000" cy="107950"/>
          </a:xfrm>
          <a:prstGeom prst="rect">
            <a:avLst/>
          </a:prstGeom>
          <a:gradFill>
            <a:gsLst>
              <a:gs pos="0">
                <a:srgbClr val="0000FF"/>
              </a:gs>
              <a:gs pos="89000">
                <a:schemeClr val="accent1">
                  <a:tint val="44500"/>
                  <a:satMod val="160000"/>
                </a:schemeClr>
              </a:gs>
              <a:gs pos="100000">
                <a:schemeClr val="accent1">
                  <a:tint val="23500"/>
                  <a:satMod val="160000"/>
                </a:schemeClr>
              </a:gs>
            </a:gsLst>
            <a:lin ang="5400000" scaled="0"/>
          </a:gradFill>
          <a:ln w="9525" cap="flat" cmpd="sng" algn="ctr">
            <a:noFill/>
            <a:prstDash val="solid"/>
            <a:round/>
            <a:headEnd type="none" w="med" len="med"/>
            <a:tailEnd type="none" w="med" len="med"/>
          </a:ln>
          <a:effectLst/>
        </p:spPr>
        <p:txBody>
          <a:bodyPr/>
          <a:lstStyle/>
          <a:p>
            <a:pPr>
              <a:defRPr/>
            </a:pPr>
            <a:endParaRPr lang="zh-CN" altLang="en-US"/>
          </a:p>
        </p:txBody>
      </p:sp>
    </p:spTree>
  </p:cSld>
  <p:clrMapOvr>
    <a:masterClrMapping/>
  </p:clrMapOvr>
  <p:transition advTm="1981"/>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2"/>
          <p:cNvSpPr>
            <a:spLocks noGrp="1" noChangeArrowheads="1"/>
          </p:cNvSpPr>
          <p:nvPr>
            <p:ph type="title"/>
          </p:nvPr>
        </p:nvSpPr>
        <p:spPr/>
        <p:txBody>
          <a:bodyPr/>
          <a:lstStyle/>
          <a:p>
            <a:pPr eaLnBrk="1" hangingPunct="1"/>
            <a:endParaRPr lang="zh-CN" altLang="en-US" smtClean="0">
              <a:ea typeface="宋体" pitchFamily="2" charset="-122"/>
            </a:endParaRPr>
          </a:p>
        </p:txBody>
      </p:sp>
      <p:sp>
        <p:nvSpPr>
          <p:cNvPr id="1032" name="Rectangle 3"/>
          <p:cNvSpPr>
            <a:spLocks noGrp="1" noChangeArrowheads="1"/>
          </p:cNvSpPr>
          <p:nvPr>
            <p:ph type="body" idx="1"/>
          </p:nvPr>
        </p:nvSpPr>
        <p:spPr>
          <a:xfrm>
            <a:off x="344775" y="854441"/>
            <a:ext cx="8559382" cy="5703613"/>
          </a:xfrm>
        </p:spPr>
        <p:txBody>
          <a:bodyPr/>
          <a:lstStyle/>
          <a:p>
            <a:pPr eaLnBrk="1" hangingPunct="1">
              <a:buFont typeface="Wingdings" pitchFamily="2" charset="2"/>
              <a:buNone/>
            </a:pPr>
            <a:r>
              <a:rPr lang="zh-CN" altLang="en-US" dirty="0" smtClean="0">
                <a:ea typeface="宋体" pitchFamily="2" charset="-122"/>
              </a:rPr>
              <a:t>直方图生成</a:t>
            </a:r>
          </a:p>
          <a:p>
            <a:pPr eaLnBrk="1" hangingPunct="1"/>
            <a:r>
              <a:rPr lang="en-US" altLang="zh-CN" dirty="0" smtClean="0"/>
              <a:t> </a:t>
            </a:r>
            <a:r>
              <a:rPr lang="en-US" altLang="zh-CN" dirty="0" smtClean="0">
                <a:ea typeface="宋体" pitchFamily="2" charset="-122"/>
              </a:rPr>
              <a:t> </a:t>
            </a:r>
            <a:r>
              <a:rPr lang="en-US" altLang="zh-CN" dirty="0" err="1" smtClean="0">
                <a:ea typeface="宋体" pitchFamily="2" charset="-122"/>
              </a:rPr>
              <a:t>imread</a:t>
            </a:r>
            <a:r>
              <a:rPr lang="en-US" altLang="zh-CN" dirty="0" smtClean="0">
                <a:ea typeface="宋体" pitchFamily="2" charset="-122"/>
              </a:rPr>
              <a:t>('d:\pic\i_boat_gray.bmp');</a:t>
            </a:r>
          </a:p>
          <a:p>
            <a:pPr eaLnBrk="1" hangingPunct="1">
              <a:buFont typeface="Wingdings" pitchFamily="2" charset="2"/>
              <a:buNone/>
            </a:pPr>
            <a:r>
              <a:rPr lang="en-US" altLang="zh-CN" dirty="0" smtClean="0">
                <a:ea typeface="宋体" pitchFamily="2" charset="-122"/>
              </a:rPr>
              <a:t>   </a:t>
            </a:r>
            <a:r>
              <a:rPr lang="en-US" altLang="zh-CN" dirty="0" err="1" smtClean="0">
                <a:ea typeface="宋体" pitchFamily="2" charset="-122"/>
              </a:rPr>
              <a:t>imshow</a:t>
            </a:r>
            <a:r>
              <a:rPr lang="en-US" altLang="zh-CN" dirty="0" smtClean="0">
                <a:ea typeface="宋体" pitchFamily="2" charset="-122"/>
              </a:rPr>
              <a:t>(a)</a:t>
            </a:r>
          </a:p>
          <a:p>
            <a:pPr eaLnBrk="1" hangingPunct="1">
              <a:buFont typeface="Wingdings" pitchFamily="2" charset="2"/>
              <a:buNone/>
            </a:pPr>
            <a:r>
              <a:rPr lang="en-US" altLang="zh-CN" dirty="0" smtClean="0">
                <a:ea typeface="宋体" pitchFamily="2" charset="-122"/>
              </a:rPr>
              <a:t>   figure</a:t>
            </a:r>
          </a:p>
          <a:p>
            <a:pPr eaLnBrk="1" hangingPunct="1">
              <a:buFont typeface="Wingdings" pitchFamily="2" charset="2"/>
              <a:buNone/>
            </a:pPr>
            <a:r>
              <a:rPr lang="en-US" altLang="zh-CN" dirty="0" smtClean="0">
                <a:ea typeface="宋体" pitchFamily="2" charset="-122"/>
              </a:rPr>
              <a:t>   </a:t>
            </a:r>
            <a:r>
              <a:rPr lang="en-US" altLang="zh-CN" dirty="0" err="1" smtClean="0">
                <a:ea typeface="宋体" pitchFamily="2" charset="-122"/>
              </a:rPr>
              <a:t>imhist</a:t>
            </a:r>
            <a:r>
              <a:rPr lang="en-US" altLang="zh-CN" dirty="0" smtClean="0">
                <a:ea typeface="宋体" pitchFamily="2" charset="-122"/>
              </a:rPr>
              <a:t>(a)</a:t>
            </a:r>
          </a:p>
          <a:p>
            <a:pPr eaLnBrk="1" hangingPunct="1"/>
            <a:r>
              <a:rPr lang="zh-CN" altLang="en-US" dirty="0" smtClean="0">
                <a:ea typeface="宋体" pitchFamily="2" charset="-122"/>
              </a:rPr>
              <a:t>利用灰度阈值</a:t>
            </a:r>
            <a:r>
              <a:rPr lang="en-US" altLang="zh-CN" dirty="0" smtClean="0">
                <a:ea typeface="宋体" pitchFamily="2" charset="-122"/>
              </a:rPr>
              <a:t>T</a:t>
            </a:r>
            <a:r>
              <a:rPr lang="zh-CN" altLang="en-US" dirty="0" smtClean="0">
                <a:ea typeface="宋体" pitchFamily="2" charset="-122"/>
              </a:rPr>
              <a:t>对物体面积进行计算的定义是</a:t>
            </a:r>
            <a:r>
              <a:rPr lang="en-US" altLang="zh-CN" dirty="0" smtClean="0">
                <a:ea typeface="宋体" pitchFamily="2" charset="-122"/>
              </a:rPr>
              <a:t>:</a:t>
            </a:r>
          </a:p>
          <a:p>
            <a:pPr eaLnBrk="1" hangingPunct="1"/>
            <a:endParaRPr lang="en-US" altLang="zh-CN" dirty="0" smtClean="0">
              <a:ea typeface="宋体" pitchFamily="2" charset="-122"/>
            </a:endParaRPr>
          </a:p>
          <a:p>
            <a:pPr eaLnBrk="1" hangingPunct="1"/>
            <a:endParaRPr lang="en-US" altLang="zh-CN" dirty="0" smtClean="0">
              <a:ea typeface="宋体" pitchFamily="2" charset="-122"/>
            </a:endParaRPr>
          </a:p>
          <a:p>
            <a:pPr eaLnBrk="1" hangingPunct="1"/>
            <a:r>
              <a:rPr lang="en-US" altLang="zh-CN" dirty="0" smtClean="0">
                <a:ea typeface="宋体" pitchFamily="2" charset="-122"/>
              </a:rPr>
              <a:t>H(D)</a:t>
            </a:r>
            <a:r>
              <a:rPr lang="zh-CN" altLang="en-US" dirty="0" smtClean="0">
                <a:ea typeface="宋体" pitchFamily="2" charset="-122"/>
              </a:rPr>
              <a:t>是图像直方图，</a:t>
            </a:r>
            <a:r>
              <a:rPr lang="en-US" altLang="zh-CN" dirty="0" smtClean="0">
                <a:ea typeface="宋体" pitchFamily="2" charset="-122"/>
              </a:rPr>
              <a:t>D</a:t>
            </a:r>
            <a:r>
              <a:rPr lang="zh-CN" altLang="en-US" dirty="0" smtClean="0">
                <a:ea typeface="宋体" pitchFamily="2" charset="-122"/>
              </a:rPr>
              <a:t>是灰度级。</a:t>
            </a:r>
            <a:endParaRPr lang="en-US" altLang="zh-CN" dirty="0" smtClean="0">
              <a:ea typeface="宋体" pitchFamily="2" charset="-122"/>
            </a:endParaRPr>
          </a:p>
        </p:txBody>
      </p:sp>
      <p:sp>
        <p:nvSpPr>
          <p:cNvPr id="1033"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034"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035" name="Rectangle 9"/>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036" name="Rectangle 11"/>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037" name="Rectangle 1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1030" name="Object 12"/>
          <p:cNvGraphicFramePr>
            <a:graphicFrameLocks noChangeAspect="1"/>
          </p:cNvGraphicFramePr>
          <p:nvPr/>
        </p:nvGraphicFramePr>
        <p:xfrm>
          <a:off x="2519857" y="4727913"/>
          <a:ext cx="4248150" cy="1038225"/>
        </p:xfrm>
        <a:graphic>
          <a:graphicData uri="http://schemas.openxmlformats.org/presentationml/2006/ole">
            <p:oleObj spid="_x0000_s1030" name="公式" r:id="rId3" imgW="1016000" imgH="330200" progId="">
              <p:embed/>
            </p:oleObj>
          </a:graphicData>
        </a:graphic>
      </p:graphicFrame>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838200" y="0"/>
            <a:ext cx="7632700" cy="720725"/>
          </a:xfrm>
        </p:spPr>
        <p:txBody>
          <a:bodyPr/>
          <a:lstStyle/>
          <a:p>
            <a:pPr algn="ctr" eaLnBrk="1" hangingPunct="1"/>
            <a:r>
              <a:rPr lang="en-US" altLang="zh-CN" dirty="0" smtClean="0">
                <a:latin typeface="宋体" pitchFamily="2" charset="-122"/>
                <a:ea typeface="宋体" pitchFamily="2" charset="-122"/>
              </a:rPr>
              <a:t>8.4.2</a:t>
            </a:r>
            <a:r>
              <a:rPr lang="zh-CN" altLang="en-US" dirty="0" smtClean="0">
                <a:latin typeface="宋体" pitchFamily="2" charset="-122"/>
                <a:ea typeface="宋体" pitchFamily="2" charset="-122"/>
              </a:rPr>
              <a:t>边缘连接</a:t>
            </a:r>
            <a:endParaRPr lang="zh-CN" altLang="en-US" b="1" dirty="0" smtClean="0">
              <a:latin typeface="宋体" pitchFamily="2" charset="-122"/>
              <a:ea typeface="宋体" pitchFamily="2" charset="-122"/>
            </a:endParaRPr>
          </a:p>
        </p:txBody>
      </p:sp>
      <p:sp>
        <p:nvSpPr>
          <p:cNvPr id="80899" name="Rectangle 3"/>
          <p:cNvSpPr>
            <a:spLocks noGrp="1" noChangeArrowheads="1"/>
          </p:cNvSpPr>
          <p:nvPr>
            <p:ph type="body" idx="1"/>
          </p:nvPr>
        </p:nvSpPr>
        <p:spPr>
          <a:xfrm>
            <a:off x="611188" y="2133600"/>
            <a:ext cx="8137525" cy="3024188"/>
          </a:xfrm>
        </p:spPr>
        <p:txBody>
          <a:bodyPr/>
          <a:lstStyle/>
          <a:p>
            <a:pPr eaLnBrk="1" hangingPunct="1">
              <a:buFont typeface="Wingdings" pitchFamily="2" charset="2"/>
              <a:buNone/>
            </a:pPr>
            <a:r>
              <a:rPr lang="zh-CN" altLang="en-US" smtClean="0">
                <a:ea typeface="宋体" pitchFamily="2" charset="-122"/>
              </a:rPr>
              <a:t>问题：  </a:t>
            </a:r>
          </a:p>
          <a:p>
            <a:pPr eaLnBrk="1" hangingPunct="1">
              <a:buFont typeface="Wingdings" pitchFamily="2" charset="2"/>
              <a:buNone/>
            </a:pPr>
            <a:r>
              <a:rPr lang="zh-CN" altLang="en-US" smtClean="0">
                <a:ea typeface="宋体" pitchFamily="2" charset="-122"/>
              </a:rPr>
              <a:t>  如果边缘很明显，而且噪声级低，那么可以将边缘图像二值化并将其细化为单像素宽的闭合连通边界图。然而在非理想条件下，这种边缘图像会有间隙出现，需要加以填充。 </a:t>
            </a:r>
          </a:p>
          <a:p>
            <a:pPr eaLnBrk="1" hangingPunct="1"/>
            <a:endParaRPr lang="zh-CN" altLang="en-US" smtClean="0">
              <a:ea typeface="宋体" pitchFamily="2" charset="-122"/>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endParaRPr lang="zh-CN" altLang="en-US" smtClean="0">
              <a:ea typeface="宋体" pitchFamily="2" charset="-122"/>
            </a:endParaRPr>
          </a:p>
        </p:txBody>
      </p:sp>
      <p:sp>
        <p:nvSpPr>
          <p:cNvPr id="81923" name="Rectangle 3"/>
          <p:cNvSpPr>
            <a:spLocks noGrp="1" noChangeArrowheads="1"/>
          </p:cNvSpPr>
          <p:nvPr>
            <p:ph type="body" idx="1"/>
          </p:nvPr>
        </p:nvSpPr>
        <p:spPr/>
        <p:txBody>
          <a:bodyPr/>
          <a:lstStyle/>
          <a:p>
            <a:pPr eaLnBrk="1" hangingPunct="1"/>
            <a:r>
              <a:rPr lang="zh-CN" altLang="en-US" smtClean="0">
                <a:ea typeface="宋体" pitchFamily="2" charset="-122"/>
              </a:rPr>
              <a:t>填充小的间隙可以简单地实现，通过搜索一个以某端点为中心的</a:t>
            </a:r>
            <a:r>
              <a:rPr lang="en-US" altLang="zh-CN" smtClean="0">
                <a:ea typeface="宋体" pitchFamily="2" charset="-122"/>
              </a:rPr>
              <a:t>5×5</a:t>
            </a:r>
            <a:r>
              <a:rPr lang="zh-CN" altLang="en-US" smtClean="0">
                <a:ea typeface="宋体" pitchFamily="2" charset="-122"/>
              </a:rPr>
              <a:t>或更大的邻域，在邻域中找出其它端点并填充上必要的边界像素，从而将它们连接起来。 </a:t>
            </a:r>
          </a:p>
          <a:p>
            <a:pPr eaLnBrk="1" hangingPunct="1"/>
            <a:r>
              <a:rPr lang="zh-CN" altLang="en-US" smtClean="0">
                <a:ea typeface="宋体" pitchFamily="2" charset="-122"/>
              </a:rPr>
              <a:t>对具有许多边缘点的复杂场景，这种方法可能会对图像过度分割。为了避免过度的分割，可以规定：两个端点只有在边缘强度和走向相近的情况下才能连接。</a:t>
            </a: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r>
              <a:rPr lang="zh-CN" altLang="en-US" smtClean="0">
                <a:ea typeface="宋体" pitchFamily="2" charset="-122"/>
              </a:rPr>
              <a:t>解决方法</a:t>
            </a:r>
          </a:p>
        </p:txBody>
      </p:sp>
      <p:sp>
        <p:nvSpPr>
          <p:cNvPr id="82947" name="Rectangle 3"/>
          <p:cNvSpPr>
            <a:spLocks noGrp="1" noChangeArrowheads="1"/>
          </p:cNvSpPr>
          <p:nvPr>
            <p:ph type="body" idx="1"/>
          </p:nvPr>
        </p:nvSpPr>
        <p:spPr/>
        <p:txBody>
          <a:bodyPr/>
          <a:lstStyle/>
          <a:p>
            <a:pPr eaLnBrk="1" hangingPunct="1"/>
            <a:r>
              <a:rPr lang="zh-CN" altLang="en-US" smtClean="0">
                <a:latin typeface="宋体" pitchFamily="2" charset="-122"/>
                <a:ea typeface="宋体" pitchFamily="2" charset="-122"/>
              </a:rPr>
              <a:t>启发式搜索</a:t>
            </a:r>
          </a:p>
          <a:p>
            <a:pPr eaLnBrk="1" hangingPunct="1"/>
            <a:endParaRPr lang="zh-CN" altLang="en-US" smtClean="0">
              <a:latin typeface="宋体" pitchFamily="2" charset="-122"/>
              <a:ea typeface="宋体" pitchFamily="2" charset="-122"/>
            </a:endParaRPr>
          </a:p>
          <a:p>
            <a:pPr eaLnBrk="1" hangingPunct="1"/>
            <a:r>
              <a:rPr lang="zh-CN" altLang="en-US" smtClean="0">
                <a:ea typeface="宋体" pitchFamily="2" charset="-122"/>
              </a:rPr>
              <a:t>曲线拟合</a:t>
            </a:r>
          </a:p>
          <a:p>
            <a:pPr eaLnBrk="1" hangingPunct="1"/>
            <a:endParaRPr lang="zh-CN" altLang="en-US" smtClean="0">
              <a:ea typeface="宋体" pitchFamily="2" charset="-122"/>
            </a:endParaRPr>
          </a:p>
          <a:p>
            <a:pPr eaLnBrk="1" hangingPunct="1"/>
            <a:r>
              <a:rPr lang="en-US" altLang="zh-CN" smtClean="0">
                <a:ea typeface="宋体" pitchFamily="2" charset="-122"/>
              </a:rPr>
              <a:t>Hough</a:t>
            </a:r>
            <a:r>
              <a:rPr lang="zh-CN" altLang="en-US" smtClean="0">
                <a:ea typeface="宋体" pitchFamily="2" charset="-122"/>
              </a:rPr>
              <a:t>变换</a:t>
            </a:r>
            <a:endParaRPr lang="zh-CN" altLang="en-US" smtClean="0">
              <a:latin typeface="宋体" pitchFamily="2" charset="-122"/>
              <a:ea typeface="宋体" pitchFamily="2" charset="-122"/>
            </a:endParaRPr>
          </a:p>
          <a:p>
            <a:pPr eaLnBrk="1" hangingPunct="1"/>
            <a:endParaRPr lang="zh-CN" altLang="en-US" smtClean="0">
              <a:latin typeface="宋体" pitchFamily="2" charset="-122"/>
              <a:ea typeface="宋体" pitchFamily="2" charset="-122"/>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1116013" y="549275"/>
            <a:ext cx="7632700" cy="720725"/>
          </a:xfrm>
        </p:spPr>
        <p:txBody>
          <a:bodyPr/>
          <a:lstStyle/>
          <a:p>
            <a:pPr algn="ctr" eaLnBrk="1" hangingPunct="1"/>
            <a:r>
              <a:rPr lang="en-US" altLang="zh-CN" sz="2800" smtClean="0">
                <a:latin typeface="宋体" pitchFamily="2" charset="-122"/>
                <a:ea typeface="宋体" pitchFamily="2" charset="-122"/>
              </a:rPr>
              <a:t>(1)  </a:t>
            </a:r>
            <a:r>
              <a:rPr lang="zh-CN" altLang="en-US" smtClean="0">
                <a:latin typeface="宋体" pitchFamily="2" charset="-122"/>
                <a:ea typeface="宋体" pitchFamily="2" charset="-122"/>
              </a:rPr>
              <a:t>启发式搜索</a:t>
            </a:r>
            <a:br>
              <a:rPr lang="zh-CN" altLang="en-US" smtClean="0">
                <a:latin typeface="宋体" pitchFamily="2" charset="-122"/>
                <a:ea typeface="宋体" pitchFamily="2" charset="-122"/>
              </a:rPr>
            </a:br>
            <a:endParaRPr lang="zh-CN" altLang="en-US" smtClean="0">
              <a:latin typeface="宋体" pitchFamily="2" charset="-122"/>
              <a:ea typeface="宋体" pitchFamily="2" charset="-122"/>
            </a:endParaRPr>
          </a:p>
        </p:txBody>
      </p:sp>
      <p:sp>
        <p:nvSpPr>
          <p:cNvPr id="83971" name="Rectangle 3"/>
          <p:cNvSpPr>
            <a:spLocks noGrp="1" noChangeArrowheads="1"/>
          </p:cNvSpPr>
          <p:nvPr>
            <p:ph type="body" idx="1"/>
          </p:nvPr>
        </p:nvSpPr>
        <p:spPr>
          <a:xfrm>
            <a:off x="611188" y="1989138"/>
            <a:ext cx="7561262" cy="4103687"/>
          </a:xfrm>
        </p:spPr>
        <p:txBody>
          <a:bodyPr/>
          <a:lstStyle/>
          <a:p>
            <a:pPr eaLnBrk="1" hangingPunct="1">
              <a:lnSpc>
                <a:spcPct val="90000"/>
              </a:lnSpc>
              <a:buFont typeface="Wingdings" pitchFamily="2" charset="2"/>
              <a:buNone/>
            </a:pPr>
            <a:r>
              <a:rPr lang="zh-CN" altLang="en-US" smtClean="0">
                <a:latin typeface="宋体" pitchFamily="2" charset="-122"/>
                <a:ea typeface="宋体" pitchFamily="2" charset="-122"/>
              </a:rPr>
              <a:t>  </a:t>
            </a:r>
          </a:p>
          <a:p>
            <a:pPr eaLnBrk="1" hangingPunct="1">
              <a:lnSpc>
                <a:spcPct val="90000"/>
              </a:lnSpc>
              <a:buFont typeface="Wingdings" pitchFamily="2" charset="2"/>
              <a:buNone/>
            </a:pPr>
            <a:r>
              <a:rPr lang="zh-CN" altLang="en-US" smtClean="0">
                <a:latin typeface="宋体" pitchFamily="2" charset="-122"/>
                <a:ea typeface="宋体" pitchFamily="2" charset="-122"/>
              </a:rPr>
              <a:t>  假定在一幅边缘图像的某条边界上有一个像间隙的缺口，但是这 个缺口太长而不能仅用一条直线填充，它还可能不是同一条边界 上的缺口，可能在两条边界上。作为质量的度量，我们可以建立 一个可以在任意连接两端点（称为</a:t>
            </a:r>
            <a:r>
              <a:rPr lang="en-US" altLang="zh-CN" smtClean="0">
                <a:latin typeface="宋体" pitchFamily="2" charset="-122"/>
                <a:ea typeface="宋体" pitchFamily="2" charset="-122"/>
              </a:rPr>
              <a:t> A</a:t>
            </a:r>
            <a:r>
              <a:rPr lang="zh-CN" altLang="en-US" smtClean="0">
                <a:latin typeface="宋体" pitchFamily="2" charset="-122"/>
                <a:ea typeface="宋体" pitchFamily="2" charset="-122"/>
              </a:rPr>
              <a:t>，</a:t>
            </a:r>
            <a:r>
              <a:rPr lang="en-US" altLang="zh-CN" smtClean="0">
                <a:latin typeface="宋体" pitchFamily="2" charset="-122"/>
                <a:ea typeface="宋体" pitchFamily="2" charset="-122"/>
              </a:rPr>
              <a:t>B</a:t>
            </a:r>
            <a:r>
              <a:rPr lang="zh-CN" altLang="en-US" smtClean="0">
                <a:latin typeface="宋体" pitchFamily="2" charset="-122"/>
                <a:ea typeface="宋体" pitchFamily="2" charset="-122"/>
              </a:rPr>
              <a:t>）的路径上进行计算的函数。</a:t>
            </a:r>
          </a:p>
          <a:p>
            <a:pPr eaLnBrk="1" hangingPunct="1">
              <a:lnSpc>
                <a:spcPct val="90000"/>
              </a:lnSpc>
            </a:pPr>
            <a:endParaRPr lang="zh-CN" altLang="en-US" smtClean="0">
              <a:latin typeface="宋体" pitchFamily="2" charset="-122"/>
              <a:ea typeface="宋体" pitchFamily="2" charset="-122"/>
            </a:endParaRPr>
          </a:p>
          <a:p>
            <a:pPr eaLnBrk="1" hangingPunct="1">
              <a:lnSpc>
                <a:spcPct val="90000"/>
              </a:lnSpc>
              <a:buFont typeface="Wingdings" pitchFamily="2" charset="2"/>
              <a:buNone/>
            </a:pPr>
            <a:r>
              <a:rPr lang="zh-CN" altLang="en-US" sz="1600" smtClean="0">
                <a:ea typeface="宋体" pitchFamily="2" charset="-122"/>
              </a:rPr>
              <a:t>。</a:t>
            </a:r>
          </a:p>
          <a:p>
            <a:pPr eaLnBrk="1" hangingPunct="1">
              <a:lnSpc>
                <a:spcPct val="90000"/>
              </a:lnSpc>
              <a:buFont typeface="Wingdings" pitchFamily="2" charset="2"/>
              <a:buNone/>
            </a:pPr>
            <a:r>
              <a:rPr lang="zh-CN" altLang="en-US" sz="1200" smtClean="0">
                <a:ea typeface="宋体" pitchFamily="2" charset="-122"/>
              </a:rPr>
              <a:t> </a:t>
            </a:r>
          </a:p>
          <a:p>
            <a:pPr eaLnBrk="1" hangingPunct="1">
              <a:lnSpc>
                <a:spcPct val="90000"/>
              </a:lnSpc>
            </a:pPr>
            <a:endParaRPr lang="zh-CN" altLang="en-US" sz="1200" smtClean="0">
              <a:ea typeface="宋体" pitchFamily="2" charset="-122"/>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endParaRPr lang="zh-CN" altLang="en-US" smtClean="0">
              <a:ea typeface="宋体" pitchFamily="2" charset="-122"/>
            </a:endParaRPr>
          </a:p>
        </p:txBody>
      </p:sp>
      <p:sp>
        <p:nvSpPr>
          <p:cNvPr id="84995" name="Rectangle 3"/>
          <p:cNvSpPr>
            <a:spLocks noGrp="1" noChangeArrowheads="1"/>
          </p:cNvSpPr>
          <p:nvPr>
            <p:ph type="body" idx="1"/>
          </p:nvPr>
        </p:nvSpPr>
        <p:spPr/>
        <p:txBody>
          <a:bodyPr/>
          <a:lstStyle/>
          <a:p>
            <a:pPr eaLnBrk="1" hangingPunct="1">
              <a:buFont typeface="Wingdings" pitchFamily="2" charset="2"/>
              <a:buNone/>
            </a:pPr>
            <a:r>
              <a:rPr lang="zh-CN" altLang="en-US" smtClean="0">
                <a:ea typeface="宋体" pitchFamily="2" charset="-122"/>
              </a:rPr>
              <a:t>  </a:t>
            </a:r>
          </a:p>
          <a:p>
            <a:pPr eaLnBrk="1" hangingPunct="1">
              <a:buFont typeface="Wingdings" pitchFamily="2" charset="2"/>
              <a:buNone/>
            </a:pPr>
            <a:endParaRPr lang="zh-CN" altLang="en-US" smtClean="0">
              <a:ea typeface="宋体" pitchFamily="2" charset="-122"/>
            </a:endParaRPr>
          </a:p>
          <a:p>
            <a:pPr eaLnBrk="1" hangingPunct="1">
              <a:buFont typeface="Wingdings" pitchFamily="2" charset="2"/>
              <a:buNone/>
            </a:pPr>
            <a:r>
              <a:rPr lang="zh-CN" altLang="en-US" smtClean="0">
                <a:ea typeface="宋体" pitchFamily="2" charset="-122"/>
              </a:rPr>
              <a:t>  如果边缘质量函数很复杂而且要评价的缺口既多又长，启发式搜索技术的计算会很复杂。这样的技术在相对简单的图像中性能很好，但不一定能找出两端点间的全局最佳路径。</a:t>
            </a: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pPr algn="ctr" eaLnBrk="1" hangingPunct="1"/>
            <a:r>
              <a:rPr lang="en-US" altLang="zh-CN" smtClean="0">
                <a:ea typeface="宋体" pitchFamily="2" charset="-122"/>
              </a:rPr>
              <a:t>(2) </a:t>
            </a:r>
            <a:r>
              <a:rPr lang="zh-CN" altLang="en-US" smtClean="0">
                <a:ea typeface="宋体" pitchFamily="2" charset="-122"/>
              </a:rPr>
              <a:t>曲线拟合</a:t>
            </a:r>
          </a:p>
        </p:txBody>
      </p:sp>
      <p:sp>
        <p:nvSpPr>
          <p:cNvPr id="86019" name="Rectangle 3"/>
          <p:cNvSpPr>
            <a:spLocks noGrp="1" noChangeArrowheads="1"/>
          </p:cNvSpPr>
          <p:nvPr>
            <p:ph type="body" idx="1"/>
          </p:nvPr>
        </p:nvSpPr>
        <p:spPr/>
        <p:txBody>
          <a:bodyPr/>
          <a:lstStyle/>
          <a:p>
            <a:pPr eaLnBrk="1" hangingPunct="1"/>
            <a:endParaRPr lang="zh-CN" altLang="en-US" smtClean="0">
              <a:ea typeface="宋体" pitchFamily="2" charset="-122"/>
            </a:endParaRPr>
          </a:p>
          <a:p>
            <a:pPr eaLnBrk="1" hangingPunct="1"/>
            <a:r>
              <a:rPr lang="zh-CN" altLang="en-US" smtClean="0">
                <a:ea typeface="宋体" pitchFamily="2" charset="-122"/>
              </a:rPr>
              <a:t>假定有一组散布在两个特定边缘点</a:t>
            </a:r>
            <a:r>
              <a:rPr lang="en-US" altLang="zh-CN" smtClean="0">
                <a:ea typeface="宋体" pitchFamily="2" charset="-122"/>
              </a:rPr>
              <a:t>A</a:t>
            </a:r>
            <a:r>
              <a:rPr lang="zh-CN" altLang="en-US" smtClean="0">
                <a:ea typeface="宋体" pitchFamily="2" charset="-122"/>
              </a:rPr>
              <a:t>和</a:t>
            </a:r>
            <a:r>
              <a:rPr lang="en-US" altLang="zh-CN" smtClean="0">
                <a:ea typeface="宋体" pitchFamily="2" charset="-122"/>
              </a:rPr>
              <a:t>B</a:t>
            </a:r>
            <a:r>
              <a:rPr lang="zh-CN" altLang="en-US" smtClean="0">
                <a:ea typeface="宋体" pitchFamily="2" charset="-122"/>
              </a:rPr>
              <a:t>之间的边缘点，我们希望从中选取一个子集作为从</a:t>
            </a:r>
            <a:r>
              <a:rPr lang="en-US" altLang="zh-CN" smtClean="0">
                <a:ea typeface="宋体" pitchFamily="2" charset="-122"/>
              </a:rPr>
              <a:t>A</a:t>
            </a:r>
            <a:r>
              <a:rPr lang="zh-CN" altLang="en-US" smtClean="0">
                <a:ea typeface="宋体" pitchFamily="2" charset="-122"/>
              </a:rPr>
              <a:t>到</a:t>
            </a:r>
            <a:r>
              <a:rPr lang="en-US" altLang="zh-CN" smtClean="0">
                <a:ea typeface="宋体" pitchFamily="2" charset="-122"/>
              </a:rPr>
              <a:t>B</a:t>
            </a:r>
            <a:r>
              <a:rPr lang="zh-CN" altLang="en-US" smtClean="0">
                <a:ea typeface="宋体" pitchFamily="2" charset="-122"/>
              </a:rPr>
              <a:t>一条分段线性路径上的结点集。 </a:t>
            </a:r>
          </a:p>
          <a:p>
            <a:pPr eaLnBrk="1" hangingPunct="1"/>
            <a:r>
              <a:rPr lang="zh-CN" altLang="en-US" smtClean="0">
                <a:ea typeface="宋体" pitchFamily="2" charset="-122"/>
              </a:rPr>
              <a:t>首先：从</a:t>
            </a:r>
            <a:r>
              <a:rPr lang="en-US" altLang="zh-CN" smtClean="0">
                <a:ea typeface="宋体" pitchFamily="2" charset="-122"/>
              </a:rPr>
              <a:t>A</a:t>
            </a:r>
            <a:r>
              <a:rPr lang="zh-CN" altLang="en-US" smtClean="0">
                <a:ea typeface="宋体" pitchFamily="2" charset="-122"/>
              </a:rPr>
              <a:t>到</a:t>
            </a:r>
            <a:r>
              <a:rPr lang="en-US" altLang="zh-CN" smtClean="0">
                <a:ea typeface="宋体" pitchFamily="2" charset="-122"/>
              </a:rPr>
              <a:t>B</a:t>
            </a:r>
            <a:r>
              <a:rPr lang="zh-CN" altLang="en-US" smtClean="0">
                <a:ea typeface="宋体" pitchFamily="2" charset="-122"/>
              </a:rPr>
              <a:t>引一条直线。</a:t>
            </a:r>
          </a:p>
          <a:p>
            <a:pPr eaLnBrk="1" hangingPunct="1"/>
            <a:r>
              <a:rPr lang="zh-CN" altLang="en-US" smtClean="0">
                <a:ea typeface="宋体" pitchFamily="2" charset="-122"/>
              </a:rPr>
              <a:t>其次：接着计算其它的每个边缘点到该直线的垂直距离。  </a:t>
            </a: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a:xfrm>
            <a:off x="1116013" y="476250"/>
            <a:ext cx="7632700" cy="720725"/>
          </a:xfrm>
        </p:spPr>
        <p:txBody>
          <a:bodyPr/>
          <a:lstStyle/>
          <a:p>
            <a:pPr algn="ctr" eaLnBrk="1" hangingPunct="1"/>
            <a:r>
              <a:rPr lang="en-US" altLang="zh-CN" smtClean="0">
                <a:ea typeface="宋体" pitchFamily="2" charset="-122"/>
              </a:rPr>
              <a:t>(3) Hough</a:t>
            </a:r>
            <a:r>
              <a:rPr lang="zh-CN" altLang="en-US" smtClean="0">
                <a:ea typeface="宋体" pitchFamily="2" charset="-122"/>
              </a:rPr>
              <a:t>变换</a:t>
            </a:r>
            <a:br>
              <a:rPr lang="zh-CN" altLang="en-US" smtClean="0">
                <a:ea typeface="宋体" pitchFamily="2" charset="-122"/>
              </a:rPr>
            </a:br>
            <a:endParaRPr lang="zh-CN" altLang="en-US" smtClean="0">
              <a:ea typeface="宋体" pitchFamily="2" charset="-122"/>
            </a:endParaRPr>
          </a:p>
        </p:txBody>
      </p:sp>
      <p:sp>
        <p:nvSpPr>
          <p:cNvPr id="24580" name="Rectangle 3"/>
          <p:cNvSpPr>
            <a:spLocks noGrp="1" noChangeArrowheads="1"/>
          </p:cNvSpPr>
          <p:nvPr>
            <p:ph type="body" idx="1"/>
          </p:nvPr>
        </p:nvSpPr>
        <p:spPr/>
        <p:txBody>
          <a:bodyPr/>
          <a:lstStyle/>
          <a:p>
            <a:pPr eaLnBrk="1" hangingPunct="1"/>
            <a:r>
              <a:rPr lang="zh-CN" altLang="en-US" smtClean="0">
                <a:ea typeface="宋体" pitchFamily="2" charset="-122"/>
              </a:rPr>
              <a:t>直线</a:t>
            </a:r>
            <a:r>
              <a:rPr lang="en-US" altLang="zh-CN" i="1" smtClean="0">
                <a:ea typeface="宋体" pitchFamily="2" charset="-122"/>
              </a:rPr>
              <a:t>y=mx+b</a:t>
            </a:r>
            <a:r>
              <a:rPr lang="zh-CN" altLang="en-US" smtClean="0">
                <a:ea typeface="宋体" pitchFamily="2" charset="-122"/>
              </a:rPr>
              <a:t>可用极坐标表示为</a:t>
            </a:r>
          </a:p>
          <a:p>
            <a:pPr eaLnBrk="1" hangingPunct="1">
              <a:buFont typeface="Wingdings" pitchFamily="2" charset="2"/>
              <a:buNone/>
            </a:pPr>
            <a:endParaRPr lang="zh-CN" altLang="en-US" smtClean="0">
              <a:ea typeface="宋体" pitchFamily="2" charset="-122"/>
            </a:endParaRPr>
          </a:p>
          <a:p>
            <a:pPr eaLnBrk="1" hangingPunct="1">
              <a:buFont typeface="Wingdings" pitchFamily="2" charset="2"/>
              <a:buNone/>
            </a:pPr>
            <a:endParaRPr lang="zh-CN" altLang="en-US" smtClean="0">
              <a:ea typeface="宋体" pitchFamily="2" charset="-122"/>
            </a:endParaRPr>
          </a:p>
          <a:p>
            <a:pPr eaLnBrk="1" hangingPunct="1">
              <a:buFont typeface="Wingdings" pitchFamily="2" charset="2"/>
              <a:buNone/>
            </a:pPr>
            <a:endParaRPr lang="zh-CN" altLang="en-US" smtClean="0">
              <a:ea typeface="宋体" pitchFamily="2" charset="-122"/>
            </a:endParaRPr>
          </a:p>
          <a:p>
            <a:pPr eaLnBrk="1" hangingPunct="1">
              <a:buFont typeface="Wingdings" pitchFamily="2" charset="2"/>
              <a:buNone/>
            </a:pPr>
            <a:endParaRPr lang="zh-CN" altLang="en-US" smtClean="0">
              <a:ea typeface="宋体" pitchFamily="2" charset="-122"/>
            </a:endParaRPr>
          </a:p>
          <a:p>
            <a:pPr eaLnBrk="1" hangingPunct="1">
              <a:buFont typeface="Wingdings" pitchFamily="2" charset="2"/>
              <a:buNone/>
            </a:pPr>
            <a:r>
              <a:rPr lang="zh-CN" altLang="en-US" smtClean="0">
                <a:ea typeface="宋体" pitchFamily="2" charset="-122"/>
              </a:rPr>
              <a:t>   其中定义了一个从原点到线上最近点的向量。这个向量与该直线垂直。</a:t>
            </a:r>
          </a:p>
          <a:p>
            <a:pPr eaLnBrk="1" hangingPunct="1"/>
            <a:endParaRPr lang="zh-CN" altLang="en-US" smtClean="0">
              <a:ea typeface="宋体" pitchFamily="2" charset="-122"/>
            </a:endParaRPr>
          </a:p>
        </p:txBody>
      </p:sp>
      <p:sp>
        <p:nvSpPr>
          <p:cNvPr id="24581"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24578" name="Object 4"/>
          <p:cNvGraphicFramePr>
            <a:graphicFrameLocks noChangeAspect="1"/>
          </p:cNvGraphicFramePr>
          <p:nvPr/>
        </p:nvGraphicFramePr>
        <p:xfrm>
          <a:off x="1908175" y="2636838"/>
          <a:ext cx="6227763" cy="877887"/>
        </p:xfrm>
        <a:graphic>
          <a:graphicData uri="http://schemas.openxmlformats.org/presentationml/2006/ole">
            <p:oleObj spid="_x0000_s26626" name="公式" r:id="rId3" imgW="1422400" imgH="203200" progId="">
              <p:embed/>
            </p:oleObj>
          </a:graphicData>
        </a:graphic>
      </p:graphicFrame>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endParaRPr lang="zh-CN" altLang="en-US" smtClean="0">
              <a:ea typeface="宋体" pitchFamily="2" charset="-122"/>
            </a:endParaRPr>
          </a:p>
        </p:txBody>
      </p:sp>
      <p:sp>
        <p:nvSpPr>
          <p:cNvPr id="87043" name="Rectangle 3"/>
          <p:cNvSpPr>
            <a:spLocks noGrp="1" noChangeArrowheads="1"/>
          </p:cNvSpPr>
          <p:nvPr>
            <p:ph type="body" idx="1"/>
          </p:nvPr>
        </p:nvSpPr>
        <p:spPr/>
        <p:txBody>
          <a:bodyPr/>
          <a:lstStyle/>
          <a:p>
            <a:pPr eaLnBrk="1" hangingPunct="1"/>
            <a:r>
              <a:rPr lang="zh-CN" altLang="en-US" smtClean="0">
                <a:ea typeface="宋体" pitchFamily="2" charset="-122"/>
              </a:rPr>
              <a:t>如果有一组位于由参数确定的直线上的边缘点，则每个边缘点对应了空间的一条正弦型曲线。所有这些曲线必交于点，因为这是它们共享的一条直线的参数。</a:t>
            </a:r>
          </a:p>
          <a:p>
            <a:pPr eaLnBrk="1" hangingPunct="1"/>
            <a:r>
              <a:rPr lang="zh-CN" altLang="en-US" smtClean="0">
                <a:ea typeface="宋体" pitchFamily="2" charset="-122"/>
              </a:rPr>
              <a:t>建立一个在空间的二维直方图。对每个边缘点，我们将给所有与该点的</a:t>
            </a:r>
            <a:r>
              <a:rPr lang="en-US" altLang="zh-CN" smtClean="0">
                <a:ea typeface="宋体" pitchFamily="2" charset="-122"/>
              </a:rPr>
              <a:t>Hough</a:t>
            </a:r>
            <a:r>
              <a:rPr lang="zh-CN" altLang="en-US" smtClean="0">
                <a:ea typeface="宋体" pitchFamily="2" charset="-122"/>
              </a:rPr>
              <a:t>变换（正弦曲线）对应的空间的直方图方格一个增量。当对所有边缘点施行完这种操作后，包含的方格将具有局部最大值。然后对空间的直方图进行局部最大值搜索可以获得边界线段的参数。</a:t>
            </a: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algn="l" eaLnBrk="1" hangingPunct="1"/>
            <a:r>
              <a:rPr lang="en-US" altLang="zh-CN" sz="2800" smtClean="0">
                <a:ea typeface="宋体" pitchFamily="2" charset="-122"/>
              </a:rPr>
              <a:t>hough</a:t>
            </a:r>
            <a:r>
              <a:rPr lang="zh-CN" altLang="en-US" smtClean="0">
                <a:ea typeface="宋体" pitchFamily="2" charset="-122"/>
              </a:rPr>
              <a:t>直线检测结果</a:t>
            </a:r>
            <a:r>
              <a:rPr lang="zh-CN" altLang="en-US" sz="2800" smtClean="0">
                <a:ea typeface="宋体" pitchFamily="2" charset="-122"/>
              </a:rPr>
              <a:t> </a:t>
            </a:r>
          </a:p>
        </p:txBody>
      </p:sp>
      <p:sp>
        <p:nvSpPr>
          <p:cNvPr id="88067" name="Rectangle 3"/>
          <p:cNvSpPr>
            <a:spLocks noGrp="1" noChangeArrowheads="1"/>
          </p:cNvSpPr>
          <p:nvPr>
            <p:ph type="body" idx="1"/>
          </p:nvPr>
        </p:nvSpPr>
        <p:spPr>
          <a:xfrm>
            <a:off x="396815" y="1087438"/>
            <a:ext cx="8385235" cy="4300152"/>
          </a:xfrm>
        </p:spPr>
        <p:txBody>
          <a:bodyPr/>
          <a:lstStyle/>
          <a:p>
            <a:pPr eaLnBrk="1" hangingPunct="1"/>
            <a:endParaRPr lang="zh-CN" altLang="en-US" sz="2400" dirty="0" smtClean="0">
              <a:ea typeface="宋体" pitchFamily="2" charset="-122"/>
            </a:endParaRPr>
          </a:p>
          <a:p>
            <a:pPr eaLnBrk="1" hangingPunct="1"/>
            <a:endParaRPr lang="zh-CN" altLang="en-US" sz="2400" dirty="0" smtClean="0">
              <a:ea typeface="宋体" pitchFamily="2" charset="-122"/>
            </a:endParaRPr>
          </a:p>
          <a:p>
            <a:pPr eaLnBrk="1" hangingPunct="1"/>
            <a:endParaRPr lang="zh-CN" altLang="en-US" sz="2400" dirty="0" smtClean="0">
              <a:ea typeface="宋体" pitchFamily="2" charset="-122"/>
            </a:endParaRPr>
          </a:p>
          <a:p>
            <a:pPr eaLnBrk="1" hangingPunct="1"/>
            <a:endParaRPr lang="zh-CN" altLang="en-US" sz="2400" dirty="0" smtClean="0">
              <a:ea typeface="宋体" pitchFamily="2" charset="-122"/>
            </a:endParaRPr>
          </a:p>
          <a:p>
            <a:pPr eaLnBrk="1" hangingPunct="1"/>
            <a:endParaRPr lang="zh-CN" altLang="en-US" sz="2400" dirty="0" smtClean="0">
              <a:ea typeface="宋体" pitchFamily="2" charset="-122"/>
            </a:endParaRPr>
          </a:p>
          <a:p>
            <a:pPr eaLnBrk="1" hangingPunct="1"/>
            <a:endParaRPr lang="zh-CN" altLang="en-US" sz="2400" dirty="0" smtClean="0">
              <a:ea typeface="宋体" pitchFamily="2" charset="-122"/>
            </a:endParaRPr>
          </a:p>
          <a:p>
            <a:pPr eaLnBrk="1" hangingPunct="1"/>
            <a:endParaRPr lang="zh-CN" altLang="en-US" sz="2400" dirty="0" smtClean="0">
              <a:ea typeface="宋体" pitchFamily="2" charset="-122"/>
            </a:endParaRPr>
          </a:p>
          <a:p>
            <a:pPr eaLnBrk="1" hangingPunct="1"/>
            <a:endParaRPr lang="zh-CN" altLang="en-US" sz="2400" dirty="0" smtClean="0">
              <a:ea typeface="宋体" pitchFamily="2" charset="-122"/>
            </a:endParaRPr>
          </a:p>
          <a:p>
            <a:pPr eaLnBrk="1" hangingPunct="1"/>
            <a:r>
              <a:rPr lang="en-US" altLang="zh-CN" sz="2400" dirty="0" smtClean="0">
                <a:ea typeface="宋体" pitchFamily="2" charset="-122"/>
              </a:rPr>
              <a:t>         </a:t>
            </a:r>
            <a:r>
              <a:rPr lang="zh-CN" altLang="en-US" sz="2400" dirty="0" smtClean="0">
                <a:ea typeface="宋体" pitchFamily="2" charset="-122"/>
              </a:rPr>
              <a:t>原图                  直线检测结果</a:t>
            </a:r>
          </a:p>
        </p:txBody>
      </p:sp>
      <p:pic>
        <p:nvPicPr>
          <p:cNvPr id="88068" name="Picture 4"/>
          <p:cNvPicPr>
            <a:picLocks noChangeAspect="1" noChangeArrowheads="1"/>
          </p:cNvPicPr>
          <p:nvPr/>
        </p:nvPicPr>
        <p:blipFill>
          <a:blip r:embed="rId2" cstate="print"/>
          <a:srcRect/>
          <a:stretch>
            <a:fillRect/>
          </a:stretch>
        </p:blipFill>
        <p:spPr bwMode="auto">
          <a:xfrm>
            <a:off x="693738" y="1739900"/>
            <a:ext cx="3238500" cy="3074988"/>
          </a:xfrm>
          <a:prstGeom prst="rect">
            <a:avLst/>
          </a:prstGeom>
          <a:noFill/>
          <a:ln w="9525">
            <a:noFill/>
            <a:miter lim="800000"/>
            <a:headEnd/>
            <a:tailEnd/>
          </a:ln>
        </p:spPr>
      </p:pic>
      <p:pic>
        <p:nvPicPr>
          <p:cNvPr id="88069" name="Picture 5"/>
          <p:cNvPicPr>
            <a:picLocks noChangeAspect="1" noChangeArrowheads="1"/>
          </p:cNvPicPr>
          <p:nvPr/>
        </p:nvPicPr>
        <p:blipFill>
          <a:blip r:embed="rId3" cstate="print"/>
          <a:srcRect/>
          <a:stretch>
            <a:fillRect/>
          </a:stretch>
        </p:blipFill>
        <p:spPr bwMode="auto">
          <a:xfrm>
            <a:off x="4633913" y="1754188"/>
            <a:ext cx="3227387" cy="3095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p:cNvSpPr>
            <a:spLocks noGrp="1"/>
          </p:cNvSpPr>
          <p:nvPr>
            <p:ph type="title"/>
          </p:nvPr>
        </p:nvSpPr>
        <p:spPr/>
        <p:txBody>
          <a:bodyPr/>
          <a:lstStyle/>
          <a:p>
            <a:r>
              <a:rPr lang="zh-CN" altLang="en-US" smtClean="0">
                <a:solidFill>
                  <a:srgbClr val="FF0000"/>
                </a:solidFill>
                <a:ea typeface="宋体" pitchFamily="2" charset="-122"/>
              </a:rPr>
              <a:t>区域生长的原理</a:t>
            </a:r>
          </a:p>
        </p:txBody>
      </p:sp>
      <p:sp>
        <p:nvSpPr>
          <p:cNvPr id="89091" name="内容占位符 2"/>
          <p:cNvSpPr>
            <a:spLocks noGrp="1"/>
          </p:cNvSpPr>
          <p:nvPr>
            <p:ph idx="1"/>
          </p:nvPr>
        </p:nvSpPr>
        <p:spPr>
          <a:xfrm>
            <a:off x="482600" y="950913"/>
            <a:ext cx="8137525" cy="4786439"/>
          </a:xfrm>
        </p:spPr>
        <p:txBody>
          <a:bodyPr/>
          <a:lstStyle/>
          <a:p>
            <a:r>
              <a:rPr lang="zh-CN" altLang="en-US" sz="2800" dirty="0" smtClean="0">
                <a:ea typeface="宋体" pitchFamily="2" charset="-122"/>
              </a:rPr>
              <a:t>区域生长的基本思想是将具有相似性质的象素集合起来构成区域。</a:t>
            </a:r>
            <a:endParaRPr lang="en-US" altLang="zh-CN" sz="2800" dirty="0" smtClean="0">
              <a:ea typeface="宋体" pitchFamily="2" charset="-122"/>
            </a:endParaRPr>
          </a:p>
          <a:p>
            <a:r>
              <a:rPr lang="zh-CN" altLang="en-US" sz="2800" dirty="0" smtClean="0">
                <a:ea typeface="宋体" pitchFamily="2" charset="-122"/>
              </a:rPr>
              <a:t>首先对每个需要分割的区域找出一个种子象素作为生长的起点</a:t>
            </a:r>
            <a:r>
              <a:rPr lang="en-US" altLang="zh-CN" sz="2800" dirty="0" smtClean="0">
                <a:ea typeface="宋体" pitchFamily="2" charset="-122"/>
              </a:rPr>
              <a:t>, </a:t>
            </a:r>
            <a:r>
              <a:rPr lang="zh-CN" altLang="en-US" sz="2800" dirty="0" smtClean="0">
                <a:ea typeface="宋体" pitchFamily="2" charset="-122"/>
              </a:rPr>
              <a:t>然后将种子象素周围邻域中与种子有相同或相似性质的象素</a:t>
            </a:r>
            <a:r>
              <a:rPr lang="en-US" altLang="zh-CN" sz="2800" dirty="0" smtClean="0">
                <a:ea typeface="宋体" pitchFamily="2" charset="-122"/>
              </a:rPr>
              <a:t>( </a:t>
            </a:r>
            <a:r>
              <a:rPr lang="zh-CN" altLang="en-US" sz="2800" dirty="0" smtClean="0">
                <a:ea typeface="宋体" pitchFamily="2" charset="-122"/>
              </a:rPr>
              <a:t>根据事先确定的生长或相似准则来确定</a:t>
            </a:r>
            <a:r>
              <a:rPr lang="en-US" altLang="zh-CN" sz="2800" dirty="0" smtClean="0">
                <a:ea typeface="宋体" pitchFamily="2" charset="-122"/>
              </a:rPr>
              <a:t>) </a:t>
            </a:r>
            <a:r>
              <a:rPr lang="zh-CN" altLang="en-US" sz="2800" dirty="0" smtClean="0">
                <a:ea typeface="宋体" pitchFamily="2" charset="-122"/>
              </a:rPr>
              <a:t>合并到种子象素所在的区域中。</a:t>
            </a:r>
            <a:endParaRPr lang="en-US" altLang="zh-CN" sz="2800" dirty="0" smtClean="0">
              <a:ea typeface="宋体" pitchFamily="2" charset="-122"/>
            </a:endParaRPr>
          </a:p>
          <a:p>
            <a:r>
              <a:rPr lang="zh-CN" altLang="en-US" sz="2800" dirty="0" smtClean="0">
                <a:ea typeface="宋体" pitchFamily="2" charset="-122"/>
              </a:rPr>
              <a:t>新的象素继续做种子向四周生长</a:t>
            </a:r>
            <a:r>
              <a:rPr lang="en-US" altLang="zh-CN" sz="2800" dirty="0" smtClean="0">
                <a:ea typeface="宋体" pitchFamily="2" charset="-122"/>
              </a:rPr>
              <a:t>,</a:t>
            </a:r>
            <a:r>
              <a:rPr lang="zh-CN" altLang="en-US" sz="2800" dirty="0" smtClean="0">
                <a:ea typeface="宋体" pitchFamily="2" charset="-122"/>
              </a:rPr>
              <a:t>直到再没有满足条件的象素可以包括进来</a:t>
            </a:r>
            <a:r>
              <a:rPr lang="en-US" altLang="zh-CN" sz="2800" dirty="0" smtClean="0">
                <a:ea typeface="宋体" pitchFamily="2" charset="-122"/>
              </a:rPr>
              <a:t>, </a:t>
            </a:r>
            <a:r>
              <a:rPr lang="zh-CN" altLang="en-US" sz="2800" dirty="0" smtClean="0">
                <a:ea typeface="宋体" pitchFamily="2" charset="-122"/>
              </a:rPr>
              <a:t>一个区域就生长而成了</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algn="ctr" eaLnBrk="1" hangingPunct="1"/>
            <a:r>
              <a:rPr lang="en-US" altLang="zh-CN" b="1" smtClean="0">
                <a:ea typeface="宋体" pitchFamily="2" charset="-122"/>
              </a:rPr>
              <a:t>2.  </a:t>
            </a:r>
            <a:r>
              <a:rPr lang="zh-CN" altLang="en-US" b="1" smtClean="0">
                <a:ea typeface="宋体" pitchFamily="2" charset="-122"/>
              </a:rPr>
              <a:t>最大类间方差法</a:t>
            </a:r>
            <a:r>
              <a:rPr lang="en-US" altLang="zh-CN" b="1" smtClean="0">
                <a:ea typeface="宋体" pitchFamily="2" charset="-122"/>
              </a:rPr>
              <a:t>(OTSU)</a:t>
            </a:r>
            <a:endParaRPr lang="zh-CN" altLang="en-US" b="1" smtClean="0">
              <a:ea typeface="宋体" pitchFamily="2" charset="-122"/>
            </a:endParaRPr>
          </a:p>
        </p:txBody>
      </p:sp>
      <p:sp>
        <p:nvSpPr>
          <p:cNvPr id="45059" name="Rectangle 3"/>
          <p:cNvSpPr>
            <a:spLocks noGrp="1" noChangeArrowheads="1"/>
          </p:cNvSpPr>
          <p:nvPr>
            <p:ph type="body" idx="1"/>
          </p:nvPr>
        </p:nvSpPr>
        <p:spPr>
          <a:xfrm>
            <a:off x="483303" y="1100607"/>
            <a:ext cx="8137525" cy="4895850"/>
          </a:xfrm>
        </p:spPr>
        <p:txBody>
          <a:bodyPr/>
          <a:lstStyle/>
          <a:p>
            <a:pPr eaLnBrk="1" hangingPunct="1">
              <a:buFont typeface="Wingdings" pitchFamily="2" charset="2"/>
              <a:buNone/>
            </a:pPr>
            <a:r>
              <a:rPr lang="en-US" altLang="zh-CN" dirty="0" smtClean="0">
                <a:ea typeface="宋体" pitchFamily="2" charset="-122"/>
              </a:rPr>
              <a:t>OTSU</a:t>
            </a:r>
            <a:r>
              <a:rPr lang="zh-CN" altLang="en-US" dirty="0" smtClean="0">
                <a:ea typeface="宋体" pitchFamily="2" charset="-122"/>
              </a:rPr>
              <a:t>算法定义：该算法是在灰度直方图的基础上用最小二乘法原理推导出来的，具有统计意义上的最佳分割阈值。 </a:t>
            </a:r>
          </a:p>
        </p:txBody>
      </p:sp>
      <p:pic>
        <p:nvPicPr>
          <p:cNvPr id="45060" name="Picture 4" descr="2"/>
          <p:cNvPicPr>
            <a:picLocks noChangeAspect="1" noChangeArrowheads="1"/>
          </p:cNvPicPr>
          <p:nvPr/>
        </p:nvPicPr>
        <p:blipFill>
          <a:blip r:embed="rId2" cstate="print"/>
          <a:srcRect/>
          <a:stretch>
            <a:fillRect/>
          </a:stretch>
        </p:blipFill>
        <p:spPr bwMode="auto">
          <a:xfrm>
            <a:off x="1042988" y="3213100"/>
            <a:ext cx="3168650" cy="2813050"/>
          </a:xfrm>
          <a:prstGeom prst="rect">
            <a:avLst/>
          </a:prstGeom>
          <a:noFill/>
          <a:ln w="9525">
            <a:noFill/>
            <a:miter lim="800000"/>
            <a:headEnd/>
            <a:tailEnd/>
          </a:ln>
        </p:spPr>
      </p:pic>
      <p:pic>
        <p:nvPicPr>
          <p:cNvPr id="45061" name="Picture 5" descr="3"/>
          <p:cNvPicPr>
            <a:picLocks noChangeAspect="1" noChangeArrowheads="1"/>
          </p:cNvPicPr>
          <p:nvPr/>
        </p:nvPicPr>
        <p:blipFill>
          <a:blip r:embed="rId3" cstate="print"/>
          <a:srcRect/>
          <a:stretch>
            <a:fillRect/>
          </a:stretch>
        </p:blipFill>
        <p:spPr bwMode="auto">
          <a:xfrm>
            <a:off x="4427538" y="3357563"/>
            <a:ext cx="3168650" cy="25923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900113" y="549275"/>
            <a:ext cx="7632700" cy="720725"/>
          </a:xfrm>
        </p:spPr>
        <p:txBody>
          <a:bodyPr/>
          <a:lstStyle/>
          <a:p>
            <a:pPr algn="ctr" eaLnBrk="1" hangingPunct="1"/>
            <a:r>
              <a:rPr lang="en-US" altLang="zh-CN" b="1" smtClean="0">
                <a:ea typeface="宋体" pitchFamily="2" charset="-122"/>
              </a:rPr>
              <a:t>8.5  </a:t>
            </a:r>
            <a:r>
              <a:rPr lang="zh-CN" altLang="en-US" b="1" smtClean="0">
                <a:ea typeface="宋体" pitchFamily="2" charset="-122"/>
              </a:rPr>
              <a:t>区域增长</a:t>
            </a:r>
            <a:r>
              <a:rPr lang="en-US" altLang="zh-CN" b="1" smtClean="0">
                <a:ea typeface="宋体" pitchFamily="2" charset="-122"/>
              </a:rPr>
              <a:t/>
            </a:r>
            <a:br>
              <a:rPr lang="en-US" altLang="zh-CN" b="1" smtClean="0">
                <a:ea typeface="宋体" pitchFamily="2" charset="-122"/>
              </a:rPr>
            </a:br>
            <a:endParaRPr lang="zh-CN" altLang="en-US" b="1" smtClean="0">
              <a:ea typeface="宋体" pitchFamily="2" charset="-122"/>
            </a:endParaRPr>
          </a:p>
        </p:txBody>
      </p:sp>
      <p:sp>
        <p:nvSpPr>
          <p:cNvPr id="90115" name="Rectangle 3"/>
          <p:cNvSpPr>
            <a:spLocks noGrp="1" noChangeArrowheads="1"/>
          </p:cNvSpPr>
          <p:nvPr>
            <p:ph type="body" idx="1"/>
          </p:nvPr>
        </p:nvSpPr>
        <p:spPr>
          <a:xfrm>
            <a:off x="396815" y="1087438"/>
            <a:ext cx="8385235" cy="3820020"/>
          </a:xfrm>
        </p:spPr>
        <p:txBody>
          <a:bodyPr/>
          <a:lstStyle/>
          <a:p>
            <a:pPr eaLnBrk="1" hangingPunct="1">
              <a:buFont typeface="Wingdings" pitchFamily="2" charset="2"/>
              <a:buNone/>
            </a:pPr>
            <a:endParaRPr lang="zh-CN" altLang="en-US" sz="2400" dirty="0" smtClean="0">
              <a:ea typeface="宋体" pitchFamily="2" charset="-122"/>
            </a:endParaRPr>
          </a:p>
          <a:p>
            <a:pPr eaLnBrk="1" hangingPunct="1">
              <a:buFont typeface="Wingdings" pitchFamily="2" charset="2"/>
              <a:buNone/>
            </a:pPr>
            <a:r>
              <a:rPr lang="zh-CN" altLang="en-US" sz="2400" dirty="0" smtClean="0">
                <a:ea typeface="宋体" pitchFamily="2" charset="-122"/>
              </a:rPr>
              <a:t>  方法：从把一幅图像分成许多小区域开始的。这</a:t>
            </a:r>
          </a:p>
          <a:p>
            <a:pPr eaLnBrk="1" hangingPunct="1">
              <a:buFont typeface="Wingdings" pitchFamily="2" charset="2"/>
              <a:buNone/>
            </a:pPr>
            <a:r>
              <a:rPr lang="zh-CN" altLang="en-US" sz="2400" dirty="0" smtClean="0">
                <a:ea typeface="宋体" pitchFamily="2" charset="-122"/>
              </a:rPr>
              <a:t>          些初始的区域可能是小的邻域甚至是单个</a:t>
            </a:r>
          </a:p>
          <a:p>
            <a:pPr eaLnBrk="1" hangingPunct="1">
              <a:buFont typeface="Wingdings" pitchFamily="2" charset="2"/>
              <a:buNone/>
            </a:pPr>
            <a:r>
              <a:rPr lang="zh-CN" altLang="en-US" sz="2400" dirty="0" smtClean="0">
                <a:ea typeface="宋体" pitchFamily="2" charset="-122"/>
              </a:rPr>
              <a:t>          像素。在每个区域中，对经过适当定义的</a:t>
            </a:r>
          </a:p>
          <a:p>
            <a:pPr eaLnBrk="1" hangingPunct="1">
              <a:buFont typeface="Wingdings" pitchFamily="2" charset="2"/>
              <a:buNone/>
            </a:pPr>
            <a:r>
              <a:rPr lang="zh-CN" altLang="en-US" sz="2400" dirty="0" smtClean="0">
                <a:ea typeface="宋体" pitchFamily="2" charset="-122"/>
              </a:rPr>
              <a:t>          能反映一个物体内成员隶属程度的性质 </a:t>
            </a:r>
          </a:p>
          <a:p>
            <a:pPr eaLnBrk="1" hangingPunct="1">
              <a:buFont typeface="Wingdings" pitchFamily="2" charset="2"/>
              <a:buNone/>
            </a:pPr>
            <a:r>
              <a:rPr lang="zh-CN" altLang="en-US" sz="2400" dirty="0" smtClean="0">
                <a:ea typeface="宋体" pitchFamily="2" charset="-122"/>
              </a:rPr>
              <a:t>         （度量）进行计算。用于区分不同物体内像</a:t>
            </a:r>
          </a:p>
          <a:p>
            <a:pPr eaLnBrk="1" hangingPunct="1">
              <a:buFont typeface="Wingdings" pitchFamily="2" charset="2"/>
              <a:buNone/>
            </a:pPr>
            <a:r>
              <a:rPr lang="zh-CN" altLang="en-US" sz="2400" dirty="0" smtClean="0">
                <a:ea typeface="宋体" pitchFamily="2" charset="-122"/>
              </a:rPr>
              <a:t>          素的性质（度量）包括平均灰度值，纹</a:t>
            </a:r>
          </a:p>
          <a:p>
            <a:pPr eaLnBrk="1" hangingPunct="1">
              <a:buFont typeface="Wingdings" pitchFamily="2" charset="2"/>
              <a:buNone/>
            </a:pPr>
            <a:r>
              <a:rPr lang="zh-CN" altLang="en-US" sz="2400" dirty="0" smtClean="0">
                <a:ea typeface="宋体" pitchFamily="2" charset="-122"/>
              </a:rPr>
              <a:t>          理，或颜色信息。 </a:t>
            </a: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algn="ctr" eaLnBrk="1" hangingPunct="1"/>
            <a:r>
              <a:rPr lang="zh-CN" altLang="en-US" smtClean="0">
                <a:ea typeface="宋体" pitchFamily="2" charset="-122"/>
              </a:rPr>
              <a:t>区域增长算法主要分成两类</a:t>
            </a:r>
          </a:p>
        </p:txBody>
      </p:sp>
      <p:sp>
        <p:nvSpPr>
          <p:cNvPr id="91139" name="Rectangle 3"/>
          <p:cNvSpPr>
            <a:spLocks noGrp="1" noChangeArrowheads="1"/>
          </p:cNvSpPr>
          <p:nvPr>
            <p:ph type="body" idx="1"/>
          </p:nvPr>
        </p:nvSpPr>
        <p:spPr>
          <a:xfrm>
            <a:off x="396815" y="1087438"/>
            <a:ext cx="8385235" cy="5044971"/>
          </a:xfrm>
        </p:spPr>
        <p:txBody>
          <a:bodyPr/>
          <a:lstStyle/>
          <a:p>
            <a:pPr eaLnBrk="1" hangingPunct="1"/>
            <a:r>
              <a:rPr lang="en-US" altLang="zh-CN" sz="2800" dirty="0" smtClean="0">
                <a:ea typeface="宋体" pitchFamily="2" charset="-122"/>
              </a:rPr>
              <a:t>(1)</a:t>
            </a:r>
            <a:r>
              <a:rPr lang="zh-CN" altLang="en-US" sz="2800" dirty="0" smtClean="0">
                <a:ea typeface="宋体" pitchFamily="2" charset="-122"/>
              </a:rPr>
              <a:t>简单连接</a:t>
            </a:r>
          </a:p>
          <a:p>
            <a:pPr eaLnBrk="1" hangingPunct="1"/>
            <a:r>
              <a:rPr lang="zh-CN" altLang="en-US" sz="2800" dirty="0" smtClean="0">
                <a:ea typeface="宋体" pitchFamily="2" charset="-122"/>
              </a:rPr>
              <a:t>这是基于单个像素的区域增长法</a:t>
            </a:r>
            <a:endParaRPr lang="en-US" altLang="zh-CN" sz="2800" dirty="0" smtClean="0">
              <a:ea typeface="宋体" pitchFamily="2" charset="-122"/>
            </a:endParaRPr>
          </a:p>
          <a:p>
            <a:pPr eaLnBrk="1" hangingPunct="1"/>
            <a:r>
              <a:rPr lang="zh-CN" altLang="en-US" sz="2800" dirty="0" smtClean="0">
                <a:ea typeface="宋体" pitchFamily="2" charset="-122"/>
              </a:rPr>
              <a:t>它从满足的  检测的点（连接核）开始，考察其周围</a:t>
            </a:r>
            <a:r>
              <a:rPr lang="en-US" altLang="zh-CN" sz="2800" dirty="0" smtClean="0">
                <a:ea typeface="宋体" pitchFamily="2" charset="-122"/>
              </a:rPr>
              <a:t>(4</a:t>
            </a:r>
            <a:r>
              <a:rPr lang="zh-CN" altLang="en-US" sz="2800" dirty="0" smtClean="0">
                <a:ea typeface="宋体" pitchFamily="2" charset="-122"/>
              </a:rPr>
              <a:t>邻域或</a:t>
            </a:r>
            <a:r>
              <a:rPr lang="en-US" altLang="zh-CN" sz="2800" dirty="0" smtClean="0">
                <a:ea typeface="宋体" pitchFamily="2" charset="-122"/>
              </a:rPr>
              <a:t>8</a:t>
            </a:r>
            <a:r>
              <a:rPr lang="zh-CN" altLang="en-US" sz="2800" dirty="0" smtClean="0">
                <a:ea typeface="宋体" pitchFamily="2" charset="-122"/>
              </a:rPr>
              <a:t>邻域</a:t>
            </a:r>
            <a:r>
              <a:rPr lang="en-US" altLang="zh-CN" sz="2800" dirty="0" smtClean="0">
                <a:ea typeface="宋体" pitchFamily="2" charset="-122"/>
              </a:rPr>
              <a:t>)</a:t>
            </a:r>
            <a:r>
              <a:rPr lang="zh-CN" altLang="en-US" sz="2800" dirty="0" smtClean="0">
                <a:ea typeface="宋体" pitchFamily="2" charset="-122"/>
              </a:rPr>
              <a:t>的不属于任何一个区域的点，</a:t>
            </a:r>
            <a:endParaRPr lang="en-US" altLang="zh-CN" sz="2800" dirty="0" smtClean="0">
              <a:ea typeface="宋体" pitchFamily="2" charset="-122"/>
            </a:endParaRPr>
          </a:p>
          <a:p>
            <a:pPr eaLnBrk="1" hangingPunct="1"/>
            <a:r>
              <a:rPr lang="zh-CN" altLang="en-US" sz="2800" dirty="0" smtClean="0">
                <a:ea typeface="宋体" pitchFamily="2" charset="-122"/>
              </a:rPr>
              <a:t>如果其特性符合接收准则，就把它作为同一个区域加以合并，形成连接核，继而检测周围的点，并把符合接入准则的点并入，产生新的核。</a:t>
            </a:r>
            <a:endParaRPr lang="en-US" altLang="zh-CN" sz="2800" dirty="0" smtClean="0">
              <a:ea typeface="宋体" pitchFamily="2" charset="-122"/>
            </a:endParaRPr>
          </a:p>
          <a:p>
            <a:pPr eaLnBrk="1" hangingPunct="1"/>
            <a:r>
              <a:rPr lang="zh-CN" altLang="en-US" sz="2800" dirty="0" smtClean="0">
                <a:ea typeface="宋体" pitchFamily="2" charset="-122"/>
              </a:rPr>
              <a:t>重复上述过程，直到没有可并入的点时，生产过程结束。 </a:t>
            </a:r>
          </a:p>
          <a:p>
            <a:pPr eaLnBrk="1" hangingPunct="1">
              <a:buFont typeface="Wingdings" pitchFamily="2" charset="2"/>
              <a:buNone/>
            </a:pPr>
            <a:r>
              <a:rPr lang="zh-CN" altLang="en-US" sz="2800" dirty="0" smtClean="0">
                <a:ea typeface="宋体" pitchFamily="2" charset="-122"/>
              </a:rPr>
              <a:t>  </a:t>
            </a: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1"/>
          <p:cNvSpPr>
            <a:spLocks noGrp="1"/>
          </p:cNvSpPr>
          <p:nvPr>
            <p:ph type="title"/>
          </p:nvPr>
        </p:nvSpPr>
        <p:spPr/>
        <p:txBody>
          <a:bodyPr/>
          <a:lstStyle/>
          <a:p>
            <a:endParaRPr lang="zh-CN" altLang="en-US" smtClean="0">
              <a:ea typeface="宋体" pitchFamily="2" charset="-122"/>
            </a:endParaRPr>
          </a:p>
        </p:txBody>
      </p:sp>
      <p:sp>
        <p:nvSpPr>
          <p:cNvPr id="92163" name="内容占位符 2"/>
          <p:cNvSpPr>
            <a:spLocks noGrp="1"/>
          </p:cNvSpPr>
          <p:nvPr>
            <p:ph idx="1"/>
          </p:nvPr>
        </p:nvSpPr>
        <p:spPr/>
        <p:txBody>
          <a:bodyPr/>
          <a:lstStyle/>
          <a:p>
            <a:r>
              <a:rPr lang="zh-CN" altLang="en-US" smtClean="0">
                <a:ea typeface="宋体" pitchFamily="2" charset="-122"/>
              </a:rPr>
              <a:t>步骤</a:t>
            </a:r>
            <a:endParaRPr lang="en-US" altLang="zh-CN" smtClean="0">
              <a:ea typeface="宋体" pitchFamily="2" charset="-122"/>
            </a:endParaRPr>
          </a:p>
          <a:p>
            <a:pPr lvl="1"/>
            <a:r>
              <a:rPr lang="zh-CN" altLang="en-US" smtClean="0">
                <a:ea typeface="宋体" pitchFamily="2" charset="-122"/>
              </a:rPr>
              <a:t>选择合适的种子点</a:t>
            </a:r>
            <a:endParaRPr lang="en-US" altLang="zh-CN" smtClean="0">
              <a:ea typeface="宋体" pitchFamily="2" charset="-122"/>
            </a:endParaRPr>
          </a:p>
          <a:p>
            <a:pPr lvl="1"/>
            <a:r>
              <a:rPr lang="zh-CN" altLang="en-US" smtClean="0">
                <a:ea typeface="宋体" pitchFamily="2" charset="-122"/>
              </a:rPr>
              <a:t>确定生长准则（如灰度值的差小于</a:t>
            </a:r>
            <a:r>
              <a:rPr lang="en-US" altLang="zh-CN" smtClean="0">
                <a:ea typeface="宋体" pitchFamily="2" charset="-122"/>
              </a:rPr>
              <a:t>T</a:t>
            </a:r>
            <a:r>
              <a:rPr lang="zh-CN" altLang="en-US" smtClean="0">
                <a:ea typeface="宋体" pitchFamily="2" charset="-122"/>
              </a:rPr>
              <a:t>）</a:t>
            </a:r>
            <a:endParaRPr lang="en-US" altLang="zh-CN" smtClean="0">
              <a:ea typeface="宋体" pitchFamily="2" charset="-122"/>
            </a:endParaRPr>
          </a:p>
          <a:p>
            <a:pPr lvl="1"/>
            <a:r>
              <a:rPr lang="zh-CN" altLang="en-US" smtClean="0">
                <a:ea typeface="宋体" pitchFamily="2" charset="-122"/>
              </a:rPr>
              <a:t>确定生长停止条件</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1"/>
          <p:cNvSpPr>
            <a:spLocks noGrp="1"/>
          </p:cNvSpPr>
          <p:nvPr>
            <p:ph type="title"/>
          </p:nvPr>
        </p:nvSpPr>
        <p:spPr/>
        <p:txBody>
          <a:bodyPr/>
          <a:lstStyle/>
          <a:p>
            <a:r>
              <a:rPr lang="zh-CN" altLang="en-US" smtClean="0">
                <a:ea typeface="宋体" pitchFamily="2" charset="-122"/>
              </a:rPr>
              <a:t>区域生长</a:t>
            </a:r>
          </a:p>
        </p:txBody>
      </p:sp>
      <p:sp>
        <p:nvSpPr>
          <p:cNvPr id="93187" name="内容占位符 2"/>
          <p:cNvSpPr>
            <a:spLocks noGrp="1"/>
          </p:cNvSpPr>
          <p:nvPr>
            <p:ph idx="1"/>
          </p:nvPr>
        </p:nvSpPr>
        <p:spPr>
          <a:xfrm>
            <a:off x="396815" y="1087438"/>
            <a:ext cx="8385235" cy="2761269"/>
          </a:xfrm>
        </p:spPr>
        <p:txBody>
          <a:bodyPr/>
          <a:lstStyle/>
          <a:p>
            <a:endParaRPr lang="en-US" altLang="zh-CN" sz="2800" dirty="0" smtClean="0">
              <a:ea typeface="宋体" pitchFamily="2" charset="-122"/>
            </a:endParaRPr>
          </a:p>
          <a:p>
            <a:endParaRPr lang="en-US" altLang="zh-CN" sz="2800" dirty="0" smtClean="0">
              <a:ea typeface="宋体" pitchFamily="2" charset="-122"/>
            </a:endParaRPr>
          </a:p>
          <a:p>
            <a:endParaRPr lang="en-US" altLang="zh-CN" sz="2800" dirty="0" smtClean="0">
              <a:ea typeface="宋体" pitchFamily="2" charset="-122"/>
            </a:endParaRPr>
          </a:p>
          <a:p>
            <a:r>
              <a:rPr lang="en-US" altLang="zh-CN" sz="2800" dirty="0" smtClean="0">
                <a:ea typeface="宋体" pitchFamily="2" charset="-122"/>
              </a:rPr>
              <a:t>T=1                 T=3               T=6</a:t>
            </a:r>
          </a:p>
          <a:p>
            <a:endParaRPr lang="zh-CN" altLang="en-US" sz="2800" dirty="0" smtClean="0">
              <a:ea typeface="宋体" pitchFamily="2" charset="-122"/>
            </a:endParaRPr>
          </a:p>
        </p:txBody>
      </p:sp>
      <p:pic>
        <p:nvPicPr>
          <p:cNvPr id="93188" name="Picture 2"/>
          <p:cNvPicPr>
            <a:picLocks noChangeAspect="1" noChangeArrowheads="1"/>
          </p:cNvPicPr>
          <p:nvPr/>
        </p:nvPicPr>
        <p:blipFill>
          <a:blip r:embed="rId2" cstate="print"/>
          <a:srcRect/>
          <a:stretch>
            <a:fillRect/>
          </a:stretch>
        </p:blipFill>
        <p:spPr bwMode="auto">
          <a:xfrm>
            <a:off x="684213" y="1412875"/>
            <a:ext cx="1619250" cy="1390650"/>
          </a:xfrm>
          <a:prstGeom prst="rect">
            <a:avLst/>
          </a:prstGeom>
          <a:noFill/>
          <a:ln w="9525">
            <a:noFill/>
            <a:miter lim="800000"/>
            <a:headEnd/>
            <a:tailEnd/>
          </a:ln>
        </p:spPr>
      </p:pic>
      <p:pic>
        <p:nvPicPr>
          <p:cNvPr id="93189" name="Picture 3"/>
          <p:cNvPicPr>
            <a:picLocks noChangeAspect="1" noChangeArrowheads="1"/>
          </p:cNvPicPr>
          <p:nvPr/>
        </p:nvPicPr>
        <p:blipFill>
          <a:blip r:embed="rId3" cstate="print"/>
          <a:srcRect/>
          <a:stretch>
            <a:fillRect/>
          </a:stretch>
        </p:blipFill>
        <p:spPr bwMode="auto">
          <a:xfrm>
            <a:off x="755650" y="4005263"/>
            <a:ext cx="1657350" cy="1343025"/>
          </a:xfrm>
          <a:prstGeom prst="rect">
            <a:avLst/>
          </a:prstGeom>
          <a:noFill/>
          <a:ln w="9525">
            <a:noFill/>
            <a:miter lim="800000"/>
            <a:headEnd/>
            <a:tailEnd/>
          </a:ln>
        </p:spPr>
      </p:pic>
      <p:pic>
        <p:nvPicPr>
          <p:cNvPr id="93190" name="Picture 4"/>
          <p:cNvPicPr>
            <a:picLocks noChangeAspect="1" noChangeArrowheads="1"/>
          </p:cNvPicPr>
          <p:nvPr/>
        </p:nvPicPr>
        <p:blipFill>
          <a:blip r:embed="rId4" cstate="print"/>
          <a:srcRect/>
          <a:stretch>
            <a:fillRect/>
          </a:stretch>
        </p:blipFill>
        <p:spPr bwMode="auto">
          <a:xfrm>
            <a:off x="3851275" y="4005263"/>
            <a:ext cx="1590675" cy="1371600"/>
          </a:xfrm>
          <a:prstGeom prst="rect">
            <a:avLst/>
          </a:prstGeom>
          <a:noFill/>
          <a:ln w="9525">
            <a:noFill/>
            <a:miter lim="800000"/>
            <a:headEnd/>
            <a:tailEnd/>
          </a:ln>
        </p:spPr>
      </p:pic>
      <p:pic>
        <p:nvPicPr>
          <p:cNvPr id="93191" name="Picture 5"/>
          <p:cNvPicPr>
            <a:picLocks noChangeAspect="1" noChangeArrowheads="1"/>
          </p:cNvPicPr>
          <p:nvPr/>
        </p:nvPicPr>
        <p:blipFill>
          <a:blip r:embed="rId5" cstate="print"/>
          <a:srcRect/>
          <a:stretch>
            <a:fillRect/>
          </a:stretch>
        </p:blipFill>
        <p:spPr bwMode="auto">
          <a:xfrm>
            <a:off x="6227763" y="3933825"/>
            <a:ext cx="1609725" cy="1371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标题 1"/>
          <p:cNvSpPr>
            <a:spLocks noGrp="1"/>
          </p:cNvSpPr>
          <p:nvPr>
            <p:ph type="title"/>
          </p:nvPr>
        </p:nvSpPr>
        <p:spPr/>
        <p:txBody>
          <a:bodyPr/>
          <a:lstStyle/>
          <a:p>
            <a:endParaRPr lang="zh-CN" altLang="en-US" smtClean="0">
              <a:ea typeface="宋体" pitchFamily="2" charset="-122"/>
            </a:endParaRPr>
          </a:p>
        </p:txBody>
      </p:sp>
      <p:graphicFrame>
        <p:nvGraphicFramePr>
          <p:cNvPr id="4" name="内容占位符 3"/>
          <p:cNvGraphicFramePr>
            <a:graphicFrameLocks noGrp="1"/>
          </p:cNvGraphicFramePr>
          <p:nvPr>
            <p:ph idx="1"/>
          </p:nvPr>
        </p:nvGraphicFramePr>
        <p:xfrm>
          <a:off x="611188" y="1412875"/>
          <a:ext cx="3529012" cy="2228850"/>
        </p:xfrm>
        <a:graphic>
          <a:graphicData uri="http://schemas.openxmlformats.org/drawingml/2006/table">
            <a:tbl>
              <a:tblPr/>
              <a:tblGrid>
                <a:gridCol w="504825"/>
                <a:gridCol w="503237"/>
                <a:gridCol w="504825"/>
                <a:gridCol w="503238"/>
                <a:gridCol w="504825"/>
                <a:gridCol w="504825"/>
                <a:gridCol w="503237"/>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9</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10</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8</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7</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12</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10</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9</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8</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10</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2</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3</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8</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10</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10</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12</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sng" strike="noStrike" cap="none" normalizeH="0" baseline="0" smtClean="0">
                          <a:ln>
                            <a:noFill/>
                          </a:ln>
                          <a:solidFill>
                            <a:srgbClr val="FF0000"/>
                          </a:solidFill>
                          <a:effectLst/>
                          <a:latin typeface="Verdana" pitchFamily="34" charset="0"/>
                          <a:ea typeface="宋体" pitchFamily="2" charset="-122"/>
                        </a:rPr>
                        <a:t>11</a:t>
                      </a:r>
                      <a:endParaRPr kumimoji="0" lang="zh-CN" altLang="en-US" sz="1600" b="0" i="0" u="sng" strike="noStrike" cap="none" normalizeH="0" baseline="0" smtClean="0">
                        <a:ln>
                          <a:noFill/>
                        </a:ln>
                        <a:solidFill>
                          <a:srgbClr val="FF0000"/>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7</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8</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9</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9</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4</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3</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8</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6</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7</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2</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9</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7</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9</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2</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7</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12</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10</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r>
            </a:tbl>
          </a:graphicData>
        </a:graphic>
      </p:graphicFrame>
      <p:graphicFrame>
        <p:nvGraphicFramePr>
          <p:cNvPr id="5" name="内容占位符 3"/>
          <p:cNvGraphicFramePr>
            <a:graphicFrameLocks noGrp="1"/>
          </p:cNvGraphicFramePr>
          <p:nvPr/>
        </p:nvGraphicFramePr>
        <p:xfrm>
          <a:off x="4500563" y="1412875"/>
          <a:ext cx="3527425" cy="2228850"/>
        </p:xfrm>
        <a:graphic>
          <a:graphicData uri="http://schemas.openxmlformats.org/drawingml/2006/table">
            <a:tbl>
              <a:tblPr/>
              <a:tblGrid>
                <a:gridCol w="503237"/>
                <a:gridCol w="504825"/>
                <a:gridCol w="503238"/>
                <a:gridCol w="504825"/>
                <a:gridCol w="503237"/>
                <a:gridCol w="504825"/>
                <a:gridCol w="503238"/>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9</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10</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8</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7</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12</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10</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9</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8</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10</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2</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3</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8</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10</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10</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sng" strike="noStrike" cap="none" normalizeH="0" baseline="0" smtClean="0">
                          <a:ln>
                            <a:noFill/>
                          </a:ln>
                          <a:solidFill>
                            <a:srgbClr val="1D528D"/>
                          </a:solidFill>
                          <a:effectLst/>
                          <a:latin typeface="Verdana" pitchFamily="34" charset="0"/>
                          <a:ea typeface="宋体" pitchFamily="2" charset="-122"/>
                        </a:rPr>
                        <a:t>12</a:t>
                      </a:r>
                      <a:endParaRPr kumimoji="0" lang="zh-CN" altLang="en-US" sz="1600" b="0" i="0" u="sng"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sng" strike="noStrike" cap="none" normalizeH="0" baseline="0" smtClean="0">
                          <a:ln>
                            <a:noFill/>
                          </a:ln>
                          <a:solidFill>
                            <a:srgbClr val="FF0000"/>
                          </a:solidFill>
                          <a:effectLst/>
                          <a:latin typeface="Verdana" pitchFamily="34" charset="0"/>
                          <a:ea typeface="宋体" pitchFamily="2" charset="-122"/>
                        </a:rPr>
                        <a:t>11</a:t>
                      </a:r>
                      <a:endParaRPr kumimoji="0" lang="zh-CN" altLang="en-US" sz="1600" b="0" i="0" u="sng" strike="noStrike" cap="none" normalizeH="0" baseline="0" smtClean="0">
                        <a:ln>
                          <a:noFill/>
                        </a:ln>
                        <a:solidFill>
                          <a:srgbClr val="FF0000"/>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7</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8</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9</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9</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4</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3</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8</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6</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7</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2</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9</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7</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9</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2</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7</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12</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10</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r>
            </a:tbl>
          </a:graphicData>
        </a:graphic>
      </p:graphicFrame>
      <p:graphicFrame>
        <p:nvGraphicFramePr>
          <p:cNvPr id="6" name="内容占位符 3"/>
          <p:cNvGraphicFramePr>
            <a:graphicFrameLocks noGrp="1"/>
          </p:cNvGraphicFramePr>
          <p:nvPr/>
        </p:nvGraphicFramePr>
        <p:xfrm>
          <a:off x="611188" y="3933825"/>
          <a:ext cx="3529012" cy="2228850"/>
        </p:xfrm>
        <a:graphic>
          <a:graphicData uri="http://schemas.openxmlformats.org/drawingml/2006/table">
            <a:tbl>
              <a:tblPr/>
              <a:tblGrid>
                <a:gridCol w="504825"/>
                <a:gridCol w="503237"/>
                <a:gridCol w="504825"/>
                <a:gridCol w="503238"/>
                <a:gridCol w="504825"/>
                <a:gridCol w="504825"/>
                <a:gridCol w="503237"/>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9</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10</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8</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7</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12</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10</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9</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8</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10</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sng" strike="noStrike" cap="none" normalizeH="0" baseline="0" smtClean="0">
                          <a:ln>
                            <a:noFill/>
                          </a:ln>
                          <a:solidFill>
                            <a:srgbClr val="C00000"/>
                          </a:solidFill>
                          <a:effectLst/>
                          <a:latin typeface="Verdana" pitchFamily="34" charset="0"/>
                          <a:ea typeface="宋体" pitchFamily="2" charset="-122"/>
                        </a:rPr>
                        <a:t>1</a:t>
                      </a:r>
                      <a:endParaRPr kumimoji="0" lang="zh-CN" altLang="en-US" sz="1600" b="1" i="0" u="sng" strike="noStrike" cap="none" normalizeH="0" baseline="0" smtClean="0">
                        <a:ln>
                          <a:noFill/>
                        </a:ln>
                        <a:solidFill>
                          <a:srgbClr val="C00000"/>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5695DC"/>
                          </a:solidFill>
                          <a:effectLst/>
                          <a:latin typeface="Verdana" pitchFamily="34" charset="0"/>
                          <a:ea typeface="宋体" pitchFamily="2" charset="-122"/>
                        </a:rPr>
                        <a:t>2</a:t>
                      </a:r>
                      <a:endParaRPr kumimoji="0" lang="zh-CN" altLang="en-US" sz="1600" b="0" i="0" u="none" strike="noStrike" cap="none" normalizeH="0" baseline="0" smtClean="0">
                        <a:ln>
                          <a:noFill/>
                        </a:ln>
                        <a:solidFill>
                          <a:srgbClr val="5695DC"/>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3</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8</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10</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10</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sng" strike="noStrike" cap="none" normalizeH="0" baseline="0" smtClean="0">
                          <a:ln>
                            <a:noFill/>
                          </a:ln>
                          <a:solidFill>
                            <a:srgbClr val="1D528D"/>
                          </a:solidFill>
                          <a:effectLst/>
                          <a:latin typeface="Verdana" pitchFamily="34" charset="0"/>
                          <a:ea typeface="宋体" pitchFamily="2" charset="-122"/>
                        </a:rPr>
                        <a:t>12</a:t>
                      </a:r>
                      <a:endParaRPr kumimoji="0" lang="zh-CN" altLang="en-US" sz="1600" b="1" i="0" u="sng"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sng" strike="noStrike" cap="none" normalizeH="0" baseline="0" smtClean="0">
                          <a:ln>
                            <a:noFill/>
                          </a:ln>
                          <a:solidFill>
                            <a:srgbClr val="FF0000"/>
                          </a:solidFill>
                          <a:effectLst/>
                          <a:latin typeface="Verdana" pitchFamily="34" charset="0"/>
                          <a:ea typeface="宋体" pitchFamily="2" charset="-122"/>
                        </a:rPr>
                        <a:t>11</a:t>
                      </a:r>
                      <a:endParaRPr kumimoji="0" lang="zh-CN" altLang="en-US" sz="1600" b="0" i="0" u="sng" strike="noStrike" cap="none" normalizeH="0" baseline="0" smtClean="0">
                        <a:ln>
                          <a:noFill/>
                        </a:ln>
                        <a:solidFill>
                          <a:srgbClr val="FF0000"/>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7</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8</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9</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9</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4</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3</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8</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6</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7</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2</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9</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7</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9</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2</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7</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12</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10</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r>
            </a:tbl>
          </a:graphicData>
        </a:graphic>
      </p:graphicFrame>
      <p:graphicFrame>
        <p:nvGraphicFramePr>
          <p:cNvPr id="7" name="内容占位符 3"/>
          <p:cNvGraphicFramePr>
            <a:graphicFrameLocks noGrp="1"/>
          </p:cNvGraphicFramePr>
          <p:nvPr/>
        </p:nvGraphicFramePr>
        <p:xfrm>
          <a:off x="4500563" y="3933825"/>
          <a:ext cx="3527425" cy="2228850"/>
        </p:xfrm>
        <a:graphic>
          <a:graphicData uri="http://schemas.openxmlformats.org/drawingml/2006/table">
            <a:tbl>
              <a:tblPr/>
              <a:tblGrid>
                <a:gridCol w="503237"/>
                <a:gridCol w="504825"/>
                <a:gridCol w="503238"/>
                <a:gridCol w="504825"/>
                <a:gridCol w="503237"/>
                <a:gridCol w="504825"/>
                <a:gridCol w="503238"/>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9</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10</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8</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7</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12</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10</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9</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8</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10</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sng" strike="noStrike" cap="none" normalizeH="0" baseline="0" smtClean="0">
                          <a:ln>
                            <a:noFill/>
                          </a:ln>
                          <a:solidFill>
                            <a:srgbClr val="1D528D"/>
                          </a:solidFill>
                          <a:effectLst/>
                          <a:latin typeface="Verdana" pitchFamily="34" charset="0"/>
                          <a:ea typeface="宋体" pitchFamily="2" charset="-122"/>
                        </a:rPr>
                        <a:t>1</a:t>
                      </a:r>
                      <a:endParaRPr kumimoji="0" lang="zh-CN" altLang="en-US" sz="1600" b="1" i="0" u="sng"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sng" strike="noStrike" cap="none" normalizeH="0" baseline="0" smtClean="0">
                          <a:ln>
                            <a:noFill/>
                          </a:ln>
                          <a:solidFill>
                            <a:srgbClr val="FFFF00"/>
                          </a:solidFill>
                          <a:effectLst/>
                          <a:latin typeface="Verdana" pitchFamily="34" charset="0"/>
                          <a:ea typeface="宋体" pitchFamily="2" charset="-122"/>
                        </a:rPr>
                        <a:t>2</a:t>
                      </a:r>
                      <a:endParaRPr kumimoji="0" lang="zh-CN" altLang="en-US" sz="1600" b="0" i="0" u="sng" strike="noStrike" cap="none" normalizeH="0" baseline="0" smtClean="0">
                        <a:ln>
                          <a:noFill/>
                        </a:ln>
                        <a:solidFill>
                          <a:srgbClr val="FFFF00"/>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3</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8</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10</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10</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sng" strike="noStrike" cap="none" normalizeH="0" baseline="0" smtClean="0">
                          <a:ln>
                            <a:noFill/>
                          </a:ln>
                          <a:solidFill>
                            <a:srgbClr val="1D528D"/>
                          </a:solidFill>
                          <a:effectLst/>
                          <a:latin typeface="Verdana" pitchFamily="34" charset="0"/>
                          <a:ea typeface="宋体" pitchFamily="2" charset="-122"/>
                        </a:rPr>
                        <a:t>12</a:t>
                      </a:r>
                      <a:endParaRPr kumimoji="0" lang="zh-CN" altLang="en-US" sz="1600" b="0" i="0" u="sng"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sng" strike="noStrike" cap="none" normalizeH="0" baseline="0" smtClean="0">
                          <a:ln>
                            <a:noFill/>
                          </a:ln>
                          <a:solidFill>
                            <a:srgbClr val="FF0000"/>
                          </a:solidFill>
                          <a:effectLst/>
                          <a:latin typeface="Verdana" pitchFamily="34" charset="0"/>
                          <a:ea typeface="宋体" pitchFamily="2" charset="-122"/>
                        </a:rPr>
                        <a:t>11</a:t>
                      </a:r>
                      <a:endParaRPr kumimoji="0" lang="zh-CN" altLang="en-US" sz="1600" b="0" i="0" u="sng" strike="noStrike" cap="none" normalizeH="0" baseline="0" smtClean="0">
                        <a:ln>
                          <a:noFill/>
                        </a:ln>
                        <a:solidFill>
                          <a:srgbClr val="FF0000"/>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7</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8</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9</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9</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4</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3</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8</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6</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7</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2</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9</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7</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9</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2</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7</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12</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10</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r>
            </a:tbl>
          </a:graphicData>
        </a:graphic>
      </p:graphicFrame>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标题 1"/>
          <p:cNvSpPr>
            <a:spLocks noGrp="1"/>
          </p:cNvSpPr>
          <p:nvPr>
            <p:ph type="title"/>
          </p:nvPr>
        </p:nvSpPr>
        <p:spPr/>
        <p:txBody>
          <a:bodyPr/>
          <a:lstStyle/>
          <a:p>
            <a:endParaRPr lang="zh-CN" altLang="en-US" smtClean="0">
              <a:ea typeface="宋体" pitchFamily="2" charset="-122"/>
            </a:endParaRPr>
          </a:p>
        </p:txBody>
      </p:sp>
      <p:sp>
        <p:nvSpPr>
          <p:cNvPr id="95235" name="内容占位符 2"/>
          <p:cNvSpPr>
            <a:spLocks noGrp="1"/>
          </p:cNvSpPr>
          <p:nvPr>
            <p:ph idx="1"/>
          </p:nvPr>
        </p:nvSpPr>
        <p:spPr/>
        <p:txBody>
          <a:bodyPr/>
          <a:lstStyle/>
          <a:p>
            <a:endParaRPr lang="zh-CN" altLang="en-US" smtClean="0">
              <a:ea typeface="宋体" pitchFamily="2" charset="-122"/>
            </a:endParaRP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endParaRPr lang="zh-CN" altLang="en-US" smtClean="0">
              <a:ea typeface="宋体" pitchFamily="2" charset="-122"/>
            </a:endParaRPr>
          </a:p>
        </p:txBody>
      </p:sp>
      <p:sp>
        <p:nvSpPr>
          <p:cNvPr id="96259" name="Rectangle 3"/>
          <p:cNvSpPr>
            <a:spLocks noGrp="1" noChangeArrowheads="1"/>
          </p:cNvSpPr>
          <p:nvPr>
            <p:ph type="body" idx="1"/>
          </p:nvPr>
        </p:nvSpPr>
        <p:spPr>
          <a:xfrm>
            <a:off x="396815" y="1087438"/>
            <a:ext cx="8385235" cy="3820020"/>
          </a:xfrm>
        </p:spPr>
        <p:txBody>
          <a:bodyPr/>
          <a:lstStyle/>
          <a:p>
            <a:pPr marL="533400" indent="-533400" eaLnBrk="1" hangingPunct="1">
              <a:buFont typeface="Wingdings" pitchFamily="2" charset="2"/>
              <a:buNone/>
            </a:pPr>
            <a:r>
              <a:rPr lang="zh-CN" altLang="en-US" sz="2400" dirty="0" smtClean="0">
                <a:ea typeface="宋体" pitchFamily="2" charset="-122"/>
              </a:rPr>
              <a:t>（</a:t>
            </a:r>
            <a:r>
              <a:rPr lang="en-US" altLang="zh-CN" sz="2400" dirty="0" smtClean="0">
                <a:ea typeface="宋体" pitchFamily="2" charset="-122"/>
              </a:rPr>
              <a:t>2</a:t>
            </a:r>
            <a:r>
              <a:rPr lang="zh-CN" altLang="en-US" sz="2400" dirty="0" smtClean="0">
                <a:ea typeface="宋体" pitchFamily="2" charset="-122"/>
              </a:rPr>
              <a:t>）子区合并法</a:t>
            </a:r>
          </a:p>
          <a:p>
            <a:pPr marL="533400" indent="-533400" eaLnBrk="1" hangingPunct="1">
              <a:buFont typeface="Wingdings" pitchFamily="2" charset="2"/>
              <a:buNone/>
            </a:pPr>
            <a:r>
              <a:rPr lang="zh-CN" altLang="en-US" sz="2400" dirty="0" smtClean="0">
                <a:ea typeface="宋体" pitchFamily="2" charset="-122"/>
              </a:rPr>
              <a:t>    合并过程： </a:t>
            </a:r>
          </a:p>
          <a:p>
            <a:pPr marL="533400" indent="-533400" eaLnBrk="1" hangingPunct="1"/>
            <a:r>
              <a:rPr lang="zh-CN" altLang="en-US" sz="2400" dirty="0" smtClean="0">
                <a:ea typeface="宋体" pitchFamily="2" charset="-122"/>
              </a:rPr>
              <a:t>首先：将图像分割成个，大小为的小区域（简称子区）。</a:t>
            </a:r>
          </a:p>
          <a:p>
            <a:pPr marL="533400" indent="-533400" eaLnBrk="1" hangingPunct="1"/>
            <a:r>
              <a:rPr lang="zh-CN" altLang="en-US" sz="2400" dirty="0" smtClean="0">
                <a:ea typeface="宋体" pitchFamily="2" charset="-122"/>
              </a:rPr>
              <a:t>其次：从左上角第一个子区开始，分别计算子</a:t>
            </a:r>
          </a:p>
          <a:p>
            <a:pPr marL="533400" indent="-533400" eaLnBrk="1" hangingPunct="1">
              <a:buFont typeface="Wingdings" pitchFamily="2" charset="2"/>
              <a:buNone/>
            </a:pPr>
            <a:r>
              <a:rPr lang="zh-CN" altLang="en-US" sz="2400" dirty="0" smtClean="0">
                <a:ea typeface="宋体" pitchFamily="2" charset="-122"/>
              </a:rPr>
              <a:t>             区和相邻子区的灰度统计量，然后做相</a:t>
            </a:r>
          </a:p>
          <a:p>
            <a:pPr marL="533400" indent="-533400" eaLnBrk="1" hangingPunct="1">
              <a:buFont typeface="Wingdings" pitchFamily="2" charset="2"/>
              <a:buNone/>
            </a:pPr>
            <a:r>
              <a:rPr lang="zh-CN" altLang="en-US" sz="2400" dirty="0" smtClean="0">
                <a:ea typeface="宋体" pitchFamily="2" charset="-122"/>
              </a:rPr>
              <a:t>             似性判定。若两者的灰度分布相似且符</a:t>
            </a:r>
          </a:p>
          <a:p>
            <a:pPr marL="533400" indent="-533400" eaLnBrk="1" hangingPunct="1">
              <a:buFont typeface="Wingdings" pitchFamily="2" charset="2"/>
              <a:buNone/>
            </a:pPr>
            <a:r>
              <a:rPr lang="zh-CN" altLang="en-US" sz="2400" dirty="0" smtClean="0">
                <a:ea typeface="宋体" pitchFamily="2" charset="-122"/>
              </a:rPr>
              <a:t>             合接收准则。相邻子区并入当前子区，</a:t>
            </a:r>
          </a:p>
          <a:p>
            <a:pPr marL="533400" indent="-533400" eaLnBrk="1" hangingPunct="1">
              <a:buFont typeface="Wingdings" pitchFamily="2" charset="2"/>
              <a:buNone/>
            </a:pPr>
            <a:r>
              <a:rPr lang="zh-CN" altLang="en-US" sz="2400" dirty="0" smtClean="0">
                <a:ea typeface="宋体" pitchFamily="2" charset="-122"/>
              </a:rPr>
              <a:t>             形成下一轮判定合并时的当前子区。 </a:t>
            </a: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hangingPunct="1"/>
            <a:endParaRPr lang="zh-CN" altLang="en-US" smtClean="0">
              <a:ea typeface="宋体" pitchFamily="2" charset="-122"/>
            </a:endParaRPr>
          </a:p>
        </p:txBody>
      </p:sp>
      <p:sp>
        <p:nvSpPr>
          <p:cNvPr id="97283" name="Rectangle 3"/>
          <p:cNvSpPr>
            <a:spLocks noGrp="1" noChangeArrowheads="1"/>
          </p:cNvSpPr>
          <p:nvPr>
            <p:ph type="body" idx="1"/>
          </p:nvPr>
        </p:nvSpPr>
        <p:spPr>
          <a:xfrm>
            <a:off x="396815" y="1087438"/>
            <a:ext cx="8385235" cy="3192156"/>
          </a:xfrm>
        </p:spPr>
        <p:txBody>
          <a:bodyPr/>
          <a:lstStyle/>
          <a:p>
            <a:pPr marL="533400" indent="-533400" eaLnBrk="1" hangingPunct="1">
              <a:buFont typeface="Wingdings" pitchFamily="2" charset="2"/>
              <a:buNone/>
            </a:pPr>
            <a:r>
              <a:rPr lang="zh-CN" altLang="en-US" dirty="0" smtClean="0">
                <a:ea typeface="宋体" pitchFamily="2" charset="-122"/>
              </a:rPr>
              <a:t>    如果某个相邻子区不符合接收准则，就打上“未分割标记”。继续新一轮判定，使当前子区不断“生长”，知道没有可归并的子区为止，一个区域分割完毕。</a:t>
            </a:r>
          </a:p>
          <a:p>
            <a:pPr marL="533400" indent="-533400" eaLnBrk="1" hangingPunct="1"/>
            <a:r>
              <a:rPr lang="zh-CN" altLang="en-US" dirty="0" smtClean="0">
                <a:ea typeface="宋体" pitchFamily="2" charset="-122"/>
              </a:rPr>
              <a:t>最后：搜索图像全域，对凡具有“未分割标记”的子区重复上述步骤。</a:t>
            </a: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p:txBody>
          <a:bodyPr/>
          <a:lstStyle/>
          <a:p>
            <a:pPr eaLnBrk="1" hangingPunct="1"/>
            <a:endParaRPr lang="zh-CN" altLang="en-US" smtClean="0">
              <a:ea typeface="宋体" pitchFamily="2" charset="-122"/>
            </a:endParaRPr>
          </a:p>
        </p:txBody>
      </p:sp>
      <p:sp>
        <p:nvSpPr>
          <p:cNvPr id="25605" name="Rectangle 3"/>
          <p:cNvSpPr>
            <a:spLocks noGrp="1" noChangeArrowheads="1"/>
          </p:cNvSpPr>
          <p:nvPr>
            <p:ph type="body" idx="1"/>
          </p:nvPr>
        </p:nvSpPr>
        <p:spPr/>
        <p:txBody>
          <a:bodyPr/>
          <a:lstStyle/>
          <a:p>
            <a:pPr eaLnBrk="1" hangingPunct="1"/>
            <a:r>
              <a:rPr lang="zh-CN" altLang="en-US" smtClean="0">
                <a:ea typeface="宋体" pitchFamily="2" charset="-122"/>
              </a:rPr>
              <a:t>相似性判定准则一般是：</a:t>
            </a:r>
          </a:p>
          <a:p>
            <a:pPr eaLnBrk="1" hangingPunct="1"/>
            <a:endParaRPr lang="zh-CN" altLang="en-US" smtClean="0">
              <a:ea typeface="宋体" pitchFamily="2" charset="-122"/>
            </a:endParaRPr>
          </a:p>
        </p:txBody>
      </p:sp>
      <p:sp>
        <p:nvSpPr>
          <p:cNvPr id="25606"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25602" name="Object 4"/>
          <p:cNvGraphicFramePr>
            <a:graphicFrameLocks noChangeAspect="1"/>
          </p:cNvGraphicFramePr>
          <p:nvPr/>
        </p:nvGraphicFramePr>
        <p:xfrm>
          <a:off x="2305050" y="2565400"/>
          <a:ext cx="4392613" cy="1584325"/>
        </p:xfrm>
        <a:graphic>
          <a:graphicData uri="http://schemas.openxmlformats.org/presentationml/2006/ole">
            <p:oleObj spid="_x0000_s27650" name="Equation" r:id="rId3" imgW="1562040" imgH="507960" progId="Equation.DSMT4">
              <p:embed/>
            </p:oleObj>
          </a:graphicData>
        </a:graphic>
      </p:graphicFrame>
      <p:sp>
        <p:nvSpPr>
          <p:cNvPr id="25607" name="Rectangle 7"/>
          <p:cNvSpPr>
            <a:spLocks noChangeArrowheads="1"/>
          </p:cNvSpPr>
          <p:nvPr/>
        </p:nvSpPr>
        <p:spPr bwMode="auto">
          <a:xfrm>
            <a:off x="0" y="3176588"/>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25603" name="Object 6"/>
          <p:cNvGraphicFramePr>
            <a:graphicFrameLocks noChangeAspect="1"/>
          </p:cNvGraphicFramePr>
          <p:nvPr/>
        </p:nvGraphicFramePr>
        <p:xfrm>
          <a:off x="2339975" y="4365625"/>
          <a:ext cx="4321175" cy="1346200"/>
        </p:xfrm>
        <a:graphic>
          <a:graphicData uri="http://schemas.openxmlformats.org/presentationml/2006/ole">
            <p:oleObj spid="_x0000_s27651" name="公式" r:id="rId4" imgW="1447800" imgH="508000" progId="">
              <p:embed/>
            </p:oleObj>
          </a:graphicData>
        </a:graphic>
      </p:graphicFrame>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755650" y="0"/>
            <a:ext cx="7632700" cy="720725"/>
          </a:xfrm>
        </p:spPr>
        <p:txBody>
          <a:bodyPr/>
          <a:lstStyle/>
          <a:p>
            <a:pPr algn="ctr" eaLnBrk="1" hangingPunct="1"/>
            <a:r>
              <a:rPr lang="en-US" altLang="zh-CN" b="1" dirty="0" smtClean="0">
                <a:ea typeface="宋体" pitchFamily="2" charset="-122"/>
              </a:rPr>
              <a:t>8.6  </a:t>
            </a:r>
            <a:r>
              <a:rPr lang="zh-CN" altLang="en-US" b="1" dirty="0" smtClean="0">
                <a:ea typeface="宋体" pitchFamily="2" charset="-122"/>
              </a:rPr>
              <a:t>二值图像处理</a:t>
            </a:r>
          </a:p>
        </p:txBody>
      </p:sp>
      <p:sp>
        <p:nvSpPr>
          <p:cNvPr id="98307" name="Rectangle 3"/>
          <p:cNvSpPr>
            <a:spLocks noGrp="1" noChangeArrowheads="1"/>
          </p:cNvSpPr>
          <p:nvPr>
            <p:ph type="body" idx="1"/>
          </p:nvPr>
        </p:nvSpPr>
        <p:spPr>
          <a:xfrm>
            <a:off x="396815" y="1087438"/>
            <a:ext cx="8385235" cy="3996030"/>
          </a:xfrm>
        </p:spPr>
        <p:txBody>
          <a:bodyPr/>
          <a:lstStyle/>
          <a:p>
            <a:pPr eaLnBrk="1" hangingPunct="1">
              <a:lnSpc>
                <a:spcPct val="150000"/>
              </a:lnSpc>
              <a:buFont typeface="Wingdings" pitchFamily="2" charset="2"/>
              <a:buNone/>
            </a:pPr>
            <a:r>
              <a:rPr lang="zh-CN" altLang="en-US" sz="2800" dirty="0" smtClean="0">
                <a:ea typeface="宋体" pitchFamily="2" charset="-122"/>
              </a:rPr>
              <a:t>  </a:t>
            </a:r>
          </a:p>
          <a:p>
            <a:pPr eaLnBrk="1" hangingPunct="1">
              <a:lnSpc>
                <a:spcPct val="150000"/>
              </a:lnSpc>
              <a:buFont typeface="Wingdings" pitchFamily="2" charset="2"/>
              <a:buNone/>
            </a:pPr>
            <a:r>
              <a:rPr lang="zh-CN" altLang="en-US" sz="2800" dirty="0" smtClean="0">
                <a:ea typeface="宋体" pitchFamily="2" charset="-122"/>
              </a:rPr>
              <a:t>     二值图像也就是只具有两个灰度级的图像，它是数字图像的一个重要子集。一个二值图像（例如，一个剪影像或一个轮廓图）通常是由一个图像分割操作产生的。如果初始的分割不够令人满意，对二值图像的某些形式的处理通常能提高其质量。</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标题 1"/>
          <p:cNvSpPr>
            <a:spLocks noGrp="1"/>
          </p:cNvSpPr>
          <p:nvPr>
            <p:ph type="title"/>
          </p:nvPr>
        </p:nvSpPr>
        <p:spPr/>
        <p:txBody>
          <a:bodyPr/>
          <a:lstStyle/>
          <a:p>
            <a:pPr algn="ctr" eaLnBrk="1" hangingPunct="1"/>
            <a:r>
              <a:rPr lang="en-US" altLang="zh-CN" smtClean="0">
                <a:ea typeface="宋体" pitchFamily="2" charset="-122"/>
              </a:rPr>
              <a:t>OTSU</a:t>
            </a:r>
            <a:endParaRPr lang="zh-CN" altLang="en-US" smtClean="0">
              <a:ea typeface="宋体" pitchFamily="2" charset="-122"/>
            </a:endParaRPr>
          </a:p>
        </p:txBody>
      </p:sp>
      <p:sp>
        <p:nvSpPr>
          <p:cNvPr id="2053" name="内容占位符 2"/>
          <p:cNvSpPr>
            <a:spLocks noGrp="1"/>
          </p:cNvSpPr>
          <p:nvPr>
            <p:ph idx="1"/>
          </p:nvPr>
        </p:nvSpPr>
        <p:spPr/>
        <p:txBody>
          <a:bodyPr/>
          <a:lstStyle/>
          <a:p>
            <a:pPr eaLnBrk="1" hangingPunct="1"/>
            <a:r>
              <a:rPr lang="zh-CN" altLang="en-US" dirty="0" smtClean="0">
                <a:ea typeface="宋体" pitchFamily="2" charset="-122"/>
              </a:rPr>
              <a:t>原理：以最佳阈值将图像的灰度直方图分割成两部分，使两部分之间的方差取最大值，即分离性最大。</a:t>
            </a:r>
            <a:endParaRPr lang="en-US" altLang="zh-CN" dirty="0" smtClean="0">
              <a:ea typeface="宋体" pitchFamily="2" charset="-122"/>
            </a:endParaRPr>
          </a:p>
          <a:p>
            <a:pPr eaLnBrk="1" hangingPunct="1"/>
            <a:r>
              <a:rPr lang="zh-CN" altLang="en-US" dirty="0" smtClean="0">
                <a:ea typeface="宋体" pitchFamily="2" charset="-122"/>
              </a:rPr>
              <a:t>设一幅图像具有</a:t>
            </a:r>
            <a:r>
              <a:rPr lang="en-US" altLang="zh-CN" dirty="0" smtClean="0">
                <a:ea typeface="宋体" pitchFamily="2" charset="-122"/>
              </a:rPr>
              <a:t>L</a:t>
            </a:r>
            <a:r>
              <a:rPr lang="zh-CN" altLang="en-US" dirty="0" smtClean="0">
                <a:ea typeface="宋体" pitchFamily="2" charset="-122"/>
              </a:rPr>
              <a:t>级灰度级，其中第</a:t>
            </a:r>
            <a:r>
              <a:rPr lang="en-US" altLang="zh-CN" dirty="0" err="1" smtClean="0">
                <a:ea typeface="宋体" pitchFamily="2" charset="-122"/>
              </a:rPr>
              <a:t>i</a:t>
            </a:r>
            <a:r>
              <a:rPr lang="zh-CN" altLang="en-US" dirty="0" smtClean="0">
                <a:ea typeface="宋体" pitchFamily="2" charset="-122"/>
              </a:rPr>
              <a:t>级像素为</a:t>
            </a:r>
            <a:r>
              <a:rPr lang="en-US" altLang="zh-CN" dirty="0" smtClean="0">
                <a:ea typeface="宋体" pitchFamily="2" charset="-122"/>
              </a:rPr>
              <a:t>N</a:t>
            </a:r>
            <a:r>
              <a:rPr lang="en-US" altLang="zh-CN" baseline="-25000" dirty="0" smtClean="0">
                <a:ea typeface="宋体" pitchFamily="2" charset="-122"/>
              </a:rPr>
              <a:t>i</a:t>
            </a:r>
            <a:r>
              <a:rPr lang="zh-CN" altLang="en-US" dirty="0" smtClean="0">
                <a:ea typeface="宋体" pitchFamily="2" charset="-122"/>
              </a:rPr>
              <a:t>个，则图像的总像素点个数为：</a:t>
            </a:r>
            <a:endParaRPr lang="en-US" altLang="zh-CN" dirty="0" smtClean="0">
              <a:ea typeface="宋体" pitchFamily="2" charset="-122"/>
            </a:endParaRPr>
          </a:p>
          <a:p>
            <a:pPr eaLnBrk="1" hangingPunct="1"/>
            <a:endParaRPr lang="en-US" altLang="zh-CN" dirty="0" smtClean="0">
              <a:ea typeface="宋体" pitchFamily="2" charset="-122"/>
            </a:endParaRPr>
          </a:p>
          <a:p>
            <a:pPr eaLnBrk="1" hangingPunct="1"/>
            <a:endParaRPr lang="en-US" altLang="zh-CN" dirty="0" smtClean="0">
              <a:ea typeface="宋体" pitchFamily="2" charset="-122"/>
            </a:endParaRPr>
          </a:p>
          <a:p>
            <a:pPr eaLnBrk="1" hangingPunct="1"/>
            <a:r>
              <a:rPr lang="zh-CN" altLang="en-US" dirty="0" smtClean="0">
                <a:ea typeface="宋体" pitchFamily="2" charset="-122"/>
              </a:rPr>
              <a:t>第</a:t>
            </a:r>
            <a:r>
              <a:rPr lang="en-US" altLang="zh-CN" dirty="0" err="1" smtClean="0">
                <a:ea typeface="宋体" pitchFamily="2" charset="-122"/>
              </a:rPr>
              <a:t>i</a:t>
            </a:r>
            <a:r>
              <a:rPr lang="zh-CN" altLang="en-US" dirty="0" smtClean="0">
                <a:ea typeface="宋体" pitchFamily="2" charset="-122"/>
              </a:rPr>
              <a:t>级出现的概率：</a:t>
            </a:r>
            <a:endParaRPr lang="en-US" altLang="zh-CN" dirty="0" smtClean="0">
              <a:ea typeface="宋体" pitchFamily="2" charset="-122"/>
            </a:endParaRPr>
          </a:p>
          <a:p>
            <a:pPr eaLnBrk="1" hangingPunct="1"/>
            <a:endParaRPr lang="zh-CN" altLang="en-US" dirty="0" smtClean="0">
              <a:ea typeface="宋体" pitchFamily="2" charset="-122"/>
            </a:endParaRPr>
          </a:p>
        </p:txBody>
      </p:sp>
      <p:graphicFrame>
        <p:nvGraphicFramePr>
          <p:cNvPr id="2050" name="Object 2"/>
          <p:cNvGraphicFramePr>
            <a:graphicFrameLocks noChangeAspect="1"/>
          </p:cNvGraphicFramePr>
          <p:nvPr/>
        </p:nvGraphicFramePr>
        <p:xfrm>
          <a:off x="3851274" y="3729010"/>
          <a:ext cx="1425263" cy="962053"/>
        </p:xfrm>
        <a:graphic>
          <a:graphicData uri="http://schemas.openxmlformats.org/presentationml/2006/ole">
            <p:oleObj spid="_x0000_s2050" name="Equation" r:id="rId3" imgW="507960" imgH="342720" progId="Equation.DSMT4">
              <p:embed/>
            </p:oleObj>
          </a:graphicData>
        </a:graphic>
      </p:graphicFrame>
      <p:graphicFrame>
        <p:nvGraphicFramePr>
          <p:cNvPr id="2051" name="Object 3"/>
          <p:cNvGraphicFramePr>
            <a:graphicFrameLocks noChangeAspect="1"/>
          </p:cNvGraphicFramePr>
          <p:nvPr/>
        </p:nvGraphicFramePr>
        <p:xfrm>
          <a:off x="4500563" y="5043319"/>
          <a:ext cx="1285640" cy="1036806"/>
        </p:xfrm>
        <a:graphic>
          <a:graphicData uri="http://schemas.openxmlformats.org/presentationml/2006/ole">
            <p:oleObj spid="_x0000_s2051" name="Equation" r:id="rId4" imgW="393480" imgH="317160" progId="Equation.DSMT4">
              <p:embed/>
            </p:oleObj>
          </a:graphicData>
        </a:graphic>
      </p:graphicFrame>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标题 1"/>
          <p:cNvSpPr>
            <a:spLocks noGrp="1"/>
          </p:cNvSpPr>
          <p:nvPr>
            <p:ph type="title"/>
          </p:nvPr>
        </p:nvSpPr>
        <p:spPr/>
        <p:txBody>
          <a:bodyPr/>
          <a:lstStyle/>
          <a:p>
            <a:endParaRPr lang="zh-CN" altLang="en-US" smtClean="0">
              <a:ea typeface="宋体" pitchFamily="2" charset="-122"/>
            </a:endParaRPr>
          </a:p>
        </p:txBody>
      </p:sp>
      <p:graphicFrame>
        <p:nvGraphicFramePr>
          <p:cNvPr id="6" name="内容占位符 5"/>
          <p:cNvGraphicFramePr>
            <a:graphicFrameLocks noGrp="1"/>
          </p:cNvGraphicFramePr>
          <p:nvPr>
            <p:ph idx="1"/>
          </p:nvPr>
        </p:nvGraphicFramePr>
        <p:xfrm>
          <a:off x="477838" y="3441700"/>
          <a:ext cx="3456380" cy="2088235"/>
        </p:xfrm>
        <a:graphic>
          <a:graphicData uri="http://schemas.openxmlformats.org/drawingml/2006/table">
            <a:tbl>
              <a:tblPr/>
              <a:tblGrid>
                <a:gridCol w="287964"/>
                <a:gridCol w="287964"/>
                <a:gridCol w="287964"/>
                <a:gridCol w="287964"/>
                <a:gridCol w="287964"/>
                <a:gridCol w="287964"/>
                <a:gridCol w="287964"/>
                <a:gridCol w="287964"/>
                <a:gridCol w="287964"/>
                <a:gridCol w="287964"/>
                <a:gridCol w="288370"/>
                <a:gridCol w="288370"/>
              </a:tblGrid>
              <a:tr h="417647">
                <a:tc>
                  <a:txBody>
                    <a:bodyPr/>
                    <a:lstStyle/>
                    <a:p>
                      <a:pPr algn="ctr">
                        <a:spcAft>
                          <a:spcPts val="0"/>
                        </a:spcAft>
                      </a:pPr>
                      <a:r>
                        <a:rPr lang="en-US" sz="1050" b="1" kern="100" dirty="0">
                          <a:latin typeface="Calibri"/>
                          <a:ea typeface="宋体"/>
                          <a:cs typeface="Times New Roman"/>
                        </a:rPr>
                        <a:t>1</a:t>
                      </a:r>
                      <a:endParaRPr lang="zh-CN" sz="1050" b="1"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b="1" kern="100" dirty="0">
                          <a:latin typeface="Calibri"/>
                          <a:ea typeface="宋体"/>
                          <a:cs typeface="Times New Roman"/>
                        </a:rPr>
                        <a:t>1</a:t>
                      </a:r>
                      <a:endParaRPr lang="zh-CN" sz="1050" b="1"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b="1" kern="100" dirty="0">
                          <a:latin typeface="Calibri"/>
                          <a:ea typeface="宋体"/>
                          <a:cs typeface="Times New Roman"/>
                        </a:rPr>
                        <a:t>1</a:t>
                      </a:r>
                      <a:endParaRPr lang="zh-CN" sz="1050" b="1"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dirty="0">
                          <a:latin typeface="Calibri"/>
                          <a:ea typeface="宋体"/>
                          <a:cs typeface="Times New Roman"/>
                        </a:rPr>
                        <a:t>0</a:t>
                      </a:r>
                      <a:endParaRPr lang="zh-CN" sz="105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5</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7</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b="1" kern="100" dirty="0">
                          <a:solidFill>
                            <a:srgbClr val="00B050"/>
                          </a:solidFill>
                          <a:latin typeface="Calibri"/>
                          <a:ea typeface="宋体"/>
                          <a:cs typeface="Times New Roman"/>
                        </a:rPr>
                        <a:t>6</a:t>
                      </a:r>
                      <a:endParaRPr lang="zh-CN" sz="1050" b="1" kern="100" dirty="0">
                        <a:solidFill>
                          <a:srgbClr val="00B05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b="1" kern="100" dirty="0">
                          <a:solidFill>
                            <a:srgbClr val="00B050"/>
                          </a:solidFill>
                          <a:latin typeface="Calibri"/>
                          <a:ea typeface="宋体"/>
                          <a:cs typeface="Times New Roman"/>
                        </a:rPr>
                        <a:t>6</a:t>
                      </a:r>
                      <a:endParaRPr lang="zh-CN" sz="1050" b="1" kern="100" dirty="0">
                        <a:solidFill>
                          <a:srgbClr val="00B05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7647">
                <a:tc>
                  <a:txBody>
                    <a:bodyPr/>
                    <a:lstStyle/>
                    <a:p>
                      <a:pPr algn="ctr">
                        <a:spcAft>
                          <a:spcPts val="0"/>
                        </a:spcAft>
                      </a:pPr>
                      <a:r>
                        <a:rPr lang="en-US" sz="1050" b="1" kern="100" dirty="0">
                          <a:latin typeface="Calibri"/>
                          <a:ea typeface="宋体"/>
                          <a:cs typeface="Times New Roman"/>
                        </a:rPr>
                        <a:t>1</a:t>
                      </a:r>
                      <a:endParaRPr lang="zh-CN" sz="1050" b="1"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b="1" kern="100" dirty="0">
                          <a:latin typeface="Calibri"/>
                          <a:ea typeface="宋体"/>
                          <a:cs typeface="Times New Roman"/>
                        </a:rPr>
                        <a:t>1</a:t>
                      </a:r>
                      <a:endParaRPr lang="zh-CN" sz="1050" b="1"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dirty="0">
                          <a:solidFill>
                            <a:srgbClr val="00B050"/>
                          </a:solidFill>
                          <a:latin typeface="Calibri"/>
                          <a:ea typeface="宋体"/>
                          <a:cs typeface="Times New Roman"/>
                        </a:rPr>
                        <a:t>4</a:t>
                      </a:r>
                      <a:endParaRPr lang="zh-CN" sz="1050" kern="100" dirty="0">
                        <a:solidFill>
                          <a:srgbClr val="00B05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dirty="0">
                          <a:solidFill>
                            <a:srgbClr val="00B050"/>
                          </a:solidFill>
                          <a:latin typeface="Calibri"/>
                          <a:ea typeface="宋体"/>
                          <a:cs typeface="Times New Roman"/>
                        </a:rPr>
                        <a:t>4</a:t>
                      </a:r>
                      <a:endParaRPr lang="zh-CN" sz="1050" kern="100" dirty="0">
                        <a:solidFill>
                          <a:srgbClr val="00B05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dirty="0">
                          <a:latin typeface="Calibri"/>
                          <a:ea typeface="宋体"/>
                          <a:cs typeface="Times New Roman"/>
                        </a:rPr>
                        <a:t>0</a:t>
                      </a:r>
                      <a:endParaRPr lang="zh-CN" sz="105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b="1" kern="100" dirty="0">
                          <a:solidFill>
                            <a:srgbClr val="00B050"/>
                          </a:solidFill>
                          <a:latin typeface="Calibri"/>
                          <a:ea typeface="宋体"/>
                          <a:cs typeface="Times New Roman"/>
                        </a:rPr>
                        <a:t>6</a:t>
                      </a:r>
                      <a:endParaRPr lang="zh-CN" sz="1050" b="1" kern="100" dirty="0">
                        <a:solidFill>
                          <a:srgbClr val="00B05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b="1" kern="100" dirty="0">
                          <a:solidFill>
                            <a:srgbClr val="00B050"/>
                          </a:solidFill>
                          <a:latin typeface="Calibri"/>
                          <a:ea typeface="宋体"/>
                          <a:cs typeface="Times New Roman"/>
                        </a:rPr>
                        <a:t>6</a:t>
                      </a:r>
                      <a:endParaRPr lang="zh-CN" sz="1050" b="1" kern="100" dirty="0">
                        <a:solidFill>
                          <a:srgbClr val="00B05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dirty="0">
                          <a:latin typeface="Calibri"/>
                          <a:ea typeface="宋体"/>
                          <a:cs typeface="Times New Roman"/>
                        </a:rPr>
                        <a:t>0</a:t>
                      </a:r>
                      <a:endParaRPr lang="zh-CN" sz="105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b="1" kern="100" dirty="0">
                          <a:solidFill>
                            <a:srgbClr val="00B050"/>
                          </a:solidFill>
                          <a:latin typeface="Calibri"/>
                          <a:ea typeface="宋体"/>
                          <a:cs typeface="Times New Roman"/>
                        </a:rPr>
                        <a:t>6</a:t>
                      </a:r>
                      <a:endParaRPr lang="zh-CN" sz="1050" b="1" kern="100" dirty="0">
                        <a:solidFill>
                          <a:srgbClr val="00B05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7647">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dirty="0">
                          <a:solidFill>
                            <a:srgbClr val="FF0000"/>
                          </a:solidFill>
                          <a:latin typeface="Calibri"/>
                          <a:ea typeface="宋体"/>
                          <a:cs typeface="Times New Roman"/>
                        </a:rPr>
                        <a:t>2</a:t>
                      </a:r>
                      <a:endParaRPr lang="zh-CN" sz="1050" kern="100" dirty="0">
                        <a:solidFill>
                          <a:srgbClr val="FF000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dirty="0">
                          <a:solidFill>
                            <a:srgbClr val="FF0000"/>
                          </a:solidFill>
                          <a:latin typeface="Calibri"/>
                          <a:ea typeface="宋体"/>
                          <a:cs typeface="Times New Roman"/>
                        </a:rPr>
                        <a:t>3</a:t>
                      </a:r>
                      <a:endParaRPr lang="zh-CN" sz="1050" kern="100" dirty="0">
                        <a:solidFill>
                          <a:srgbClr val="FF000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dirty="0">
                          <a:solidFill>
                            <a:srgbClr val="00B050"/>
                          </a:solidFill>
                          <a:latin typeface="Calibri"/>
                          <a:ea typeface="宋体"/>
                          <a:cs typeface="Times New Roman"/>
                        </a:rPr>
                        <a:t>4</a:t>
                      </a:r>
                      <a:endParaRPr lang="zh-CN" sz="1050" kern="100" dirty="0">
                        <a:solidFill>
                          <a:srgbClr val="00B05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dirty="0">
                          <a:latin typeface="Calibri"/>
                          <a:ea typeface="宋体"/>
                          <a:cs typeface="Times New Roman"/>
                        </a:rPr>
                        <a:t>0</a:t>
                      </a:r>
                      <a:endParaRPr lang="zh-CN" sz="105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b="1" kern="100" dirty="0">
                          <a:solidFill>
                            <a:srgbClr val="00B050"/>
                          </a:solidFill>
                          <a:latin typeface="Calibri"/>
                          <a:ea typeface="宋体"/>
                          <a:cs typeface="Times New Roman"/>
                        </a:rPr>
                        <a:t>6</a:t>
                      </a:r>
                      <a:endParaRPr lang="zh-CN" sz="1050" b="1" kern="100" dirty="0">
                        <a:solidFill>
                          <a:srgbClr val="00B05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b="1" kern="100" dirty="0">
                          <a:solidFill>
                            <a:srgbClr val="00B050"/>
                          </a:solidFill>
                          <a:latin typeface="Calibri"/>
                          <a:ea typeface="宋体"/>
                          <a:cs typeface="Times New Roman"/>
                        </a:rPr>
                        <a:t>6</a:t>
                      </a:r>
                      <a:endParaRPr lang="zh-CN" sz="1050" b="1" kern="100" dirty="0">
                        <a:solidFill>
                          <a:srgbClr val="00B05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b="1" kern="100" dirty="0">
                          <a:solidFill>
                            <a:srgbClr val="00B050"/>
                          </a:solidFill>
                          <a:latin typeface="Calibri"/>
                          <a:ea typeface="宋体"/>
                          <a:cs typeface="Times New Roman"/>
                        </a:rPr>
                        <a:t>6</a:t>
                      </a:r>
                      <a:endParaRPr lang="zh-CN" sz="1050" b="1" kern="100" dirty="0">
                        <a:solidFill>
                          <a:srgbClr val="00B05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b="1" kern="100" dirty="0">
                          <a:solidFill>
                            <a:srgbClr val="00B050"/>
                          </a:solidFill>
                          <a:latin typeface="Calibri"/>
                          <a:ea typeface="宋体"/>
                          <a:cs typeface="Times New Roman"/>
                        </a:rPr>
                        <a:t>6</a:t>
                      </a:r>
                      <a:endParaRPr lang="zh-CN" sz="1050" b="1" kern="100" dirty="0">
                        <a:solidFill>
                          <a:srgbClr val="00B05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b="1" kern="100" dirty="0">
                          <a:solidFill>
                            <a:srgbClr val="00B050"/>
                          </a:solidFill>
                          <a:latin typeface="Calibri"/>
                          <a:ea typeface="宋体"/>
                          <a:cs typeface="Times New Roman"/>
                        </a:rPr>
                        <a:t>6</a:t>
                      </a:r>
                      <a:endParaRPr lang="zh-CN" sz="1050" b="1" kern="100" dirty="0">
                        <a:solidFill>
                          <a:srgbClr val="00B05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7647">
                <a:tc>
                  <a:txBody>
                    <a:bodyPr/>
                    <a:lstStyle/>
                    <a:p>
                      <a:pPr algn="ctr">
                        <a:spcAft>
                          <a:spcPts val="0"/>
                        </a:spcAft>
                      </a:pPr>
                      <a:r>
                        <a:rPr lang="en-US" sz="1050" kern="100" dirty="0">
                          <a:solidFill>
                            <a:srgbClr val="FF0000"/>
                          </a:solidFill>
                          <a:latin typeface="Calibri"/>
                          <a:ea typeface="宋体"/>
                          <a:cs typeface="Times New Roman"/>
                        </a:rPr>
                        <a:t>2</a:t>
                      </a:r>
                      <a:endParaRPr lang="zh-CN" sz="1050" kern="100" dirty="0">
                        <a:solidFill>
                          <a:srgbClr val="FF000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dirty="0">
                          <a:solidFill>
                            <a:srgbClr val="FF0000"/>
                          </a:solidFill>
                          <a:latin typeface="Calibri"/>
                          <a:ea typeface="宋体"/>
                          <a:cs typeface="Times New Roman"/>
                        </a:rPr>
                        <a:t>2</a:t>
                      </a:r>
                      <a:endParaRPr lang="zh-CN" sz="1050" kern="100" dirty="0">
                        <a:solidFill>
                          <a:srgbClr val="FF000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dirty="0">
                          <a:solidFill>
                            <a:srgbClr val="FF0000"/>
                          </a:solidFill>
                          <a:latin typeface="Calibri"/>
                          <a:ea typeface="宋体"/>
                          <a:cs typeface="Times New Roman"/>
                        </a:rPr>
                        <a:t>3</a:t>
                      </a:r>
                      <a:endParaRPr lang="zh-CN" sz="1050" kern="100" dirty="0">
                        <a:solidFill>
                          <a:srgbClr val="FF000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dirty="0">
                          <a:solidFill>
                            <a:srgbClr val="00B050"/>
                          </a:solidFill>
                          <a:latin typeface="Calibri"/>
                          <a:ea typeface="宋体"/>
                          <a:cs typeface="Times New Roman"/>
                        </a:rPr>
                        <a:t>4</a:t>
                      </a:r>
                      <a:endParaRPr lang="zh-CN" sz="1050" kern="100" dirty="0">
                        <a:solidFill>
                          <a:srgbClr val="00B05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b="1" kern="100" dirty="0">
                          <a:solidFill>
                            <a:srgbClr val="00B050"/>
                          </a:solidFill>
                          <a:latin typeface="Calibri"/>
                          <a:ea typeface="宋体"/>
                          <a:cs typeface="Times New Roman"/>
                        </a:rPr>
                        <a:t>4</a:t>
                      </a:r>
                      <a:endParaRPr lang="zh-CN" sz="1050" b="1" kern="100" dirty="0">
                        <a:solidFill>
                          <a:srgbClr val="00B05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dirty="0">
                          <a:latin typeface="Calibri"/>
                          <a:ea typeface="宋体"/>
                          <a:cs typeface="Times New Roman"/>
                        </a:rPr>
                        <a:t>0</a:t>
                      </a:r>
                      <a:endParaRPr lang="zh-CN" sz="105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b="1" kern="100" dirty="0">
                          <a:solidFill>
                            <a:srgbClr val="00B050"/>
                          </a:solidFill>
                          <a:latin typeface="Calibri"/>
                          <a:ea typeface="宋体"/>
                          <a:cs typeface="Times New Roman"/>
                        </a:rPr>
                        <a:t>6</a:t>
                      </a:r>
                      <a:endParaRPr lang="zh-CN" sz="1050" b="1" kern="100" dirty="0">
                        <a:solidFill>
                          <a:srgbClr val="00B05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b="1" kern="100" dirty="0">
                          <a:solidFill>
                            <a:srgbClr val="00B050"/>
                          </a:solidFill>
                          <a:latin typeface="Calibri"/>
                          <a:ea typeface="宋体"/>
                          <a:cs typeface="Times New Roman"/>
                        </a:rPr>
                        <a:t>6</a:t>
                      </a:r>
                      <a:endParaRPr lang="zh-CN" sz="1050" b="1" kern="100" dirty="0">
                        <a:solidFill>
                          <a:srgbClr val="00B05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b="1" kern="100" dirty="0">
                          <a:solidFill>
                            <a:srgbClr val="00B050"/>
                          </a:solidFill>
                          <a:latin typeface="Calibri"/>
                          <a:ea typeface="宋体"/>
                          <a:cs typeface="Times New Roman"/>
                        </a:rPr>
                        <a:t>6</a:t>
                      </a:r>
                      <a:endParaRPr lang="zh-CN" sz="1050" b="1" kern="100" dirty="0">
                        <a:solidFill>
                          <a:srgbClr val="00B05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7647">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dirty="0">
                          <a:solidFill>
                            <a:srgbClr val="FF0000"/>
                          </a:solidFill>
                          <a:latin typeface="Calibri"/>
                          <a:ea typeface="宋体"/>
                          <a:cs typeface="Times New Roman"/>
                        </a:rPr>
                        <a:t>3</a:t>
                      </a:r>
                      <a:endParaRPr lang="zh-CN" sz="1050" kern="100" dirty="0">
                        <a:solidFill>
                          <a:srgbClr val="FF000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4</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8</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b="1" kern="100" dirty="0">
                          <a:solidFill>
                            <a:srgbClr val="00B050"/>
                          </a:solidFill>
                          <a:latin typeface="Calibri"/>
                          <a:ea typeface="宋体"/>
                          <a:cs typeface="Times New Roman"/>
                        </a:rPr>
                        <a:t>6</a:t>
                      </a:r>
                      <a:endParaRPr lang="zh-CN" sz="1050" b="1" kern="100" dirty="0">
                        <a:solidFill>
                          <a:srgbClr val="00B05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b="1" kern="100" dirty="0">
                          <a:solidFill>
                            <a:srgbClr val="00B050"/>
                          </a:solidFill>
                          <a:latin typeface="Calibri"/>
                          <a:ea typeface="宋体"/>
                          <a:cs typeface="Times New Roman"/>
                        </a:rPr>
                        <a:t>6</a:t>
                      </a:r>
                      <a:endParaRPr lang="zh-CN" sz="1050" b="1" kern="100" dirty="0">
                        <a:solidFill>
                          <a:srgbClr val="00B05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99411" name="矩形 6"/>
          <p:cNvSpPr>
            <a:spLocks noChangeArrowheads="1"/>
          </p:cNvSpPr>
          <p:nvPr/>
        </p:nvSpPr>
        <p:spPr bwMode="auto">
          <a:xfrm>
            <a:off x="468313" y="1268413"/>
            <a:ext cx="4572000" cy="2247900"/>
          </a:xfrm>
          <a:prstGeom prst="rect">
            <a:avLst/>
          </a:prstGeom>
          <a:noFill/>
          <a:ln w="9525">
            <a:noFill/>
            <a:miter lim="800000"/>
            <a:headEnd/>
            <a:tailEnd/>
          </a:ln>
        </p:spPr>
        <p:txBody>
          <a:bodyPr>
            <a:spAutoFit/>
          </a:bodyPr>
          <a:lstStyle/>
          <a:p>
            <a:r>
              <a:rPr lang="en-US" altLang="zh-CN">
                <a:ea typeface="宋体" pitchFamily="2" charset="-122"/>
              </a:rPr>
              <a:t>    </a:t>
            </a:r>
            <a:r>
              <a:rPr lang="zh-CN" altLang="en-US">
                <a:ea typeface="宋体" pitchFamily="2" charset="-122"/>
              </a:rPr>
              <a:t>二值图像</a:t>
            </a:r>
            <a:endParaRPr lang="en-US" altLang="zh-CN">
              <a:ea typeface="宋体" pitchFamily="2" charset="-122"/>
            </a:endParaRPr>
          </a:p>
          <a:p>
            <a:endParaRPr lang="en-US" altLang="zh-CN">
              <a:ea typeface="宋体" pitchFamily="2" charset="-122"/>
            </a:endParaRPr>
          </a:p>
          <a:p>
            <a:r>
              <a:rPr lang="en-US" altLang="zh-CN">
                <a:ea typeface="宋体" pitchFamily="2" charset="-122"/>
              </a:rPr>
              <a:t>    1 1 1 0 0 0 1 0 1 0 1 1</a:t>
            </a:r>
          </a:p>
          <a:p>
            <a:r>
              <a:rPr lang="zh-CN" altLang="en-US">
                <a:ea typeface="宋体" pitchFamily="2" charset="-122"/>
              </a:rPr>
              <a:t>    </a:t>
            </a:r>
            <a:r>
              <a:rPr lang="en-US" altLang="zh-CN">
                <a:ea typeface="宋体" pitchFamily="2" charset="-122"/>
              </a:rPr>
              <a:t>1 0 1 0 1 1 0 1 0 1 0 1 </a:t>
            </a:r>
          </a:p>
          <a:p>
            <a:r>
              <a:rPr lang="zh-CN" altLang="en-US">
                <a:ea typeface="宋体" pitchFamily="2" charset="-122"/>
              </a:rPr>
              <a:t>    </a:t>
            </a:r>
            <a:r>
              <a:rPr lang="en-US" altLang="zh-CN">
                <a:ea typeface="宋体" pitchFamily="2" charset="-122"/>
              </a:rPr>
              <a:t>0 1 0 1 0 1 0 1 1 1 1 1 </a:t>
            </a:r>
          </a:p>
          <a:p>
            <a:r>
              <a:rPr lang="zh-CN" altLang="en-US">
                <a:ea typeface="宋体" pitchFamily="2" charset="-122"/>
              </a:rPr>
              <a:t>    </a:t>
            </a:r>
            <a:r>
              <a:rPr lang="en-US" altLang="zh-CN">
                <a:ea typeface="宋体" pitchFamily="2" charset="-122"/>
              </a:rPr>
              <a:t>1 1 0 1 0 1 1 0 0 1 1 1 </a:t>
            </a:r>
          </a:p>
          <a:p>
            <a:r>
              <a:rPr lang="zh-CN" altLang="en-US">
                <a:ea typeface="宋体" pitchFamily="2" charset="-122"/>
              </a:rPr>
              <a:t>    </a:t>
            </a:r>
            <a:r>
              <a:rPr lang="en-US" altLang="zh-CN">
                <a:ea typeface="宋体" pitchFamily="2" charset="-122"/>
              </a:rPr>
              <a:t>0 0 0 1 0 0 1 0 1 0 1 1</a:t>
            </a:r>
          </a:p>
        </p:txBody>
      </p:sp>
      <p:graphicFrame>
        <p:nvGraphicFramePr>
          <p:cNvPr id="8" name="表格 7"/>
          <p:cNvGraphicFramePr>
            <a:graphicFrameLocks noGrp="1"/>
          </p:cNvGraphicFramePr>
          <p:nvPr/>
        </p:nvGraphicFramePr>
        <p:xfrm>
          <a:off x="4356100" y="3422650"/>
          <a:ext cx="3744412" cy="2088230"/>
        </p:xfrm>
        <a:graphic>
          <a:graphicData uri="http://schemas.openxmlformats.org/drawingml/2006/table">
            <a:tbl>
              <a:tblPr/>
              <a:tblGrid>
                <a:gridCol w="311961"/>
                <a:gridCol w="311961"/>
                <a:gridCol w="311961"/>
                <a:gridCol w="311961"/>
                <a:gridCol w="311961"/>
                <a:gridCol w="311961"/>
                <a:gridCol w="311961"/>
                <a:gridCol w="311961"/>
                <a:gridCol w="311961"/>
                <a:gridCol w="311961"/>
                <a:gridCol w="312401"/>
                <a:gridCol w="312401"/>
              </a:tblGrid>
              <a:tr h="417646">
                <a:tc>
                  <a:txBody>
                    <a:bodyPr/>
                    <a:lstStyle/>
                    <a:p>
                      <a:pPr algn="ctr">
                        <a:spcAft>
                          <a:spcPts val="0"/>
                        </a:spcAft>
                      </a:pPr>
                      <a:r>
                        <a:rPr lang="en-US" sz="1050" kern="100" dirty="0">
                          <a:latin typeface="Calibri"/>
                          <a:ea typeface="宋体"/>
                          <a:cs typeface="Times New Roman"/>
                        </a:rPr>
                        <a:t>1</a:t>
                      </a:r>
                      <a:endParaRPr lang="zh-CN" sz="105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dirty="0">
                          <a:latin typeface="Calibri"/>
                          <a:ea typeface="宋体"/>
                          <a:cs typeface="Times New Roman"/>
                        </a:rPr>
                        <a:t>1</a:t>
                      </a:r>
                      <a:endParaRPr lang="zh-CN" sz="105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dirty="0">
                          <a:latin typeface="Calibri"/>
                          <a:ea typeface="宋体"/>
                          <a:cs typeface="Times New Roman"/>
                        </a:rPr>
                        <a:t>0</a:t>
                      </a:r>
                      <a:endParaRPr lang="zh-CN" sz="105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dirty="0">
                          <a:latin typeface="Calibri"/>
                          <a:ea typeface="宋体"/>
                          <a:cs typeface="Times New Roman"/>
                        </a:rPr>
                        <a:t>0</a:t>
                      </a:r>
                      <a:endParaRPr lang="zh-CN" sz="105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7646">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dirty="0">
                          <a:latin typeface="Calibri"/>
                          <a:ea typeface="宋体"/>
                          <a:cs typeface="Times New Roman"/>
                        </a:rPr>
                        <a:t>0</a:t>
                      </a:r>
                      <a:endParaRPr lang="zh-CN" sz="105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7646">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7646">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7646">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dirty="0">
                          <a:latin typeface="Calibri"/>
                          <a:ea typeface="宋体"/>
                          <a:cs typeface="Times New Roman"/>
                        </a:rPr>
                        <a:t>1</a:t>
                      </a:r>
                      <a:endParaRPr lang="zh-CN" sz="105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99492" name="TextBox 8"/>
          <p:cNvSpPr txBox="1">
            <a:spLocks noChangeArrowheads="1"/>
          </p:cNvSpPr>
          <p:nvPr/>
        </p:nvSpPr>
        <p:spPr bwMode="auto">
          <a:xfrm>
            <a:off x="1417638" y="5664200"/>
            <a:ext cx="1439862" cy="400050"/>
          </a:xfrm>
          <a:prstGeom prst="rect">
            <a:avLst/>
          </a:prstGeom>
          <a:noFill/>
          <a:ln w="9525">
            <a:noFill/>
            <a:miter lim="800000"/>
            <a:headEnd/>
            <a:tailEnd/>
          </a:ln>
        </p:spPr>
        <p:txBody>
          <a:bodyPr>
            <a:spAutoFit/>
          </a:bodyPr>
          <a:lstStyle/>
          <a:p>
            <a:pPr algn="ctr"/>
            <a:r>
              <a:rPr lang="en-US" altLang="zh-CN" dirty="0">
                <a:ea typeface="宋体" pitchFamily="2" charset="-122"/>
              </a:rPr>
              <a:t>4</a:t>
            </a:r>
            <a:r>
              <a:rPr lang="zh-CN" altLang="en-US" dirty="0">
                <a:ea typeface="宋体" pitchFamily="2" charset="-122"/>
              </a:rPr>
              <a:t>连通</a:t>
            </a:r>
          </a:p>
        </p:txBody>
      </p:sp>
      <p:sp>
        <p:nvSpPr>
          <p:cNvPr id="99493" name="TextBox 9"/>
          <p:cNvSpPr txBox="1">
            <a:spLocks noChangeArrowheads="1"/>
          </p:cNvSpPr>
          <p:nvPr/>
        </p:nvSpPr>
        <p:spPr bwMode="auto">
          <a:xfrm>
            <a:off x="5589588" y="5626100"/>
            <a:ext cx="1223962" cy="400050"/>
          </a:xfrm>
          <a:prstGeom prst="rect">
            <a:avLst/>
          </a:prstGeom>
          <a:noFill/>
          <a:ln w="9525">
            <a:noFill/>
            <a:miter lim="800000"/>
            <a:headEnd/>
            <a:tailEnd/>
          </a:ln>
        </p:spPr>
        <p:txBody>
          <a:bodyPr>
            <a:spAutoFit/>
          </a:bodyPr>
          <a:lstStyle/>
          <a:p>
            <a:pPr algn="ctr"/>
            <a:r>
              <a:rPr lang="en-US" altLang="zh-CN" dirty="0">
                <a:ea typeface="宋体" pitchFamily="2" charset="-122"/>
              </a:rPr>
              <a:t>8</a:t>
            </a:r>
            <a:r>
              <a:rPr lang="zh-CN" altLang="en-US" dirty="0">
                <a:ea typeface="宋体" pitchFamily="2" charset="-122"/>
              </a:rPr>
              <a:t>连通</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endParaRPr lang="zh-CN" altLang="en-US" smtClean="0">
              <a:ea typeface="宋体" pitchFamily="2" charset="-122"/>
            </a:endParaRPr>
          </a:p>
        </p:txBody>
      </p:sp>
      <p:sp>
        <p:nvSpPr>
          <p:cNvPr id="100355" name="Rectangle 3"/>
          <p:cNvSpPr>
            <a:spLocks noGrp="1" noChangeArrowheads="1"/>
          </p:cNvSpPr>
          <p:nvPr>
            <p:ph type="body" idx="1"/>
          </p:nvPr>
        </p:nvSpPr>
        <p:spPr>
          <a:xfrm>
            <a:off x="396815" y="1087438"/>
            <a:ext cx="8385235" cy="4300152"/>
          </a:xfrm>
        </p:spPr>
        <p:txBody>
          <a:bodyPr/>
          <a:lstStyle/>
          <a:p>
            <a:pPr eaLnBrk="1" hangingPunct="1"/>
            <a:endParaRPr lang="zh-CN" altLang="en-US" sz="2400" dirty="0" smtClean="0">
              <a:ea typeface="宋体" pitchFamily="2" charset="-122"/>
            </a:endParaRPr>
          </a:p>
          <a:p>
            <a:pPr eaLnBrk="1" hangingPunct="1"/>
            <a:endParaRPr lang="zh-CN" altLang="en-US" sz="2400" dirty="0" smtClean="0">
              <a:ea typeface="宋体" pitchFamily="2" charset="-122"/>
            </a:endParaRPr>
          </a:p>
          <a:p>
            <a:pPr eaLnBrk="1" hangingPunct="1"/>
            <a:endParaRPr lang="zh-CN" altLang="en-US" sz="2400" dirty="0" smtClean="0">
              <a:ea typeface="宋体" pitchFamily="2" charset="-122"/>
            </a:endParaRPr>
          </a:p>
          <a:p>
            <a:pPr eaLnBrk="1" hangingPunct="1"/>
            <a:endParaRPr lang="zh-CN" altLang="en-US" sz="2400" dirty="0" smtClean="0">
              <a:ea typeface="宋体" pitchFamily="2" charset="-122"/>
            </a:endParaRPr>
          </a:p>
          <a:p>
            <a:pPr eaLnBrk="1" hangingPunct="1"/>
            <a:endParaRPr lang="zh-CN" altLang="en-US" sz="2400" dirty="0" smtClean="0">
              <a:ea typeface="宋体" pitchFamily="2" charset="-122"/>
            </a:endParaRPr>
          </a:p>
          <a:p>
            <a:pPr eaLnBrk="1" hangingPunct="1"/>
            <a:endParaRPr lang="zh-CN" altLang="en-US" sz="2400" dirty="0" smtClean="0">
              <a:ea typeface="宋体" pitchFamily="2" charset="-122"/>
            </a:endParaRPr>
          </a:p>
          <a:p>
            <a:pPr eaLnBrk="1" hangingPunct="1"/>
            <a:endParaRPr lang="zh-CN" altLang="en-US" sz="2400" dirty="0" smtClean="0">
              <a:ea typeface="宋体" pitchFamily="2" charset="-122"/>
            </a:endParaRPr>
          </a:p>
          <a:p>
            <a:pPr eaLnBrk="1" hangingPunct="1"/>
            <a:endParaRPr lang="zh-CN" altLang="en-US" sz="2400" dirty="0" smtClean="0">
              <a:ea typeface="宋体" pitchFamily="2" charset="-122"/>
            </a:endParaRPr>
          </a:p>
          <a:p>
            <a:pPr eaLnBrk="1" hangingPunct="1">
              <a:buFont typeface="Wingdings" pitchFamily="2" charset="2"/>
              <a:buNone/>
            </a:pPr>
            <a:r>
              <a:rPr lang="zh-CN" altLang="en-US" sz="2400" dirty="0" smtClean="0">
                <a:ea typeface="宋体" pitchFamily="2" charset="-122"/>
              </a:rPr>
              <a:t>                     形态学图像处理</a:t>
            </a:r>
          </a:p>
        </p:txBody>
      </p:sp>
      <p:pic>
        <p:nvPicPr>
          <p:cNvPr id="100356" name="Picture 4"/>
          <p:cNvPicPr>
            <a:picLocks noChangeAspect="1" noChangeArrowheads="1"/>
          </p:cNvPicPr>
          <p:nvPr/>
        </p:nvPicPr>
        <p:blipFill>
          <a:blip r:embed="rId2" cstate="print">
            <a:lum bright="6000"/>
          </a:blip>
          <a:srcRect/>
          <a:stretch>
            <a:fillRect/>
          </a:stretch>
        </p:blipFill>
        <p:spPr bwMode="auto">
          <a:xfrm>
            <a:off x="1619250" y="1916113"/>
            <a:ext cx="5637213" cy="2952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pPr eaLnBrk="1" hangingPunct="1"/>
            <a:r>
              <a:rPr lang="zh-CN" altLang="en-US" smtClean="0">
                <a:ea typeface="宋体" pitchFamily="2" charset="-122"/>
              </a:rPr>
              <a:t>术语</a:t>
            </a:r>
          </a:p>
        </p:txBody>
      </p:sp>
      <p:sp>
        <p:nvSpPr>
          <p:cNvPr id="101379" name="Rectangle 3"/>
          <p:cNvSpPr>
            <a:spLocks noGrp="1" noChangeArrowheads="1"/>
          </p:cNvSpPr>
          <p:nvPr>
            <p:ph type="body" idx="1"/>
          </p:nvPr>
        </p:nvSpPr>
        <p:spPr>
          <a:xfrm>
            <a:off x="396815" y="1087438"/>
            <a:ext cx="8385235" cy="2853602"/>
          </a:xfrm>
        </p:spPr>
        <p:txBody>
          <a:bodyPr/>
          <a:lstStyle/>
          <a:p>
            <a:pPr eaLnBrk="1" hangingPunct="1"/>
            <a:r>
              <a:rPr lang="en-US" altLang="zh-CN" dirty="0" smtClean="0">
                <a:ea typeface="宋体" pitchFamily="2" charset="-122"/>
              </a:rPr>
              <a:t>1. </a:t>
            </a:r>
            <a:r>
              <a:rPr lang="zh-CN" altLang="en-US" dirty="0" smtClean="0">
                <a:ea typeface="宋体" pitchFamily="2" charset="-122"/>
              </a:rPr>
              <a:t>集合论术语</a:t>
            </a:r>
            <a:r>
              <a:rPr lang="en-US" altLang="zh-CN" dirty="0" smtClean="0">
                <a:ea typeface="宋体" pitchFamily="2" charset="-122"/>
              </a:rPr>
              <a:t>(Definition)</a:t>
            </a:r>
          </a:p>
          <a:p>
            <a:pPr lvl="1" eaLnBrk="1" hangingPunct="1"/>
            <a:r>
              <a:rPr lang="zh-CN" altLang="en-US" dirty="0" smtClean="0">
                <a:ea typeface="宋体" pitchFamily="2" charset="-122"/>
              </a:rPr>
              <a:t>二值图像</a:t>
            </a:r>
            <a:r>
              <a:rPr lang="en-US" altLang="zh-CN" dirty="0" smtClean="0">
                <a:ea typeface="宋体" pitchFamily="2" charset="-122"/>
              </a:rPr>
              <a:t>B</a:t>
            </a:r>
            <a:r>
              <a:rPr lang="zh-CN" altLang="en-US" dirty="0" smtClean="0">
                <a:ea typeface="宋体" pitchFamily="2" charset="-122"/>
              </a:rPr>
              <a:t>和结构元素</a:t>
            </a:r>
            <a:r>
              <a:rPr lang="en-US" altLang="zh-CN" dirty="0" smtClean="0">
                <a:ea typeface="宋体" pitchFamily="2" charset="-122"/>
              </a:rPr>
              <a:t>S</a:t>
            </a:r>
            <a:r>
              <a:rPr lang="zh-CN" altLang="en-US" dirty="0" smtClean="0">
                <a:ea typeface="宋体" pitchFamily="2" charset="-122"/>
              </a:rPr>
              <a:t>都是定义在二维笛卡儿网格上的集合，“</a:t>
            </a:r>
            <a:r>
              <a:rPr lang="en-US" altLang="zh-CN" dirty="0" smtClean="0">
                <a:ea typeface="宋体" pitchFamily="2" charset="-122"/>
              </a:rPr>
              <a:t>1”</a:t>
            </a:r>
            <a:r>
              <a:rPr lang="zh-CN" altLang="en-US" dirty="0" smtClean="0">
                <a:ea typeface="宋体" pitchFamily="2" charset="-122"/>
              </a:rPr>
              <a:t>是这些集合中的元素。</a:t>
            </a:r>
            <a:endParaRPr lang="en-US" altLang="zh-CN" dirty="0" smtClean="0">
              <a:ea typeface="宋体" pitchFamily="2" charset="-122"/>
            </a:endParaRPr>
          </a:p>
          <a:p>
            <a:pPr eaLnBrk="1" hangingPunct="1">
              <a:buFont typeface="Wingdings" pitchFamily="2" charset="2"/>
              <a:buNone/>
            </a:pPr>
            <a:endParaRPr lang="zh-CN" altLang="en-US" dirty="0" smtClean="0">
              <a:ea typeface="宋体" pitchFamily="2" charset="-122"/>
            </a:endParaRPr>
          </a:p>
          <a:p>
            <a:pPr eaLnBrk="1" hangingPunct="1"/>
            <a:r>
              <a:rPr lang="zh-CN" altLang="en-US" dirty="0" smtClean="0">
                <a:ea typeface="宋体" pitchFamily="2" charset="-122"/>
              </a:rPr>
              <a:t> 形态学运算的输出是另一个集合。</a:t>
            </a: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86372" name="Picture 4" descr="http://man.lupaworld.com/content/other/book1/chap06.files/image004.gif"/>
          <p:cNvPicPr>
            <a:picLocks noChangeAspect="1" noChangeArrowheads="1"/>
          </p:cNvPicPr>
          <p:nvPr/>
        </p:nvPicPr>
        <p:blipFill>
          <a:blip r:embed="rId2" cstate="print"/>
          <a:srcRect/>
          <a:stretch>
            <a:fillRect/>
          </a:stretch>
        </p:blipFill>
        <p:spPr bwMode="auto">
          <a:xfrm>
            <a:off x="1190625" y="4999037"/>
            <a:ext cx="990600" cy="609601"/>
          </a:xfrm>
          <a:prstGeom prst="rect">
            <a:avLst/>
          </a:prstGeom>
          <a:noFill/>
        </p:spPr>
      </p:pic>
      <p:pic>
        <p:nvPicPr>
          <p:cNvPr id="186373" name="Picture 5" descr="http://man.lupaworld.com/content/other/book1/chap06.files/image006.gif"/>
          <p:cNvPicPr>
            <a:picLocks noChangeAspect="1" noChangeArrowheads="1"/>
          </p:cNvPicPr>
          <p:nvPr/>
        </p:nvPicPr>
        <p:blipFill>
          <a:blip r:embed="rId3" cstate="print"/>
          <a:srcRect/>
          <a:stretch>
            <a:fillRect/>
          </a:stretch>
        </p:blipFill>
        <p:spPr bwMode="auto">
          <a:xfrm>
            <a:off x="3038475" y="4960937"/>
            <a:ext cx="1009650" cy="619126"/>
          </a:xfrm>
          <a:prstGeom prst="rect">
            <a:avLst/>
          </a:prstGeom>
          <a:noFill/>
        </p:spPr>
      </p:pic>
      <p:pic>
        <p:nvPicPr>
          <p:cNvPr id="186374" name="Picture 6" descr="http://man.lupaworld.com/content/other/book1/chap06.files/image008.gif"/>
          <p:cNvPicPr>
            <a:picLocks noChangeAspect="1" noChangeArrowheads="1"/>
          </p:cNvPicPr>
          <p:nvPr/>
        </p:nvPicPr>
        <p:blipFill>
          <a:blip r:embed="rId4" cstate="print"/>
          <a:srcRect/>
          <a:stretch>
            <a:fillRect/>
          </a:stretch>
        </p:blipFill>
        <p:spPr bwMode="auto">
          <a:xfrm>
            <a:off x="5183188" y="4951412"/>
            <a:ext cx="1295400" cy="619126"/>
          </a:xfrm>
          <a:prstGeom prst="rect">
            <a:avLst/>
          </a:prstGeom>
          <a:noFill/>
        </p:spPr>
      </p:pic>
      <p:pic>
        <p:nvPicPr>
          <p:cNvPr id="186375" name="Picture 7" descr="http://man.lupaworld.com/content/other/book1/chap06.files/image010.jpg"/>
          <p:cNvPicPr>
            <a:picLocks noChangeAspect="1" noChangeArrowheads="1"/>
          </p:cNvPicPr>
          <p:nvPr/>
        </p:nvPicPr>
        <p:blipFill>
          <a:blip r:embed="rId5" cstate="print"/>
          <a:srcRect/>
          <a:stretch>
            <a:fillRect/>
          </a:stretch>
        </p:blipFill>
        <p:spPr bwMode="auto">
          <a:xfrm>
            <a:off x="7073900" y="4989512"/>
            <a:ext cx="1543050" cy="628651"/>
          </a:xfrm>
          <a:prstGeom prst="rect">
            <a:avLst/>
          </a:prstGeom>
          <a:noFill/>
        </p:spPr>
      </p:pic>
      <p:sp>
        <p:nvSpPr>
          <p:cNvPr id="12" name="矩形 11"/>
          <p:cNvSpPr/>
          <p:nvPr/>
        </p:nvSpPr>
        <p:spPr>
          <a:xfrm>
            <a:off x="1211554" y="5637312"/>
            <a:ext cx="891591" cy="307777"/>
          </a:xfrm>
          <a:prstGeom prst="rect">
            <a:avLst/>
          </a:prstGeom>
        </p:spPr>
        <p:txBody>
          <a:bodyPr wrap="none">
            <a:spAutoFit/>
          </a:bodyPr>
          <a:lstStyle/>
          <a:p>
            <a:r>
              <a:rPr lang="en-US" altLang="zh-CN" dirty="0" smtClean="0"/>
              <a:t>1     </a:t>
            </a:r>
            <a:r>
              <a:rPr lang="zh-CN" altLang="en-US" dirty="0" smtClean="0"/>
              <a:t>元素</a:t>
            </a:r>
            <a:endParaRPr lang="zh-CN" altLang="en-US" dirty="0"/>
          </a:p>
        </p:txBody>
      </p:sp>
      <p:sp>
        <p:nvSpPr>
          <p:cNvPr id="13" name="矩形 12"/>
          <p:cNvSpPr/>
          <p:nvPr/>
        </p:nvSpPr>
        <p:spPr>
          <a:xfrm>
            <a:off x="3116554" y="5694462"/>
            <a:ext cx="891591" cy="307777"/>
          </a:xfrm>
          <a:prstGeom prst="rect">
            <a:avLst/>
          </a:prstGeom>
        </p:spPr>
        <p:txBody>
          <a:bodyPr wrap="none">
            <a:spAutoFit/>
          </a:bodyPr>
          <a:lstStyle/>
          <a:p>
            <a:r>
              <a:rPr lang="en-US" altLang="zh-CN" dirty="0" smtClean="0"/>
              <a:t>2     </a:t>
            </a:r>
            <a:r>
              <a:rPr lang="zh-CN" altLang="en-US" dirty="0" smtClean="0"/>
              <a:t>包含</a:t>
            </a:r>
            <a:endParaRPr lang="zh-CN" altLang="en-US" dirty="0"/>
          </a:p>
        </p:txBody>
      </p:sp>
      <p:sp>
        <p:nvSpPr>
          <p:cNvPr id="14" name="矩形 13"/>
          <p:cNvSpPr/>
          <p:nvPr/>
        </p:nvSpPr>
        <p:spPr>
          <a:xfrm>
            <a:off x="5307304" y="5827812"/>
            <a:ext cx="891591" cy="307777"/>
          </a:xfrm>
          <a:prstGeom prst="rect">
            <a:avLst/>
          </a:prstGeom>
        </p:spPr>
        <p:txBody>
          <a:bodyPr wrap="none">
            <a:spAutoFit/>
          </a:bodyPr>
          <a:lstStyle/>
          <a:p>
            <a:r>
              <a:rPr lang="en-US" altLang="zh-CN" dirty="0" smtClean="0"/>
              <a:t>3     </a:t>
            </a:r>
            <a:r>
              <a:rPr lang="zh-CN" altLang="en-US" dirty="0" smtClean="0"/>
              <a:t>击中</a:t>
            </a:r>
            <a:endParaRPr lang="zh-CN" altLang="en-US" dirty="0"/>
          </a:p>
        </p:txBody>
      </p:sp>
      <p:sp>
        <p:nvSpPr>
          <p:cNvPr id="15" name="矩形 14"/>
          <p:cNvSpPr/>
          <p:nvPr/>
        </p:nvSpPr>
        <p:spPr>
          <a:xfrm>
            <a:off x="7113011" y="5837337"/>
            <a:ext cx="1071127" cy="307777"/>
          </a:xfrm>
          <a:prstGeom prst="rect">
            <a:avLst/>
          </a:prstGeom>
        </p:spPr>
        <p:txBody>
          <a:bodyPr wrap="none">
            <a:spAutoFit/>
          </a:bodyPr>
          <a:lstStyle/>
          <a:p>
            <a:r>
              <a:rPr lang="en-US" altLang="zh-CN" dirty="0" smtClean="0"/>
              <a:t>4     </a:t>
            </a:r>
            <a:r>
              <a:rPr lang="zh-CN" altLang="en-US" dirty="0" smtClean="0"/>
              <a:t>不击中</a:t>
            </a:r>
            <a:endParaRPr lang="zh-CN" altLang="en-US" dirty="0"/>
          </a:p>
        </p:txBody>
      </p:sp>
      <p:sp>
        <p:nvSpPr>
          <p:cNvPr id="186376" name="Rectangle 8"/>
          <p:cNvSpPr>
            <a:spLocks noChangeArrowheads="1"/>
          </p:cNvSpPr>
          <p:nvPr/>
        </p:nvSpPr>
        <p:spPr bwMode="auto">
          <a:xfrm>
            <a:off x="180975" y="1056026"/>
            <a:ext cx="8963025" cy="3447098"/>
          </a:xfrm>
          <a:prstGeom prst="rect">
            <a:avLst/>
          </a:prstGeom>
          <a:noFill/>
          <a:ln w="9525">
            <a:noFill/>
            <a:miter lim="800000"/>
            <a:headEnd/>
            <a:tailEnd/>
          </a:ln>
          <a:effectLst/>
        </p:spPr>
        <p:txBody>
          <a:bodyPr vert="horz" wrap="square" lIns="26979"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000000"/>
                </a:solidFill>
                <a:effectLst/>
                <a:latin typeface="Arial" pitchFamily="34" charset="0"/>
                <a:ea typeface="Courier New!important"/>
                <a:cs typeface="宋体" pitchFamily="2" charset="-122"/>
              </a:rPr>
              <a:t>1.</a:t>
            </a:r>
            <a:r>
              <a:rPr kumimoji="0" lang="en-US" altLang="zh-CN" sz="1600" b="1" i="0" u="none" strike="noStrike" cap="none" normalizeH="0" baseline="0" dirty="0" smtClean="0">
                <a:ln>
                  <a:noFill/>
                </a:ln>
                <a:solidFill>
                  <a:srgbClr val="000000"/>
                </a:solidFill>
                <a:effectLst/>
                <a:latin typeface="Arial"/>
                <a:ea typeface="Courier New!important"/>
                <a:cs typeface="Times New Roman" pitchFamily="18" charset="0"/>
              </a:rPr>
              <a:t>   </a:t>
            </a:r>
            <a:r>
              <a:rPr kumimoji="0" lang="zh-CN" altLang="en-US" sz="1600" b="1" i="0" u="none" strike="noStrike" cap="none" normalizeH="0" baseline="0" dirty="0" smtClean="0">
                <a:ln>
                  <a:noFill/>
                </a:ln>
                <a:solidFill>
                  <a:srgbClr val="000000"/>
                </a:solidFill>
                <a:effectLst/>
                <a:latin typeface="宋体" pitchFamily="2" charset="-122"/>
                <a:ea typeface="宋体" pitchFamily="2" charset="-122"/>
                <a:cs typeface="宋体" pitchFamily="2" charset="-122"/>
              </a:rPr>
              <a:t>元素</a:t>
            </a:r>
            <a:endParaRPr kumimoji="0" lang="zh-CN" altLang="en-US" sz="1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   设有一幅图象</a:t>
            </a:r>
            <a:r>
              <a:rPr kumimoji="0" lang="en-US" altLang="zh-CN" sz="1600" b="0" i="0" u="none" strike="noStrike" cap="none" normalizeH="0" baseline="0" dirty="0" smtClean="0">
                <a:ln>
                  <a:noFill/>
                </a:ln>
                <a:solidFill>
                  <a:srgbClr val="000000"/>
                </a:solidFill>
                <a:effectLst/>
                <a:latin typeface="Arial" pitchFamily="34" charset="0"/>
                <a:ea typeface="Courier New!important"/>
                <a:cs typeface="宋体" pitchFamily="2" charset="-122"/>
              </a:rPr>
              <a:t>X</a:t>
            </a:r>
            <a:r>
              <a:rPr kumimoji="0" lang="zh-CN" altLang="en-US" sz="16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，若点</a:t>
            </a:r>
            <a:r>
              <a:rPr kumimoji="0" lang="en-US" altLang="zh-CN" sz="1600" b="0" i="0" u="none" strike="noStrike" cap="none" normalizeH="0" baseline="0" dirty="0" smtClean="0">
                <a:ln>
                  <a:noFill/>
                </a:ln>
                <a:solidFill>
                  <a:srgbClr val="000000"/>
                </a:solidFill>
                <a:effectLst/>
                <a:latin typeface="Arial" pitchFamily="34" charset="0"/>
                <a:ea typeface="Courier New!important"/>
                <a:cs typeface="宋体" pitchFamily="2" charset="-122"/>
              </a:rPr>
              <a:t>a</a:t>
            </a:r>
            <a:r>
              <a:rPr kumimoji="0" lang="zh-CN" altLang="en-US" sz="16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在</a:t>
            </a:r>
            <a:r>
              <a:rPr kumimoji="0" lang="en-US" altLang="zh-CN" sz="1600" b="0" i="0" u="none" strike="noStrike" cap="none" normalizeH="0" baseline="0" dirty="0" smtClean="0">
                <a:ln>
                  <a:noFill/>
                </a:ln>
                <a:solidFill>
                  <a:srgbClr val="000000"/>
                </a:solidFill>
                <a:effectLst/>
                <a:latin typeface="Arial" pitchFamily="34" charset="0"/>
                <a:ea typeface="Courier New!important"/>
                <a:cs typeface="宋体" pitchFamily="2" charset="-122"/>
              </a:rPr>
              <a:t>X</a:t>
            </a:r>
            <a:r>
              <a:rPr kumimoji="0" lang="zh-CN" altLang="en-US" sz="16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的区域以内，则称</a:t>
            </a:r>
            <a:r>
              <a:rPr kumimoji="0" lang="en-US" altLang="zh-CN" sz="1600" b="0" i="0" u="none" strike="noStrike" cap="none" normalizeH="0" baseline="0" dirty="0" smtClean="0">
                <a:ln>
                  <a:noFill/>
                </a:ln>
                <a:solidFill>
                  <a:srgbClr val="000000"/>
                </a:solidFill>
                <a:effectLst/>
                <a:latin typeface="Arial" pitchFamily="34" charset="0"/>
                <a:ea typeface="Courier New!important"/>
                <a:cs typeface="宋体" pitchFamily="2" charset="-122"/>
              </a:rPr>
              <a:t>a</a:t>
            </a:r>
            <a:r>
              <a:rPr kumimoji="0" lang="zh-CN" altLang="en-US" sz="16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为</a:t>
            </a:r>
            <a:r>
              <a:rPr kumimoji="0" lang="en-US" altLang="zh-CN" sz="1600" b="0" i="0" u="none" strike="noStrike" cap="none" normalizeH="0" baseline="0" dirty="0" smtClean="0">
                <a:ln>
                  <a:noFill/>
                </a:ln>
                <a:solidFill>
                  <a:srgbClr val="000000"/>
                </a:solidFill>
                <a:effectLst/>
                <a:latin typeface="Arial" pitchFamily="34" charset="0"/>
                <a:ea typeface="Courier New!important"/>
                <a:cs typeface="宋体" pitchFamily="2" charset="-122"/>
              </a:rPr>
              <a:t>X</a:t>
            </a:r>
            <a:r>
              <a:rPr kumimoji="0" lang="zh-CN" altLang="en-US" sz="16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的元素，记作</a:t>
            </a:r>
            <a:r>
              <a:rPr kumimoji="0" lang="en-US" altLang="zh-CN" sz="1600" b="0" i="0" u="none" strike="noStrike" cap="none" normalizeH="0" baseline="0" dirty="0" err="1" smtClean="0">
                <a:ln>
                  <a:noFill/>
                </a:ln>
                <a:solidFill>
                  <a:srgbClr val="000000"/>
                </a:solidFill>
                <a:effectLst/>
                <a:latin typeface="Arial" pitchFamily="34" charset="0"/>
                <a:ea typeface="Courier New!important"/>
                <a:cs typeface="宋体" pitchFamily="2" charset="-122"/>
              </a:rPr>
              <a:t>a</a:t>
            </a:r>
            <a:r>
              <a:rPr kumimoji="0" lang="en-US" altLang="zh-CN" sz="1600" b="0" i="0" u="none" strike="noStrike" cap="none" normalizeH="0" baseline="0" dirty="0" err="1" smtClean="0">
                <a:ln>
                  <a:noFill/>
                </a:ln>
                <a:solidFill>
                  <a:srgbClr val="000000"/>
                </a:solidFill>
                <a:effectLst/>
                <a:latin typeface="宋体" pitchFamily="2" charset="-122"/>
                <a:ea typeface="宋体" pitchFamily="2" charset="-122"/>
                <a:cs typeface="宋体" pitchFamily="2" charset="-122"/>
              </a:rPr>
              <a:t>∈</a:t>
            </a:r>
            <a:r>
              <a:rPr kumimoji="0" lang="en-US" altLang="zh-CN" sz="1600" b="0" i="0" u="none" strike="noStrike" cap="none" normalizeH="0" baseline="0" dirty="0" err="1" smtClean="0">
                <a:ln>
                  <a:noFill/>
                </a:ln>
                <a:solidFill>
                  <a:srgbClr val="000000"/>
                </a:solidFill>
                <a:effectLst/>
                <a:latin typeface="Arial" pitchFamily="34" charset="0"/>
                <a:ea typeface="Courier New!important"/>
                <a:cs typeface="宋体" pitchFamily="2" charset="-122"/>
              </a:rPr>
              <a:t>X</a:t>
            </a:r>
            <a:r>
              <a:rPr kumimoji="0" lang="zh-CN" altLang="en-US" sz="16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，如图</a:t>
            </a:r>
            <a:r>
              <a:rPr kumimoji="0" lang="en-US" altLang="zh-CN" sz="1600" b="0" i="0" u="none" strike="noStrike" cap="none" normalizeH="0" baseline="0" dirty="0" smtClean="0">
                <a:ln>
                  <a:noFill/>
                </a:ln>
                <a:solidFill>
                  <a:srgbClr val="000000"/>
                </a:solidFill>
                <a:effectLst/>
                <a:latin typeface="Arial" pitchFamily="34" charset="0"/>
                <a:ea typeface="Courier New!important"/>
                <a:cs typeface="宋体" pitchFamily="2" charset="-122"/>
              </a:rPr>
              <a:t>1</a:t>
            </a:r>
            <a:r>
              <a:rPr kumimoji="0" lang="zh-CN" altLang="en-US" sz="16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所示。</a:t>
            </a:r>
            <a:endParaRPr kumimoji="0" lang="en-US" altLang="zh-CN" sz="1600" b="0" i="0" u="none" strike="noStrike" cap="none" normalizeH="0" baseline="0" dirty="0" smtClean="0">
              <a:ln>
                <a:noFill/>
              </a:ln>
              <a:solidFill>
                <a:srgbClr val="000000"/>
              </a:solidFill>
              <a:effectLst/>
              <a:latin typeface="宋体" pitchFamily="2" charset="-122"/>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000000"/>
                </a:solidFill>
                <a:effectLst/>
                <a:latin typeface="Arial" pitchFamily="34" charset="0"/>
                <a:ea typeface="Courier New!important"/>
                <a:cs typeface="宋体" pitchFamily="2" charset="-122"/>
              </a:rPr>
              <a:t>2.</a:t>
            </a:r>
            <a:r>
              <a:rPr kumimoji="0" lang="en-US" altLang="zh-CN" sz="1600" b="1" i="0" u="none" strike="noStrike" cap="none" normalizeH="0" baseline="0" dirty="0" smtClean="0">
                <a:ln>
                  <a:noFill/>
                </a:ln>
                <a:solidFill>
                  <a:srgbClr val="000000"/>
                </a:solidFill>
                <a:effectLst/>
                <a:latin typeface="Arial"/>
                <a:ea typeface="Courier New!important"/>
                <a:cs typeface="Times New Roman" pitchFamily="18" charset="0"/>
              </a:rPr>
              <a:t>  </a:t>
            </a:r>
            <a:r>
              <a:rPr kumimoji="0" lang="en-US" altLang="zh-CN" sz="1600" b="1" i="0" u="none" strike="noStrike" cap="none" normalizeH="0" baseline="0" dirty="0" smtClean="0">
                <a:ln>
                  <a:noFill/>
                </a:ln>
                <a:solidFill>
                  <a:srgbClr val="000000"/>
                </a:solidFill>
                <a:effectLst/>
                <a:latin typeface="Arial" pitchFamily="34" charset="0"/>
                <a:ea typeface="Courier New!important"/>
                <a:cs typeface="宋体" pitchFamily="2" charset="-122"/>
              </a:rPr>
              <a:t>B</a:t>
            </a:r>
            <a:r>
              <a:rPr kumimoji="0" lang="zh-CN" altLang="en-US" sz="1600" b="1" i="0" u="none" strike="noStrike" cap="none" normalizeH="0" baseline="0" dirty="0" smtClean="0">
                <a:ln>
                  <a:noFill/>
                </a:ln>
                <a:solidFill>
                  <a:srgbClr val="000000"/>
                </a:solidFill>
                <a:effectLst/>
                <a:latin typeface="宋体" pitchFamily="2" charset="-122"/>
                <a:ea typeface="宋体" pitchFamily="2" charset="-122"/>
                <a:cs typeface="宋体" pitchFamily="2" charset="-122"/>
              </a:rPr>
              <a:t>包含于</a:t>
            </a:r>
            <a:r>
              <a:rPr kumimoji="0" lang="en-US" altLang="zh-CN" sz="1600" b="1" i="0" u="none" strike="noStrike" cap="none" normalizeH="0" baseline="0" dirty="0" smtClean="0">
                <a:ln>
                  <a:noFill/>
                </a:ln>
                <a:solidFill>
                  <a:srgbClr val="000000"/>
                </a:solidFill>
                <a:effectLst/>
                <a:latin typeface="Arial" pitchFamily="34" charset="0"/>
                <a:ea typeface="Courier New!important"/>
                <a:cs typeface="宋体" pitchFamily="2" charset="-122"/>
              </a:rPr>
              <a:t>X</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  设有两幅图象</a:t>
            </a:r>
            <a:r>
              <a:rPr kumimoji="0" lang="en-US" altLang="zh-CN" sz="1600" b="0" i="0" u="none" strike="noStrike" cap="none" normalizeH="0" baseline="0" dirty="0" smtClean="0">
                <a:ln>
                  <a:noFill/>
                </a:ln>
                <a:solidFill>
                  <a:srgbClr val="000000"/>
                </a:solidFill>
                <a:effectLst/>
                <a:latin typeface="Arial" pitchFamily="34" charset="0"/>
                <a:ea typeface="Courier New!important"/>
                <a:cs typeface="宋体" pitchFamily="2" charset="-122"/>
              </a:rPr>
              <a:t>B</a:t>
            </a:r>
            <a:r>
              <a:rPr kumimoji="0" lang="zh-CN" altLang="en-US" sz="16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a:t>
            </a:r>
            <a:r>
              <a:rPr kumimoji="0" lang="en-US" altLang="zh-CN" sz="1600" b="0" i="0" u="none" strike="noStrike" cap="none" normalizeH="0" baseline="0" dirty="0" smtClean="0">
                <a:ln>
                  <a:noFill/>
                </a:ln>
                <a:solidFill>
                  <a:srgbClr val="000000"/>
                </a:solidFill>
                <a:effectLst/>
                <a:latin typeface="Arial" pitchFamily="34" charset="0"/>
                <a:ea typeface="Courier New!important"/>
                <a:cs typeface="宋体" pitchFamily="2" charset="-122"/>
              </a:rPr>
              <a:t>X</a:t>
            </a:r>
            <a:r>
              <a:rPr kumimoji="0" lang="zh-CN" altLang="en-US" sz="16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。对于</a:t>
            </a:r>
            <a:r>
              <a:rPr kumimoji="0" lang="en-US" altLang="zh-CN" sz="1600" b="0" i="0" u="none" strike="noStrike" cap="none" normalizeH="0" baseline="0" dirty="0" smtClean="0">
                <a:ln>
                  <a:noFill/>
                </a:ln>
                <a:solidFill>
                  <a:srgbClr val="000000"/>
                </a:solidFill>
                <a:effectLst/>
                <a:latin typeface="Arial" pitchFamily="34" charset="0"/>
                <a:ea typeface="Courier New!important"/>
                <a:cs typeface="宋体" pitchFamily="2" charset="-122"/>
              </a:rPr>
              <a:t>B</a:t>
            </a:r>
            <a:r>
              <a:rPr kumimoji="0" lang="zh-CN" altLang="en-US" sz="16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中所有的元素</a:t>
            </a:r>
            <a:r>
              <a:rPr kumimoji="0" lang="en-US" altLang="zh-CN" sz="1600" b="0" i="0" u="none" strike="noStrike" cap="none" normalizeH="0" baseline="0" dirty="0" err="1" smtClean="0">
                <a:ln>
                  <a:noFill/>
                </a:ln>
                <a:solidFill>
                  <a:srgbClr val="000000"/>
                </a:solidFill>
                <a:effectLst/>
                <a:latin typeface="Arial" pitchFamily="34" charset="0"/>
                <a:ea typeface="Courier New!important"/>
                <a:cs typeface="宋体" pitchFamily="2" charset="-122"/>
              </a:rPr>
              <a:t>a</a:t>
            </a:r>
            <a:r>
              <a:rPr kumimoji="0" lang="en-US" altLang="zh-CN" sz="1600" b="0" i="0" u="none" strike="noStrike" cap="none" normalizeH="0" baseline="-25000" dirty="0" err="1" smtClean="0">
                <a:ln>
                  <a:noFill/>
                </a:ln>
                <a:solidFill>
                  <a:srgbClr val="000000"/>
                </a:solidFill>
                <a:effectLst/>
                <a:latin typeface="Arial" pitchFamily="34" charset="0"/>
                <a:ea typeface="Courier New!important"/>
                <a:cs typeface="宋体" pitchFamily="2" charset="-122"/>
              </a:rPr>
              <a:t>i</a:t>
            </a:r>
            <a:r>
              <a:rPr kumimoji="0" lang="zh-CN" altLang="en-US" sz="16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，都有</a:t>
            </a:r>
            <a:r>
              <a:rPr kumimoji="0" lang="en-US" altLang="zh-CN" sz="1600" b="0" i="0" u="none" strike="noStrike" cap="none" normalizeH="0" baseline="0" dirty="0" err="1" smtClean="0">
                <a:ln>
                  <a:noFill/>
                </a:ln>
                <a:solidFill>
                  <a:srgbClr val="000000"/>
                </a:solidFill>
                <a:effectLst/>
                <a:latin typeface="Arial" pitchFamily="34" charset="0"/>
                <a:ea typeface="Courier New!important"/>
                <a:cs typeface="宋体" pitchFamily="2" charset="-122"/>
              </a:rPr>
              <a:t>a</a:t>
            </a:r>
            <a:r>
              <a:rPr lang="en-US" altLang="zh-CN" sz="1600" b="0" baseline="-25000" dirty="0" err="1" smtClean="0">
                <a:solidFill>
                  <a:srgbClr val="000000"/>
                </a:solidFill>
                <a:ea typeface="Courier New!important"/>
                <a:cs typeface="宋体" pitchFamily="2" charset="-122"/>
              </a:rPr>
              <a:t>i</a:t>
            </a:r>
            <a:r>
              <a:rPr kumimoji="0" lang="en-US" altLang="zh-CN" sz="1600" b="0" i="0" u="none" strike="noStrike" cap="none" normalizeH="0" baseline="0" dirty="0" err="1" smtClean="0">
                <a:ln>
                  <a:noFill/>
                </a:ln>
                <a:solidFill>
                  <a:srgbClr val="000000"/>
                </a:solidFill>
                <a:effectLst/>
                <a:latin typeface="宋体" pitchFamily="2" charset="-122"/>
                <a:ea typeface="宋体" pitchFamily="2" charset="-122"/>
                <a:cs typeface="宋体" pitchFamily="2" charset="-122"/>
              </a:rPr>
              <a:t>∈</a:t>
            </a:r>
            <a:r>
              <a:rPr kumimoji="0" lang="en-US" altLang="zh-CN" sz="1600" b="0" i="0" u="none" strike="noStrike" cap="none" normalizeH="0" baseline="0" dirty="0" err="1" smtClean="0">
                <a:ln>
                  <a:noFill/>
                </a:ln>
                <a:solidFill>
                  <a:srgbClr val="000000"/>
                </a:solidFill>
                <a:effectLst/>
                <a:latin typeface="Arial" pitchFamily="34" charset="0"/>
                <a:ea typeface="Courier New!important"/>
                <a:cs typeface="宋体" pitchFamily="2" charset="-122"/>
              </a:rPr>
              <a:t>X</a:t>
            </a:r>
            <a:r>
              <a:rPr kumimoji="0" lang="zh-CN" altLang="en-US" sz="16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，则称</a:t>
            </a:r>
            <a:r>
              <a:rPr kumimoji="0" lang="en-US" altLang="zh-CN" sz="1600" b="0" i="0" u="none" strike="noStrike" cap="none" normalizeH="0" baseline="0" dirty="0" smtClean="0">
                <a:ln>
                  <a:noFill/>
                </a:ln>
                <a:solidFill>
                  <a:srgbClr val="000000"/>
                </a:solidFill>
                <a:effectLst/>
                <a:latin typeface="Arial" pitchFamily="34" charset="0"/>
                <a:ea typeface="Courier New!important"/>
                <a:cs typeface="宋体" pitchFamily="2" charset="-122"/>
              </a:rPr>
              <a:t>B</a:t>
            </a:r>
            <a:r>
              <a:rPr kumimoji="0" lang="zh-CN" altLang="en-US" sz="16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包含于</a:t>
            </a:r>
            <a:r>
              <a:rPr kumimoji="0" lang="en-US" altLang="zh-CN" sz="1600" b="0" i="0" u="none" strike="noStrike" cap="none" normalizeH="0" baseline="0" dirty="0" smtClean="0">
                <a:ln>
                  <a:noFill/>
                </a:ln>
                <a:solidFill>
                  <a:srgbClr val="000000"/>
                </a:solidFill>
                <a:effectLst/>
                <a:latin typeface="Arial" pitchFamily="34" charset="0"/>
                <a:ea typeface="Courier New!important"/>
                <a:cs typeface="宋体" pitchFamily="2" charset="-122"/>
              </a:rPr>
              <a:t>(included in)X</a:t>
            </a:r>
            <a:r>
              <a:rPr kumimoji="0" lang="zh-CN" altLang="en-US" sz="16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，记作</a:t>
            </a:r>
            <a:r>
              <a:rPr kumimoji="0" lang="en-US" altLang="zh-CN" sz="1600" b="0" i="0" u="none" strike="noStrike" cap="none" normalizeH="0" baseline="0" dirty="0" smtClean="0">
                <a:ln>
                  <a:noFill/>
                </a:ln>
                <a:solidFill>
                  <a:srgbClr val="000000"/>
                </a:solidFill>
                <a:effectLst/>
                <a:latin typeface="Arial" pitchFamily="34" charset="0"/>
                <a:ea typeface="Courier New!important"/>
                <a:cs typeface="宋体" pitchFamily="2" charset="-122"/>
              </a:rPr>
              <a:t>B</a:t>
            </a:r>
            <a:r>
              <a:rPr kumimoji="0" lang="en-US" altLang="zh-CN" sz="1600" b="0" i="0" u="none" strike="noStrike" cap="none" normalizeH="0" baseline="-30000" dirty="0" smtClean="0">
                <a:ln>
                  <a:noFill/>
                </a:ln>
                <a:solidFill>
                  <a:srgbClr val="000000"/>
                </a:solidFill>
                <a:effectLst/>
                <a:latin typeface="Arial" pitchFamily="34" charset="0"/>
                <a:ea typeface="Courier New!important"/>
                <a:cs typeface="宋体" pitchFamily="2" charset="-122"/>
              </a:rPr>
              <a:t>             </a:t>
            </a:r>
            <a:r>
              <a:rPr kumimoji="0" lang="en-US" altLang="zh-CN" sz="1600" b="0" i="0" u="none" strike="noStrike" cap="none" normalizeH="0" baseline="0" dirty="0" smtClean="0">
                <a:ln>
                  <a:noFill/>
                </a:ln>
                <a:solidFill>
                  <a:srgbClr val="000000"/>
                </a:solidFill>
                <a:effectLst/>
                <a:latin typeface="Arial" pitchFamily="34" charset="0"/>
                <a:ea typeface="Courier New!important"/>
                <a:cs typeface="宋体" pitchFamily="2" charset="-122"/>
              </a:rPr>
              <a:t>X</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，如图</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6.2</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所示。</a:t>
            </a:r>
            <a:endParaRPr kumimoji="0" lang="en-US" altLang="zh-CN" sz="1600" b="0" i="0" u="none" strike="noStrike" cap="none" normalizeH="0" dirty="0" smtClean="0">
              <a:ln>
                <a:noFill/>
              </a:ln>
              <a:solidFill>
                <a:srgbClr val="000000"/>
              </a:solidFill>
              <a:effectLst/>
              <a:latin typeface="宋体" pitchFamily="2" charset="-122"/>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dirty="0" smtClean="0">
                <a:ln>
                  <a:noFill/>
                </a:ln>
                <a:solidFill>
                  <a:srgbClr val="000000"/>
                </a:solidFill>
                <a:effectLst/>
                <a:latin typeface="Arial" pitchFamily="34" charset="0"/>
                <a:ea typeface="Courier New!important"/>
                <a:cs typeface="宋体" pitchFamily="2" charset="-122"/>
              </a:rPr>
              <a:t>3.</a:t>
            </a:r>
            <a:r>
              <a:rPr kumimoji="0" lang="en-US" altLang="zh-CN" sz="1600" b="1" i="0" u="none" strike="noStrike" cap="none" normalizeH="0" dirty="0" smtClean="0">
                <a:ln>
                  <a:noFill/>
                </a:ln>
                <a:solidFill>
                  <a:srgbClr val="000000"/>
                </a:solidFill>
                <a:effectLst/>
                <a:latin typeface="Arial"/>
                <a:ea typeface="Courier New!important"/>
                <a:cs typeface="Times New Roman" pitchFamily="18" charset="0"/>
              </a:rPr>
              <a:t>        </a:t>
            </a:r>
            <a:r>
              <a:rPr kumimoji="0" lang="en-US" altLang="zh-CN" sz="1600" b="1" i="0" u="none" strike="noStrike" cap="none" normalizeH="0" dirty="0" smtClean="0">
                <a:ln>
                  <a:noFill/>
                </a:ln>
                <a:solidFill>
                  <a:srgbClr val="000000"/>
                </a:solidFill>
                <a:effectLst/>
                <a:latin typeface="Times New Roman" pitchFamily="18" charset="0"/>
                <a:ea typeface="Courier New!important"/>
                <a:cs typeface="Times New Roman" pitchFamily="18" charset="0"/>
              </a:rPr>
              <a:t> </a:t>
            </a:r>
            <a:r>
              <a:rPr kumimoji="0" lang="en-US" altLang="zh-CN" sz="1600" b="1" i="0" u="none" strike="noStrike" cap="none" normalizeH="0" dirty="0" smtClean="0">
                <a:ln>
                  <a:noFill/>
                </a:ln>
                <a:solidFill>
                  <a:srgbClr val="000000"/>
                </a:solidFill>
                <a:effectLst/>
                <a:latin typeface="Arial" pitchFamily="34" charset="0"/>
                <a:ea typeface="Courier New!important"/>
                <a:cs typeface="宋体" pitchFamily="2" charset="-122"/>
              </a:rPr>
              <a:t>B</a:t>
            </a:r>
            <a:r>
              <a:rPr kumimoji="0" lang="zh-CN" altLang="en-US" sz="1600" b="1" i="0" u="none" strike="noStrike" cap="none" normalizeH="0" dirty="0" smtClean="0">
                <a:ln>
                  <a:noFill/>
                </a:ln>
                <a:solidFill>
                  <a:srgbClr val="000000"/>
                </a:solidFill>
                <a:effectLst/>
                <a:latin typeface="宋体" pitchFamily="2" charset="-122"/>
                <a:ea typeface="宋体" pitchFamily="2" charset="-122"/>
                <a:cs typeface="宋体" pitchFamily="2" charset="-122"/>
              </a:rPr>
              <a:t>击中</a:t>
            </a:r>
            <a:r>
              <a:rPr kumimoji="0" lang="en-US" altLang="zh-CN" sz="1600" b="1" i="0" u="none" strike="noStrike" cap="none" normalizeH="0" dirty="0" smtClean="0">
                <a:ln>
                  <a:noFill/>
                </a:ln>
                <a:solidFill>
                  <a:srgbClr val="000000"/>
                </a:solidFill>
                <a:effectLst/>
                <a:latin typeface="Arial" pitchFamily="34" charset="0"/>
                <a:ea typeface="Courier New!important"/>
                <a:cs typeface="宋体" pitchFamily="2" charset="-122"/>
              </a:rPr>
              <a:t>X</a:t>
            </a:r>
            <a:endParaRPr kumimoji="0" lang="en-US" altLang="zh-CN" sz="1600" b="0" i="0" u="none" strike="noStrike" cap="none" normalizeH="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设有两幅图象</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B</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X</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。若存在这样一个点，它即是</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B</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的元素，又是</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X</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的元素，则称</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B</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击中</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(hit)X</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，记作</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B</a:t>
            </a:r>
            <a:r>
              <a:rPr kumimoji="0" lang="en-US" altLang="zh-CN" sz="1600" b="0" i="0" u="none" strike="noStrike" cap="none" normalizeH="0" dirty="0" smtClean="0">
                <a:ln>
                  <a:noFill/>
                </a:ln>
                <a:solidFill>
                  <a:srgbClr val="000000"/>
                </a:solidFill>
                <a:effectLst/>
                <a:latin typeface="宋体" pitchFamily="2" charset="-122"/>
                <a:ea typeface="宋体" pitchFamily="2" charset="-122"/>
                <a:cs typeface="宋体" pitchFamily="2" charset="-122"/>
              </a:rPr>
              <a:t>↑</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X</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，如图</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6.3</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所示。</a:t>
            </a:r>
            <a:endParaRPr kumimoji="0" lang="en-US" altLang="zh-CN" sz="1600" b="0" i="0" u="none" strike="noStrike" cap="none" normalizeH="0" dirty="0" smtClean="0">
              <a:ln>
                <a:noFill/>
              </a:ln>
              <a:solidFill>
                <a:srgbClr val="000000"/>
              </a:solidFill>
              <a:effectLst/>
              <a:latin typeface="宋体" pitchFamily="2" charset="-122"/>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dirty="0" smtClean="0">
                <a:ln>
                  <a:noFill/>
                </a:ln>
                <a:solidFill>
                  <a:srgbClr val="000000"/>
                </a:solidFill>
                <a:effectLst/>
                <a:latin typeface="Arial" pitchFamily="34" charset="0"/>
                <a:ea typeface="Courier New!important"/>
                <a:cs typeface="宋体" pitchFamily="2" charset="-122"/>
              </a:rPr>
              <a:t>4.</a:t>
            </a:r>
            <a:r>
              <a:rPr kumimoji="0" lang="en-US" altLang="zh-CN" sz="1600" b="1" i="0" u="none" strike="noStrike" cap="none" normalizeH="0" dirty="0" smtClean="0">
                <a:ln>
                  <a:noFill/>
                </a:ln>
                <a:solidFill>
                  <a:srgbClr val="000000"/>
                </a:solidFill>
                <a:effectLst/>
                <a:latin typeface="Arial"/>
                <a:ea typeface="Courier New!important"/>
                <a:cs typeface="Times New Roman" pitchFamily="18" charset="0"/>
              </a:rPr>
              <a:t>        </a:t>
            </a:r>
            <a:r>
              <a:rPr kumimoji="0" lang="en-US" altLang="zh-CN" sz="1600" b="1" i="0" u="none" strike="noStrike" cap="none" normalizeH="0" dirty="0" smtClean="0">
                <a:ln>
                  <a:noFill/>
                </a:ln>
                <a:solidFill>
                  <a:srgbClr val="000000"/>
                </a:solidFill>
                <a:effectLst/>
                <a:latin typeface="Times New Roman" pitchFamily="18" charset="0"/>
                <a:ea typeface="Courier New!important"/>
                <a:cs typeface="Times New Roman" pitchFamily="18" charset="0"/>
              </a:rPr>
              <a:t> </a:t>
            </a:r>
            <a:r>
              <a:rPr kumimoji="0" lang="en-US" altLang="zh-CN" sz="1600" b="1" i="0" u="none" strike="noStrike" cap="none" normalizeH="0" dirty="0" smtClean="0">
                <a:ln>
                  <a:noFill/>
                </a:ln>
                <a:solidFill>
                  <a:srgbClr val="000000"/>
                </a:solidFill>
                <a:effectLst/>
                <a:latin typeface="Arial" pitchFamily="34" charset="0"/>
                <a:ea typeface="Courier New!important"/>
                <a:cs typeface="宋体" pitchFamily="2" charset="-122"/>
              </a:rPr>
              <a:t>B</a:t>
            </a:r>
            <a:r>
              <a:rPr kumimoji="0" lang="zh-CN" altLang="en-US" sz="1600" b="1" i="0" u="none" strike="noStrike" cap="none" normalizeH="0" dirty="0" smtClean="0">
                <a:ln>
                  <a:noFill/>
                </a:ln>
                <a:solidFill>
                  <a:srgbClr val="000000"/>
                </a:solidFill>
                <a:effectLst/>
                <a:latin typeface="宋体" pitchFamily="2" charset="-122"/>
                <a:ea typeface="宋体" pitchFamily="2" charset="-122"/>
                <a:cs typeface="宋体" pitchFamily="2" charset="-122"/>
              </a:rPr>
              <a:t>不击中</a:t>
            </a:r>
            <a:r>
              <a:rPr kumimoji="0" lang="en-US" altLang="zh-CN" sz="1600" b="1" i="0" u="none" strike="noStrike" cap="none" normalizeH="0" dirty="0" smtClean="0">
                <a:ln>
                  <a:noFill/>
                </a:ln>
                <a:solidFill>
                  <a:srgbClr val="000000"/>
                </a:solidFill>
                <a:effectLst/>
                <a:latin typeface="Arial" pitchFamily="34" charset="0"/>
                <a:ea typeface="Courier New!important"/>
                <a:cs typeface="宋体" pitchFamily="2" charset="-122"/>
              </a:rPr>
              <a:t>X</a:t>
            </a:r>
            <a:endParaRPr kumimoji="0" lang="en-US" altLang="zh-CN" sz="1600" b="0" i="0" u="none" strike="noStrike" cap="none" normalizeH="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设有两幅图象</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B</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X</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。若不存在任何一个点，它即是</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B</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的元素，又是</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X</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的元素，即</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B</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和</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X</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的交集是空，则称</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B</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不击中</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(miss)X</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，记作</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B</a:t>
            </a:r>
            <a:r>
              <a:rPr kumimoji="0" lang="en-US" altLang="zh-CN" sz="1600" b="0" i="0" u="none" strike="noStrike" cap="none" normalizeH="0" dirty="0" smtClean="0">
                <a:ln>
                  <a:noFill/>
                </a:ln>
                <a:solidFill>
                  <a:srgbClr val="000000"/>
                </a:solidFill>
                <a:effectLst/>
                <a:latin typeface="宋体" pitchFamily="2" charset="-122"/>
                <a:ea typeface="宋体" pitchFamily="2" charset="-122"/>
                <a:cs typeface="宋体" pitchFamily="2" charset="-122"/>
              </a:rPr>
              <a:t>∩</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X=</a:t>
            </a:r>
            <a:r>
              <a:rPr kumimoji="0" lang="en-US" altLang="zh-CN" sz="1600" b="0" i="0" u="none" strike="noStrike" cap="none" normalizeH="0" dirty="0" smtClean="0">
                <a:ln>
                  <a:noFill/>
                </a:ln>
                <a:solidFill>
                  <a:srgbClr val="000000"/>
                </a:solidFill>
                <a:effectLst/>
                <a:latin typeface="宋体" pitchFamily="2" charset="-122"/>
                <a:ea typeface="宋体" pitchFamily="2" charset="-122"/>
                <a:cs typeface="宋体" pitchFamily="2" charset="-122"/>
              </a:rPr>
              <a:t>Ф</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；其中∩是集合运算相交的符号，</a:t>
            </a:r>
            <a:r>
              <a:rPr kumimoji="0" lang="en-US" altLang="zh-CN" sz="1600" b="0" i="0" u="none" strike="noStrike" cap="none" normalizeH="0" dirty="0" smtClean="0">
                <a:ln>
                  <a:noFill/>
                </a:ln>
                <a:solidFill>
                  <a:srgbClr val="000000"/>
                </a:solidFill>
                <a:effectLst/>
                <a:latin typeface="宋体" pitchFamily="2" charset="-122"/>
                <a:ea typeface="宋体" pitchFamily="2" charset="-122"/>
                <a:cs typeface="宋体" pitchFamily="2" charset="-122"/>
              </a:rPr>
              <a:t>Ф</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表示空集。如图</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6.4</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所示。</a:t>
            </a:r>
            <a:endParaRPr kumimoji="0" lang="zh-CN" altLang="en-US" sz="1600" b="0" i="0" u="none" strike="noStrike" cap="none" normalizeH="0" dirty="0" smtClean="0">
              <a:ln>
                <a:noFill/>
              </a:ln>
              <a:solidFill>
                <a:srgbClr val="000000"/>
              </a:solidFill>
              <a:effectLst/>
              <a:latin typeface="Arial" pitchFamily="34" charset="0"/>
              <a:ea typeface="Courier New!important"/>
              <a:cs typeface="宋体" pitchFamily="2" charset="-122"/>
            </a:endParaRPr>
          </a:p>
        </p:txBody>
      </p:sp>
      <p:pic>
        <p:nvPicPr>
          <p:cNvPr id="186377" name="Picture 9" descr="http://man.lupaworld.com/content/other/book1/chap06.files/image002.gif"/>
          <p:cNvPicPr>
            <a:picLocks noChangeAspect="1" noChangeArrowheads="1"/>
          </p:cNvPicPr>
          <p:nvPr/>
        </p:nvPicPr>
        <p:blipFill>
          <a:blip r:embed="rId6" cstate="print"/>
          <a:srcRect/>
          <a:stretch>
            <a:fillRect/>
          </a:stretch>
        </p:blipFill>
        <p:spPr bwMode="auto">
          <a:xfrm>
            <a:off x="9409113" y="138113"/>
            <a:ext cx="152400" cy="123825"/>
          </a:xfrm>
          <a:prstGeom prst="rect">
            <a:avLst/>
          </a:prstGeom>
          <a:noFill/>
        </p:spPr>
      </p:pic>
      <p:pic>
        <p:nvPicPr>
          <p:cNvPr id="186379" name="Picture 11" descr="http://man.lupaworld.com/content/other/book1/chap06.files/image002.gif"/>
          <p:cNvPicPr>
            <a:picLocks noChangeAspect="1" noChangeArrowheads="1"/>
          </p:cNvPicPr>
          <p:nvPr/>
        </p:nvPicPr>
        <p:blipFill>
          <a:blip r:embed="rId6" cstate="print"/>
          <a:srcRect/>
          <a:stretch>
            <a:fillRect/>
          </a:stretch>
        </p:blipFill>
        <p:spPr bwMode="auto">
          <a:xfrm>
            <a:off x="463550" y="2311400"/>
            <a:ext cx="260350" cy="211534"/>
          </a:xfrm>
          <a:prstGeom prst="rect">
            <a:avLst/>
          </a:prstGeom>
          <a:noFill/>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211969" name="Rectangle 1"/>
          <p:cNvSpPr>
            <a:spLocks noChangeArrowheads="1"/>
          </p:cNvSpPr>
          <p:nvPr/>
        </p:nvSpPr>
        <p:spPr bwMode="auto">
          <a:xfrm>
            <a:off x="0" y="1285170"/>
            <a:ext cx="9144000" cy="2585323"/>
          </a:xfrm>
          <a:prstGeom prst="rect">
            <a:avLst/>
          </a:prstGeom>
          <a:noFill/>
          <a:ln w="9525">
            <a:noFill/>
            <a:miter lim="800000"/>
            <a:headEnd/>
            <a:tailEnd/>
          </a:ln>
          <a:effectLst/>
        </p:spPr>
        <p:txBody>
          <a:bodyPr vert="horz" wrap="square" lIns="26979" tIns="0" rIns="0" bIns="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1600" b="1" i="0" u="none" strike="noStrike" cap="none" normalizeH="0" dirty="0" smtClean="0">
                <a:ln>
                  <a:noFill/>
                </a:ln>
                <a:solidFill>
                  <a:srgbClr val="000000"/>
                </a:solidFill>
                <a:effectLst/>
                <a:latin typeface="Arial" pitchFamily="34" charset="0"/>
                <a:ea typeface="Courier New!important"/>
                <a:cs typeface="宋体" pitchFamily="2" charset="-122"/>
              </a:rPr>
              <a:t>5.</a:t>
            </a:r>
            <a:r>
              <a:rPr kumimoji="0" lang="en-US" altLang="zh-CN" sz="1600" b="1" i="0" u="none" strike="noStrike" cap="none" normalizeH="0" dirty="0" smtClean="0">
                <a:ln>
                  <a:noFill/>
                </a:ln>
                <a:solidFill>
                  <a:srgbClr val="000000"/>
                </a:solidFill>
                <a:effectLst/>
                <a:latin typeface="Arial"/>
                <a:ea typeface="Courier New!important"/>
                <a:cs typeface="Times New Roman" pitchFamily="18" charset="0"/>
              </a:rPr>
              <a:t>        </a:t>
            </a:r>
            <a:r>
              <a:rPr kumimoji="0" lang="en-US" altLang="zh-CN" sz="1600" b="1" i="0" u="none" strike="noStrike" cap="none" normalizeH="0" dirty="0" smtClean="0">
                <a:ln>
                  <a:noFill/>
                </a:ln>
                <a:solidFill>
                  <a:srgbClr val="000000"/>
                </a:solidFill>
                <a:effectLst/>
                <a:latin typeface="Times New Roman" pitchFamily="18" charset="0"/>
                <a:ea typeface="Courier New!important"/>
                <a:cs typeface="Times New Roman" pitchFamily="18" charset="0"/>
              </a:rPr>
              <a:t> </a:t>
            </a:r>
            <a:r>
              <a:rPr kumimoji="0" lang="zh-CN" altLang="en-US" sz="1600" b="1" i="0" u="none" strike="noStrike" cap="none" normalizeH="0" dirty="0" smtClean="0">
                <a:ln>
                  <a:noFill/>
                </a:ln>
                <a:solidFill>
                  <a:srgbClr val="000000"/>
                </a:solidFill>
                <a:effectLst/>
                <a:latin typeface="宋体" pitchFamily="2" charset="-122"/>
                <a:ea typeface="宋体" pitchFamily="2" charset="-122"/>
                <a:cs typeface="宋体" pitchFamily="2" charset="-122"/>
              </a:rPr>
              <a:t>补集</a:t>
            </a:r>
            <a:endParaRPr kumimoji="0" lang="zh-CN" altLang="en-US" sz="1600" b="0" i="0" u="none" strike="noStrike" cap="none" normalizeH="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   设有一幅图象</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X</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，所有</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X</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区域以外的点构成的集合称为</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X</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的补集，记作</a:t>
            </a:r>
            <a:r>
              <a:rPr kumimoji="0" lang="en-US" altLang="zh-CN" sz="1600" b="0" i="0" u="none" strike="noStrike" cap="none" normalizeH="0" dirty="0" err="1" smtClean="0">
                <a:ln>
                  <a:noFill/>
                </a:ln>
                <a:solidFill>
                  <a:srgbClr val="000000"/>
                </a:solidFill>
                <a:effectLst/>
                <a:latin typeface="Arial" pitchFamily="34" charset="0"/>
                <a:ea typeface="Courier New!important"/>
                <a:cs typeface="宋体" pitchFamily="2" charset="-122"/>
              </a:rPr>
              <a:t>Xc</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，如图</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6.5</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所示。显然，如果</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B</a:t>
            </a:r>
            <a:r>
              <a:rPr kumimoji="0" lang="en-US" altLang="zh-CN" sz="1600" b="0" i="0" u="none" strike="noStrike" cap="none" normalizeH="0" dirty="0" smtClean="0">
                <a:ln>
                  <a:noFill/>
                </a:ln>
                <a:solidFill>
                  <a:srgbClr val="000000"/>
                </a:solidFill>
                <a:effectLst/>
                <a:latin typeface="宋体" pitchFamily="2" charset="-122"/>
                <a:ea typeface="宋体" pitchFamily="2" charset="-122"/>
                <a:cs typeface="宋体" pitchFamily="2" charset="-122"/>
              </a:rPr>
              <a:t>∩</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X=</a:t>
            </a:r>
            <a:r>
              <a:rPr kumimoji="0" lang="en-US" altLang="zh-CN" sz="1600" b="0" i="0" u="none" strike="noStrike" cap="none" normalizeH="0" dirty="0" smtClean="0">
                <a:ln>
                  <a:noFill/>
                </a:ln>
                <a:solidFill>
                  <a:srgbClr val="000000"/>
                </a:solidFill>
                <a:effectLst/>
                <a:latin typeface="宋体" pitchFamily="2" charset="-122"/>
                <a:ea typeface="宋体" pitchFamily="2" charset="-122"/>
                <a:cs typeface="宋体" pitchFamily="2" charset="-122"/>
              </a:rPr>
              <a:t>Ф</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，则</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B</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在</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X</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的补集内，即</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B         </a:t>
            </a:r>
            <a:r>
              <a:rPr kumimoji="0" lang="en-US" altLang="zh-CN" sz="1600" b="0" i="0" u="none" strike="noStrike" cap="none" normalizeH="0" dirty="0" err="1" smtClean="0">
                <a:ln>
                  <a:noFill/>
                </a:ln>
                <a:solidFill>
                  <a:srgbClr val="000000"/>
                </a:solidFill>
                <a:effectLst/>
                <a:latin typeface="Arial" pitchFamily="34" charset="0"/>
                <a:ea typeface="Courier New!important"/>
                <a:cs typeface="宋体" pitchFamily="2" charset="-122"/>
              </a:rPr>
              <a:t>Xc</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a:t>
            </a:r>
            <a:endParaRPr kumimoji="0" lang="zh-CN" altLang="en-US" sz="1600" b="0" i="0" u="none" strike="noStrike" cap="none" normalizeH="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en-US" sz="1600" b="0" i="0" u="none" strike="noStrike" cap="none" normalizeH="0" dirty="0" smtClean="0">
                <a:ln>
                  <a:noFill/>
                </a:ln>
                <a:solidFill>
                  <a:srgbClr val="000000"/>
                </a:solidFill>
                <a:effectLst/>
                <a:latin typeface="Arial" pitchFamily="34" charset="0"/>
                <a:ea typeface="Courier New!important"/>
                <a:cs typeface="宋体" pitchFamily="2" charset="-122"/>
              </a:rPr>
              <a:t>                                                                                                                      </a:t>
            </a:r>
            <a:endParaRPr kumimoji="0" lang="zh-CN" altLang="en-US" sz="1600" b="0" i="0" u="none" strike="noStrike" cap="none" normalizeH="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zh-CN" sz="1600" b="1" i="0" u="none" strike="noStrike" cap="none" normalizeH="0" dirty="0" smtClean="0">
                <a:ln>
                  <a:noFill/>
                </a:ln>
                <a:solidFill>
                  <a:srgbClr val="000000"/>
                </a:solidFill>
                <a:effectLst/>
                <a:latin typeface="Arial" pitchFamily="34" charset="0"/>
                <a:ea typeface="Courier New!important"/>
                <a:cs typeface="宋体" pitchFamily="2" charset="-122"/>
              </a:rPr>
              <a:t>6.</a:t>
            </a:r>
            <a:r>
              <a:rPr kumimoji="0" lang="en-US" altLang="zh-CN" sz="1600" b="1" i="0" u="none" strike="noStrike" cap="none" normalizeH="0" dirty="0" smtClean="0">
                <a:ln>
                  <a:noFill/>
                </a:ln>
                <a:solidFill>
                  <a:srgbClr val="000000"/>
                </a:solidFill>
                <a:effectLst/>
                <a:latin typeface="Arial"/>
                <a:ea typeface="Courier New!important"/>
                <a:cs typeface="Times New Roman" pitchFamily="18" charset="0"/>
              </a:rPr>
              <a:t>        </a:t>
            </a:r>
            <a:r>
              <a:rPr kumimoji="0" lang="en-US" altLang="zh-CN" sz="1600" b="1" i="0" u="none" strike="noStrike" cap="none" normalizeH="0" dirty="0" smtClean="0">
                <a:ln>
                  <a:noFill/>
                </a:ln>
                <a:solidFill>
                  <a:srgbClr val="000000"/>
                </a:solidFill>
                <a:effectLst/>
                <a:latin typeface="Times New Roman" pitchFamily="18" charset="0"/>
                <a:ea typeface="Courier New!important"/>
                <a:cs typeface="Times New Roman" pitchFamily="18" charset="0"/>
              </a:rPr>
              <a:t> </a:t>
            </a:r>
            <a:r>
              <a:rPr kumimoji="0" lang="zh-CN" altLang="en-US" sz="1600" b="1" i="0" u="none" strike="noStrike" cap="none" normalizeH="0" dirty="0" smtClean="0">
                <a:ln>
                  <a:noFill/>
                </a:ln>
                <a:solidFill>
                  <a:srgbClr val="000000"/>
                </a:solidFill>
                <a:effectLst/>
                <a:latin typeface="宋体" pitchFamily="2" charset="-122"/>
                <a:ea typeface="宋体" pitchFamily="2" charset="-122"/>
                <a:cs typeface="宋体" pitchFamily="2" charset="-122"/>
              </a:rPr>
              <a:t>结构元素</a:t>
            </a:r>
            <a:endParaRPr kumimoji="0" lang="zh-CN" altLang="en-US" sz="1600" b="0" i="0" u="none" strike="noStrike" cap="none" normalizeH="0" dirty="0" smtClean="0">
              <a:ln>
                <a:noFill/>
              </a:ln>
              <a:solidFill>
                <a:schemeClr val="tx1"/>
              </a:solidFill>
              <a:effectLst/>
              <a:latin typeface="Arial" pitchFamily="34" charset="0"/>
              <a:ea typeface="宋体" pitchFamily="2" charset="-122"/>
              <a:cs typeface="宋体" pitchFamily="2" charset="-122"/>
            </a:endParaRPr>
          </a:p>
          <a:p>
            <a:pPr lvl="0" indent="457200" eaLnBrk="0" hangingPunct="0">
              <a:lnSpc>
                <a:spcPct val="150000"/>
              </a:lnSpc>
            </a:pP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设有两幅图象</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B</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X</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。若</a:t>
            </a:r>
            <a:r>
              <a:rPr kumimoji="0" lang="en-US" altLang="zh-CN" sz="1600" b="0" i="0" u="none" strike="noStrike" cap="none" normalizeH="0" dirty="0" smtClean="0">
                <a:ln>
                  <a:noFill/>
                </a:ln>
                <a:solidFill>
                  <a:srgbClr val="000000"/>
                </a:solidFill>
                <a:effectLst/>
                <a:latin typeface="宋体" pitchFamily="2" charset="-122"/>
                <a:ea typeface="宋体" pitchFamily="2" charset="-122"/>
                <a:cs typeface="宋体" pitchFamily="2" charset="-122"/>
              </a:rPr>
              <a:t>B</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是被处理的对象，而</a:t>
            </a:r>
            <a:r>
              <a:rPr lang="en-US" altLang="zh-CN" sz="1600" dirty="0" smtClean="0">
                <a:solidFill>
                  <a:srgbClr val="000000"/>
                </a:solidFill>
                <a:cs typeface="宋体" pitchFamily="2" charset="-122"/>
              </a:rPr>
              <a:t>X</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是用来处理</a:t>
            </a:r>
            <a:r>
              <a:rPr kumimoji="0" lang="en-US" altLang="zh-CN" sz="1600" b="0" i="0" u="none" strike="noStrike" cap="none" normalizeH="0" dirty="0" smtClean="0">
                <a:ln>
                  <a:noFill/>
                </a:ln>
                <a:solidFill>
                  <a:srgbClr val="000000"/>
                </a:solidFill>
                <a:effectLst/>
                <a:latin typeface="宋体" pitchFamily="2" charset="-122"/>
                <a:ea typeface="宋体" pitchFamily="2" charset="-122"/>
                <a:cs typeface="宋体" pitchFamily="2" charset="-122"/>
              </a:rPr>
              <a:t>B</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的，则称</a:t>
            </a:r>
            <a:r>
              <a:rPr kumimoji="0" lang="en-US" altLang="zh-CN" sz="1600" i="0" u="none" strike="noStrike" cap="none" normalizeH="0" dirty="0" smtClean="0">
                <a:ln>
                  <a:noFill/>
                </a:ln>
                <a:solidFill>
                  <a:srgbClr val="000000"/>
                </a:solidFill>
                <a:effectLst/>
                <a:latin typeface="+mj-lt"/>
                <a:ea typeface="宋体" pitchFamily="2" charset="-122"/>
                <a:cs typeface="宋体" pitchFamily="2" charset="-122"/>
              </a:rPr>
              <a:t>X</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为结构元素</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(structure element)</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，又被形象地称做刷子。结构元素通常都是一些比较小的图象。</a:t>
            </a:r>
            <a:endParaRPr kumimoji="0" lang="zh-CN" altLang="en-US" sz="1600" b="0" i="0" u="none" strike="noStrike" cap="none" normalizeH="0" dirty="0" smtClean="0">
              <a:ln>
                <a:noFill/>
              </a:ln>
              <a:solidFill>
                <a:srgbClr val="000000"/>
              </a:solidFill>
              <a:effectLst/>
              <a:latin typeface="Arial" pitchFamily="34" charset="0"/>
              <a:ea typeface="Courier New!important"/>
              <a:cs typeface="宋体" pitchFamily="2" charset="-122"/>
            </a:endParaRPr>
          </a:p>
        </p:txBody>
      </p:sp>
      <p:pic>
        <p:nvPicPr>
          <p:cNvPr id="211970" name="Picture 2" descr="http://man.lupaworld.com/content/other/book1/chap06.files/image011.gif"/>
          <p:cNvPicPr>
            <a:picLocks noChangeAspect="1" noChangeArrowheads="1"/>
          </p:cNvPicPr>
          <p:nvPr/>
        </p:nvPicPr>
        <p:blipFill>
          <a:blip r:embed="rId2" cstate="print"/>
          <a:srcRect/>
          <a:stretch>
            <a:fillRect/>
          </a:stretch>
        </p:blipFill>
        <p:spPr bwMode="auto">
          <a:xfrm>
            <a:off x="13441363" y="-449263"/>
            <a:ext cx="152400" cy="123825"/>
          </a:xfrm>
          <a:prstGeom prst="rect">
            <a:avLst/>
          </a:prstGeom>
          <a:noFill/>
        </p:spPr>
      </p:pic>
      <p:pic>
        <p:nvPicPr>
          <p:cNvPr id="211971" name="Picture 3" descr="http://man.lupaworld.com/content/other/book1/chap06.files/image013.jpg"/>
          <p:cNvPicPr>
            <a:picLocks noChangeAspect="1" noChangeArrowheads="1"/>
          </p:cNvPicPr>
          <p:nvPr/>
        </p:nvPicPr>
        <p:blipFill>
          <a:blip r:embed="rId3" cstate="print"/>
          <a:srcRect/>
          <a:stretch>
            <a:fillRect/>
          </a:stretch>
        </p:blipFill>
        <p:spPr bwMode="auto">
          <a:xfrm>
            <a:off x="3270250" y="4533562"/>
            <a:ext cx="1828800" cy="1266825"/>
          </a:xfrm>
          <a:prstGeom prst="rect">
            <a:avLst/>
          </a:prstGeom>
          <a:noFill/>
        </p:spPr>
      </p:pic>
      <p:sp>
        <p:nvSpPr>
          <p:cNvPr id="7" name="矩形 6"/>
          <p:cNvSpPr/>
          <p:nvPr/>
        </p:nvSpPr>
        <p:spPr>
          <a:xfrm>
            <a:off x="3259355" y="5930675"/>
            <a:ext cx="2206053" cy="338554"/>
          </a:xfrm>
          <a:prstGeom prst="rect">
            <a:avLst/>
          </a:prstGeom>
        </p:spPr>
        <p:txBody>
          <a:bodyPr wrap="none">
            <a:spAutoFit/>
          </a:bodyPr>
          <a:lstStyle/>
          <a:p>
            <a:pPr lvl="0" eaLnBrk="0" hangingPunct="0"/>
            <a:r>
              <a:rPr lang="zh-CN" altLang="en-US" sz="1600" dirty="0" smtClean="0">
                <a:solidFill>
                  <a:srgbClr val="000000"/>
                </a:solidFill>
                <a:latin typeface="宋体" pitchFamily="2" charset="-122"/>
                <a:cs typeface="宋体" pitchFamily="2" charset="-122"/>
              </a:rPr>
              <a:t>图</a:t>
            </a:r>
            <a:r>
              <a:rPr lang="en-US" altLang="zh-CN" sz="1600" dirty="0" smtClean="0">
                <a:solidFill>
                  <a:srgbClr val="000000"/>
                </a:solidFill>
                <a:cs typeface="宋体" pitchFamily="2" charset="-122"/>
              </a:rPr>
              <a:t>6.5     </a:t>
            </a:r>
            <a:r>
              <a:rPr lang="zh-CN" altLang="en-US" sz="1600" dirty="0" smtClean="0">
                <a:solidFill>
                  <a:srgbClr val="000000"/>
                </a:solidFill>
                <a:latin typeface="宋体" pitchFamily="2" charset="-122"/>
                <a:cs typeface="宋体" pitchFamily="2" charset="-122"/>
              </a:rPr>
              <a:t>补集的示意图</a:t>
            </a:r>
            <a:endParaRPr lang="zh-CN" altLang="en-US" sz="1600" b="0" dirty="0" smtClean="0">
              <a:solidFill>
                <a:srgbClr val="000000"/>
              </a:solidFill>
              <a:cs typeface="宋体" pitchFamily="2" charset="-122"/>
            </a:endParaRPr>
          </a:p>
        </p:txBody>
      </p:sp>
      <p:pic>
        <p:nvPicPr>
          <p:cNvPr id="211973" name="Picture 5" descr="http://man.lupaworld.com/content/other/book1/chap06.files/image011.gif"/>
          <p:cNvPicPr>
            <a:picLocks noChangeAspect="1" noChangeArrowheads="1"/>
          </p:cNvPicPr>
          <p:nvPr/>
        </p:nvPicPr>
        <p:blipFill>
          <a:blip r:embed="rId2" cstate="print"/>
          <a:srcRect/>
          <a:stretch>
            <a:fillRect/>
          </a:stretch>
        </p:blipFill>
        <p:spPr bwMode="auto">
          <a:xfrm>
            <a:off x="3400087" y="2139747"/>
            <a:ext cx="263812" cy="214347"/>
          </a:xfrm>
          <a:prstGeom prst="rect">
            <a:avLst/>
          </a:prstGeom>
          <a:noFill/>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1"/>
          <p:cNvSpPr>
            <a:spLocks noGrp="1"/>
          </p:cNvSpPr>
          <p:nvPr>
            <p:ph type="title"/>
          </p:nvPr>
        </p:nvSpPr>
        <p:spPr/>
        <p:txBody>
          <a:bodyPr/>
          <a:lstStyle/>
          <a:p>
            <a:endParaRPr lang="zh-CN" altLang="en-US" smtClean="0">
              <a:ea typeface="宋体" pitchFamily="2" charset="-122"/>
            </a:endParaRPr>
          </a:p>
        </p:txBody>
      </p:sp>
      <p:sp>
        <p:nvSpPr>
          <p:cNvPr id="102403" name="内容占位符 2"/>
          <p:cNvSpPr>
            <a:spLocks noGrp="1"/>
          </p:cNvSpPr>
          <p:nvPr>
            <p:ph idx="1"/>
          </p:nvPr>
        </p:nvSpPr>
        <p:spPr/>
        <p:txBody>
          <a:bodyPr/>
          <a:lstStyle/>
          <a:p>
            <a:endParaRPr lang="zh-CN" altLang="en-US" smtClean="0">
              <a:ea typeface="宋体" pitchFamily="2" charset="-122"/>
            </a:endParaRPr>
          </a:p>
        </p:txBody>
      </p:sp>
      <p:pic>
        <p:nvPicPr>
          <p:cNvPr id="102404" name="Picture 2"/>
          <p:cNvPicPr>
            <a:picLocks noChangeAspect="1" noChangeArrowheads="1"/>
          </p:cNvPicPr>
          <p:nvPr/>
        </p:nvPicPr>
        <p:blipFill>
          <a:blip r:embed="rId2" cstate="print"/>
          <a:srcRect/>
          <a:stretch>
            <a:fillRect/>
          </a:stretch>
        </p:blipFill>
        <p:spPr bwMode="auto">
          <a:xfrm>
            <a:off x="179388" y="1844675"/>
            <a:ext cx="8820150" cy="3276600"/>
          </a:xfrm>
          <a:prstGeom prst="rect">
            <a:avLst/>
          </a:prstGeom>
          <a:noFill/>
          <a:ln w="9525">
            <a:noFill/>
            <a:miter lim="800000"/>
            <a:headEnd/>
            <a:tailEnd/>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lstStyle/>
          <a:p>
            <a:pPr algn="ctr" eaLnBrk="1" hangingPunct="1"/>
            <a:endParaRPr lang="zh-CN" altLang="en-US" smtClean="0">
              <a:ea typeface="宋体" pitchFamily="2" charset="-122"/>
            </a:endParaRPr>
          </a:p>
        </p:txBody>
      </p:sp>
      <p:sp>
        <p:nvSpPr>
          <p:cNvPr id="26628" name="Rectangle 3"/>
          <p:cNvSpPr>
            <a:spLocks noGrp="1" noChangeArrowheads="1"/>
          </p:cNvSpPr>
          <p:nvPr>
            <p:ph type="body" idx="1"/>
          </p:nvPr>
        </p:nvSpPr>
        <p:spPr>
          <a:xfrm>
            <a:off x="396815" y="1087438"/>
            <a:ext cx="8385235" cy="1899494"/>
          </a:xfrm>
        </p:spPr>
        <p:txBody>
          <a:bodyPr/>
          <a:lstStyle/>
          <a:p>
            <a:pPr eaLnBrk="1" hangingPunct="1"/>
            <a:r>
              <a:rPr lang="en-US" altLang="zh-CN" sz="2400" dirty="0" smtClean="0">
                <a:ea typeface="宋体" pitchFamily="2" charset="-122"/>
              </a:rPr>
              <a:t>2. </a:t>
            </a:r>
            <a:r>
              <a:rPr lang="zh-CN" altLang="en-US" sz="2400" dirty="0" smtClean="0">
                <a:ea typeface="宋体" pitchFamily="2" charset="-122"/>
              </a:rPr>
              <a:t>腐蚀和膨胀</a:t>
            </a:r>
            <a:r>
              <a:rPr lang="en-US" altLang="zh-CN" sz="2400" dirty="0" smtClean="0">
                <a:ea typeface="宋体" pitchFamily="2" charset="-122"/>
              </a:rPr>
              <a:t>(Dilation and Erosion)</a:t>
            </a:r>
          </a:p>
          <a:p>
            <a:pPr lvl="1" eaLnBrk="1" hangingPunct="1"/>
            <a:r>
              <a:rPr lang="zh-CN" altLang="en-US" sz="2400" dirty="0" smtClean="0">
                <a:ea typeface="宋体" pitchFamily="2" charset="-122"/>
              </a:rPr>
              <a:t>腐蚀：“收缩”或“细化”二值图像中的对象</a:t>
            </a:r>
            <a:endParaRPr lang="en-US" altLang="zh-CN" sz="2400" dirty="0" smtClean="0">
              <a:ea typeface="宋体" pitchFamily="2" charset="-122"/>
            </a:endParaRPr>
          </a:p>
          <a:p>
            <a:pPr lvl="1" eaLnBrk="1" hangingPunct="1"/>
            <a:r>
              <a:rPr lang="zh-CN" altLang="en-US" sz="2400" dirty="0" smtClean="0">
                <a:ea typeface="宋体" pitchFamily="2" charset="-122"/>
              </a:rPr>
              <a:t>膨胀：“加长”或“变粗”二值图像中的对象</a:t>
            </a:r>
            <a:endParaRPr lang="en-US" altLang="zh-CN" sz="2400" dirty="0" smtClean="0">
              <a:ea typeface="宋体" pitchFamily="2" charset="-122"/>
            </a:endParaRPr>
          </a:p>
          <a:p>
            <a:pPr eaLnBrk="1" hangingPunct="1"/>
            <a:endParaRPr lang="zh-CN" altLang="en-US" sz="2400" dirty="0" smtClean="0">
              <a:ea typeface="宋体" pitchFamily="2" charset="-122"/>
            </a:endParaRPr>
          </a:p>
        </p:txBody>
      </p:sp>
      <p:sp>
        <p:nvSpPr>
          <p:cNvPr id="26629"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26626" name="Object 4"/>
          <p:cNvGraphicFramePr>
            <a:graphicFrameLocks noChangeAspect="1"/>
          </p:cNvGraphicFramePr>
          <p:nvPr/>
        </p:nvGraphicFramePr>
        <p:xfrm>
          <a:off x="1908175" y="3141663"/>
          <a:ext cx="4535488" cy="3144837"/>
        </p:xfrm>
        <a:graphic>
          <a:graphicData uri="http://schemas.openxmlformats.org/presentationml/2006/ole">
            <p:oleObj spid="_x0000_s28674" r:id="rId3" imgW="4593336" imgH="4088892" progId="Visio.Drawing.11">
              <p:embed/>
            </p:oleObj>
          </a:graphicData>
        </a:graphic>
      </p:graphicFrame>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a:lstStyle/>
          <a:p>
            <a:pPr algn="ctr" eaLnBrk="1" hangingPunct="1"/>
            <a:r>
              <a:rPr lang="en-US" altLang="zh-CN" smtClean="0">
                <a:ea typeface="宋体" pitchFamily="2" charset="-122"/>
              </a:rPr>
              <a:t>(1)  </a:t>
            </a:r>
            <a:r>
              <a:rPr lang="zh-CN" altLang="en-US" smtClean="0">
                <a:ea typeface="宋体" pitchFamily="2" charset="-122"/>
              </a:rPr>
              <a:t>腐蚀</a:t>
            </a:r>
          </a:p>
        </p:txBody>
      </p:sp>
      <p:sp>
        <p:nvSpPr>
          <p:cNvPr id="27652" name="Rectangle 3"/>
          <p:cNvSpPr>
            <a:spLocks noGrp="1" noChangeArrowheads="1"/>
          </p:cNvSpPr>
          <p:nvPr>
            <p:ph type="body" idx="1"/>
          </p:nvPr>
        </p:nvSpPr>
        <p:spPr>
          <a:xfrm>
            <a:off x="396815" y="1087438"/>
            <a:ext cx="8385235" cy="4177041"/>
          </a:xfrm>
        </p:spPr>
        <p:txBody>
          <a:bodyPr/>
          <a:lstStyle/>
          <a:p>
            <a:pPr eaLnBrk="1" hangingPunct="1"/>
            <a:r>
              <a:rPr lang="zh-CN" altLang="en-US" sz="2800" dirty="0" smtClean="0"/>
              <a:t>当一个结构元素</a:t>
            </a:r>
            <a:r>
              <a:rPr lang="en-US" altLang="zh-CN" sz="2800" dirty="0" smtClean="0"/>
              <a:t>S</a:t>
            </a:r>
            <a:r>
              <a:rPr lang="zh-CN" altLang="en-US" sz="2800" dirty="0" smtClean="0"/>
              <a:t>的原点位于</a:t>
            </a:r>
            <a:r>
              <a:rPr lang="en-US" altLang="zh-CN" sz="2800" dirty="0" smtClean="0"/>
              <a:t>(x</a:t>
            </a:r>
            <a:r>
              <a:rPr lang="zh-CN" altLang="en-US" sz="2800" dirty="0" smtClean="0"/>
              <a:t>，</a:t>
            </a:r>
            <a:r>
              <a:rPr lang="en-US" altLang="zh-CN" sz="2800" dirty="0" smtClean="0"/>
              <a:t>y)</a:t>
            </a:r>
            <a:r>
              <a:rPr lang="zh-CN" altLang="en-US" sz="2800" dirty="0" smtClean="0"/>
              <a:t>处时，我们将其记作</a:t>
            </a:r>
            <a:r>
              <a:rPr lang="en-US" altLang="zh-CN" sz="2800" dirty="0" err="1" smtClean="0"/>
              <a:t>S</a:t>
            </a:r>
            <a:r>
              <a:rPr lang="en-US" altLang="zh-CN" sz="2800" baseline="-25000" dirty="0" err="1" smtClean="0"/>
              <a:t>xy</a:t>
            </a:r>
            <a:r>
              <a:rPr lang="zh-CN" altLang="en-US" sz="2800" dirty="0" smtClean="0"/>
              <a:t>。</a:t>
            </a:r>
            <a:endParaRPr lang="en-US" altLang="zh-CN" sz="2800" dirty="0" smtClean="0">
              <a:ea typeface="宋体" pitchFamily="2" charset="-122"/>
            </a:endParaRPr>
          </a:p>
          <a:p>
            <a:pPr eaLnBrk="1" hangingPunct="1">
              <a:buFont typeface="Wingdings" pitchFamily="2" charset="2"/>
              <a:buNone/>
            </a:pPr>
            <a:r>
              <a:rPr lang="zh-CN" altLang="en-US" sz="2800" dirty="0" smtClean="0">
                <a:ea typeface="宋体" pitchFamily="2" charset="-122"/>
              </a:rPr>
              <a:t>  一般意义的腐蚀概念定义为：</a:t>
            </a:r>
          </a:p>
          <a:p>
            <a:pPr eaLnBrk="1" hangingPunct="1">
              <a:buFont typeface="Wingdings" pitchFamily="2" charset="2"/>
              <a:buNone/>
            </a:pPr>
            <a:r>
              <a:rPr lang="en-US" altLang="zh-CN" sz="2800" dirty="0" smtClean="0">
                <a:ea typeface="宋体" pitchFamily="2" charset="-122"/>
              </a:rPr>
              <a:t>          </a:t>
            </a:r>
          </a:p>
          <a:p>
            <a:pPr eaLnBrk="1" hangingPunct="1"/>
            <a:r>
              <a:rPr lang="zh-CN" altLang="en-US" sz="2800" dirty="0" smtClean="0">
                <a:ea typeface="宋体" pitchFamily="2" charset="-122"/>
              </a:rPr>
              <a:t>如果</a:t>
            </a:r>
            <a:r>
              <a:rPr lang="en-US" altLang="zh-CN" sz="2800" dirty="0" smtClean="0">
                <a:ea typeface="宋体" pitchFamily="2" charset="-122"/>
              </a:rPr>
              <a:t>S</a:t>
            </a:r>
            <a:r>
              <a:rPr lang="zh-CN" altLang="en-US" sz="2800" dirty="0" smtClean="0">
                <a:ea typeface="宋体" pitchFamily="2" charset="-122"/>
              </a:rPr>
              <a:t>的原点位移到点</a:t>
            </a:r>
            <a:r>
              <a:rPr lang="en-US" altLang="zh-CN" sz="2800" dirty="0" smtClean="0">
                <a:ea typeface="宋体" pitchFamily="2" charset="-122"/>
              </a:rPr>
              <a:t>(x</a:t>
            </a:r>
            <a:r>
              <a:rPr lang="zh-CN" altLang="en-US" sz="2800" dirty="0" smtClean="0">
                <a:ea typeface="宋体" pitchFamily="2" charset="-122"/>
              </a:rPr>
              <a:t>，</a:t>
            </a:r>
            <a:r>
              <a:rPr lang="en-US" altLang="zh-CN" sz="2800" dirty="0" smtClean="0">
                <a:ea typeface="宋体" pitchFamily="2" charset="-122"/>
              </a:rPr>
              <a:t>y)</a:t>
            </a:r>
            <a:r>
              <a:rPr lang="zh-CN" altLang="en-US" sz="2800" dirty="0" smtClean="0">
                <a:ea typeface="宋体" pitchFamily="2" charset="-122"/>
              </a:rPr>
              <a:t>，那么</a:t>
            </a:r>
            <a:r>
              <a:rPr lang="en-US" altLang="zh-CN" sz="2800" dirty="0" smtClean="0">
                <a:ea typeface="宋体" pitchFamily="2" charset="-122"/>
              </a:rPr>
              <a:t>S</a:t>
            </a:r>
            <a:r>
              <a:rPr lang="zh-CN" altLang="en-US" sz="2800" dirty="0" smtClean="0">
                <a:ea typeface="宋体" pitchFamily="2" charset="-122"/>
              </a:rPr>
              <a:t>将完全包含于</a:t>
            </a:r>
            <a:r>
              <a:rPr lang="en-US" altLang="zh-CN" sz="2800" dirty="0" smtClean="0">
                <a:ea typeface="宋体" pitchFamily="2" charset="-122"/>
              </a:rPr>
              <a:t>B</a:t>
            </a:r>
            <a:r>
              <a:rPr lang="zh-CN" altLang="en-US" sz="2800" dirty="0" smtClean="0">
                <a:ea typeface="宋体" pitchFamily="2" charset="-122"/>
              </a:rPr>
              <a:t>中。</a:t>
            </a:r>
            <a:endParaRPr lang="en-US" altLang="zh-CN" sz="2800" dirty="0" smtClean="0">
              <a:ea typeface="宋体" pitchFamily="2" charset="-122"/>
            </a:endParaRPr>
          </a:p>
          <a:p>
            <a:pPr eaLnBrk="1" hangingPunct="1"/>
            <a:r>
              <a:rPr lang="zh-CN" altLang="en-US" sz="2800" dirty="0" smtClean="0">
                <a:ea typeface="宋体" pitchFamily="2" charset="-122"/>
              </a:rPr>
              <a:t>使用基本的</a:t>
            </a:r>
            <a:r>
              <a:rPr lang="en-US" altLang="zh-CN" sz="2800" dirty="0" smtClean="0">
                <a:ea typeface="宋体" pitchFamily="2" charset="-122"/>
              </a:rPr>
              <a:t>3×3</a:t>
            </a:r>
            <a:r>
              <a:rPr lang="zh-CN" altLang="en-US" sz="2800" dirty="0" smtClean="0">
                <a:ea typeface="宋体" pitchFamily="2" charset="-122"/>
              </a:rPr>
              <a:t>结构元素时，一般意义的腐蚀简化为简单腐蚀。</a:t>
            </a:r>
          </a:p>
        </p:txBody>
      </p:sp>
      <p:grpSp>
        <p:nvGrpSpPr>
          <p:cNvPr id="8" name="组合 7"/>
          <p:cNvGrpSpPr/>
          <p:nvPr/>
        </p:nvGrpSpPr>
        <p:grpSpPr>
          <a:xfrm>
            <a:off x="2852738" y="2727325"/>
            <a:ext cx="3097212" cy="446088"/>
            <a:chOff x="2852738" y="2727325"/>
            <a:chExt cx="3097212" cy="446088"/>
          </a:xfrm>
        </p:grpSpPr>
        <p:graphicFrame>
          <p:nvGraphicFramePr>
            <p:cNvPr id="27650" name="Object 4"/>
            <p:cNvGraphicFramePr>
              <a:graphicFrameLocks noChangeAspect="1"/>
            </p:cNvGraphicFramePr>
            <p:nvPr/>
          </p:nvGraphicFramePr>
          <p:xfrm>
            <a:off x="2852738" y="2727325"/>
            <a:ext cx="3097212" cy="446088"/>
          </p:xfrm>
          <a:graphic>
            <a:graphicData uri="http://schemas.openxmlformats.org/presentationml/2006/ole">
              <p:oleObj spid="_x0000_s29698" name="Equation" r:id="rId3" imgW="1676160" imgH="241200" progId="Equation.DSMT4">
                <p:embed/>
              </p:oleObj>
            </a:graphicData>
          </a:graphic>
        </p:graphicFrame>
        <p:pic>
          <p:nvPicPr>
            <p:cNvPr id="29702" name="Picture 6" descr="http://man.lupaworld.com/content/other/book1/chap06.files/image021.jpg"/>
            <p:cNvPicPr>
              <a:picLocks noChangeAspect="1" noChangeArrowheads="1"/>
            </p:cNvPicPr>
            <p:nvPr/>
          </p:nvPicPr>
          <p:blipFill>
            <a:blip r:embed="rId4" cstate="print"/>
            <a:srcRect/>
            <a:stretch>
              <a:fillRect/>
            </a:stretch>
          </p:blipFill>
          <p:spPr bwMode="auto">
            <a:xfrm>
              <a:off x="3600451" y="2800351"/>
              <a:ext cx="247650" cy="247650"/>
            </a:xfrm>
            <a:prstGeom prst="rect">
              <a:avLst/>
            </a:prstGeom>
            <a:noFill/>
          </p:spPr>
        </p:pic>
      </p:gr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标题 1"/>
          <p:cNvSpPr>
            <a:spLocks noGrp="1"/>
          </p:cNvSpPr>
          <p:nvPr>
            <p:ph type="title"/>
          </p:nvPr>
        </p:nvSpPr>
        <p:spPr/>
        <p:txBody>
          <a:bodyPr/>
          <a:lstStyle/>
          <a:p>
            <a:endParaRPr lang="zh-CN" altLang="en-US" smtClean="0">
              <a:ea typeface="宋体" pitchFamily="2" charset="-122"/>
            </a:endParaRPr>
          </a:p>
        </p:txBody>
      </p:sp>
      <p:sp>
        <p:nvSpPr>
          <p:cNvPr id="103427" name="内容占位符 2"/>
          <p:cNvSpPr>
            <a:spLocks noGrp="1"/>
          </p:cNvSpPr>
          <p:nvPr>
            <p:ph idx="1"/>
          </p:nvPr>
        </p:nvSpPr>
        <p:spPr/>
        <p:txBody>
          <a:bodyPr/>
          <a:lstStyle/>
          <a:p>
            <a:endParaRPr lang="zh-CN" altLang="en-US" smtClean="0">
              <a:ea typeface="宋体" pitchFamily="2" charset="-122"/>
            </a:endParaRPr>
          </a:p>
        </p:txBody>
      </p:sp>
      <p:pic>
        <p:nvPicPr>
          <p:cNvPr id="103428" name="Picture 2"/>
          <p:cNvPicPr>
            <a:picLocks noChangeAspect="1" noChangeArrowheads="1"/>
          </p:cNvPicPr>
          <p:nvPr/>
        </p:nvPicPr>
        <p:blipFill>
          <a:blip r:embed="rId2" cstate="print"/>
          <a:srcRect/>
          <a:stretch>
            <a:fillRect/>
          </a:stretch>
        </p:blipFill>
        <p:spPr bwMode="auto">
          <a:xfrm>
            <a:off x="395288" y="620713"/>
            <a:ext cx="3168650" cy="2571750"/>
          </a:xfrm>
          <a:prstGeom prst="rect">
            <a:avLst/>
          </a:prstGeom>
          <a:noFill/>
          <a:ln w="9525">
            <a:noFill/>
            <a:miter lim="800000"/>
            <a:headEnd/>
            <a:tailEnd/>
          </a:ln>
        </p:spPr>
      </p:pic>
      <p:pic>
        <p:nvPicPr>
          <p:cNvPr id="103429" name="Picture 3"/>
          <p:cNvPicPr>
            <a:picLocks noChangeAspect="1" noChangeArrowheads="1"/>
          </p:cNvPicPr>
          <p:nvPr/>
        </p:nvPicPr>
        <p:blipFill>
          <a:blip r:embed="rId3" cstate="print"/>
          <a:srcRect/>
          <a:stretch>
            <a:fillRect/>
          </a:stretch>
        </p:blipFill>
        <p:spPr bwMode="auto">
          <a:xfrm>
            <a:off x="4284663" y="1196975"/>
            <a:ext cx="800100" cy="1981200"/>
          </a:xfrm>
          <a:prstGeom prst="rect">
            <a:avLst/>
          </a:prstGeom>
          <a:noFill/>
          <a:ln w="9525">
            <a:noFill/>
            <a:miter lim="800000"/>
            <a:headEnd/>
            <a:tailEnd/>
          </a:ln>
        </p:spPr>
      </p:pic>
      <p:pic>
        <p:nvPicPr>
          <p:cNvPr id="103430" name="Picture 4"/>
          <p:cNvPicPr>
            <a:picLocks noChangeAspect="1" noChangeArrowheads="1"/>
          </p:cNvPicPr>
          <p:nvPr/>
        </p:nvPicPr>
        <p:blipFill>
          <a:blip r:embed="rId4" cstate="print"/>
          <a:srcRect/>
          <a:stretch>
            <a:fillRect/>
          </a:stretch>
        </p:blipFill>
        <p:spPr bwMode="auto">
          <a:xfrm>
            <a:off x="250825" y="3141663"/>
            <a:ext cx="3771900" cy="3028950"/>
          </a:xfrm>
          <a:prstGeom prst="rect">
            <a:avLst/>
          </a:prstGeom>
          <a:noFill/>
          <a:ln w="9525">
            <a:noFill/>
            <a:miter lim="800000"/>
            <a:headEnd/>
            <a:tailEnd/>
          </a:ln>
        </p:spPr>
      </p:pic>
      <p:pic>
        <p:nvPicPr>
          <p:cNvPr id="103431" name="Picture 5"/>
          <p:cNvPicPr>
            <a:picLocks noChangeAspect="1" noChangeArrowheads="1"/>
          </p:cNvPicPr>
          <p:nvPr/>
        </p:nvPicPr>
        <p:blipFill>
          <a:blip r:embed="rId5" cstate="print"/>
          <a:srcRect/>
          <a:stretch>
            <a:fillRect/>
          </a:stretch>
        </p:blipFill>
        <p:spPr bwMode="auto">
          <a:xfrm>
            <a:off x="4302125" y="3376613"/>
            <a:ext cx="3352800" cy="2638425"/>
          </a:xfrm>
          <a:prstGeom prst="rect">
            <a:avLst/>
          </a:prstGeom>
          <a:noFill/>
          <a:ln w="9525">
            <a:noFill/>
            <a:miter lim="800000"/>
            <a:headEnd/>
            <a:tailEnd/>
          </a:ln>
        </p:spPr>
      </p:pic>
      <p:pic>
        <p:nvPicPr>
          <p:cNvPr id="103432" name="Picture 6"/>
          <p:cNvPicPr>
            <a:picLocks noChangeAspect="1" noChangeArrowheads="1"/>
          </p:cNvPicPr>
          <p:nvPr/>
        </p:nvPicPr>
        <p:blipFill>
          <a:blip r:embed="rId6" cstate="print"/>
          <a:srcRect/>
          <a:stretch>
            <a:fillRect/>
          </a:stretch>
        </p:blipFill>
        <p:spPr bwMode="auto">
          <a:xfrm>
            <a:off x="1187450" y="6165850"/>
            <a:ext cx="6419850" cy="523875"/>
          </a:xfrm>
          <a:prstGeom prst="rect">
            <a:avLst/>
          </a:prstGeom>
          <a:noFill/>
          <a:ln w="9525">
            <a:noFill/>
            <a:miter lim="800000"/>
            <a:headEnd/>
            <a:tailEnd/>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标题 1"/>
          <p:cNvSpPr>
            <a:spLocks noGrp="1"/>
          </p:cNvSpPr>
          <p:nvPr>
            <p:ph type="title"/>
          </p:nvPr>
        </p:nvSpPr>
        <p:spPr/>
        <p:txBody>
          <a:bodyPr/>
          <a:lstStyle/>
          <a:p>
            <a:endParaRPr lang="zh-CN" altLang="en-US" smtClean="0">
              <a:ea typeface="宋体" pitchFamily="2" charset="-122"/>
            </a:endParaRPr>
          </a:p>
        </p:txBody>
      </p:sp>
      <p:sp>
        <p:nvSpPr>
          <p:cNvPr id="104451" name="内容占位符 2"/>
          <p:cNvSpPr>
            <a:spLocks noGrp="1"/>
          </p:cNvSpPr>
          <p:nvPr>
            <p:ph idx="1"/>
          </p:nvPr>
        </p:nvSpPr>
        <p:spPr/>
        <p:txBody>
          <a:bodyPr/>
          <a:lstStyle/>
          <a:p>
            <a:endParaRPr lang="zh-CN" altLang="en-US" dirty="0" smtClean="0">
              <a:ea typeface="宋体" pitchFamily="2" charset="-122"/>
            </a:endParaRPr>
          </a:p>
        </p:txBody>
      </p:sp>
      <p:pic>
        <p:nvPicPr>
          <p:cNvPr id="104452" name="Picture 2"/>
          <p:cNvPicPr>
            <a:picLocks noChangeAspect="1" noChangeArrowheads="1"/>
          </p:cNvPicPr>
          <p:nvPr/>
        </p:nvPicPr>
        <p:blipFill>
          <a:blip r:embed="rId2" cstate="print"/>
          <a:srcRect/>
          <a:stretch>
            <a:fillRect/>
          </a:stretch>
        </p:blipFill>
        <p:spPr bwMode="auto">
          <a:xfrm>
            <a:off x="1692275" y="1125538"/>
            <a:ext cx="5472113" cy="5578475"/>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标题 1"/>
          <p:cNvSpPr>
            <a:spLocks noGrp="1"/>
          </p:cNvSpPr>
          <p:nvPr>
            <p:ph type="title"/>
          </p:nvPr>
        </p:nvSpPr>
        <p:spPr/>
        <p:txBody>
          <a:bodyPr/>
          <a:lstStyle/>
          <a:p>
            <a:pPr eaLnBrk="1" hangingPunct="1"/>
            <a:endParaRPr lang="zh-CN" altLang="en-US" smtClean="0">
              <a:ea typeface="宋体" pitchFamily="2" charset="-122"/>
            </a:endParaRPr>
          </a:p>
        </p:txBody>
      </p:sp>
      <p:sp>
        <p:nvSpPr>
          <p:cNvPr id="3077" name="内容占位符 2"/>
          <p:cNvSpPr>
            <a:spLocks noGrp="1"/>
          </p:cNvSpPr>
          <p:nvPr>
            <p:ph idx="1"/>
          </p:nvPr>
        </p:nvSpPr>
        <p:spPr/>
        <p:txBody>
          <a:bodyPr/>
          <a:lstStyle/>
          <a:p>
            <a:pPr eaLnBrk="1" hangingPunct="1"/>
            <a:r>
              <a:rPr lang="zh-CN" altLang="en-US" smtClean="0">
                <a:ea typeface="宋体" pitchFamily="2" charset="-122"/>
              </a:rPr>
              <a:t>如以阈值</a:t>
            </a:r>
            <a:r>
              <a:rPr lang="en-US" altLang="zh-CN" smtClean="0">
                <a:ea typeface="宋体" pitchFamily="2" charset="-122"/>
              </a:rPr>
              <a:t>K</a:t>
            </a:r>
            <a:r>
              <a:rPr lang="zh-CN" altLang="en-US" smtClean="0">
                <a:ea typeface="宋体" pitchFamily="2" charset="-122"/>
              </a:rPr>
              <a:t>将所有的像素分为目标</a:t>
            </a:r>
            <a:r>
              <a:rPr lang="en-US" altLang="zh-CN" smtClean="0">
                <a:ea typeface="宋体" pitchFamily="2" charset="-122"/>
              </a:rPr>
              <a:t>C0</a:t>
            </a:r>
            <a:r>
              <a:rPr lang="zh-CN" altLang="en-US" smtClean="0">
                <a:ea typeface="宋体" pitchFamily="2" charset="-122"/>
              </a:rPr>
              <a:t>和背景</a:t>
            </a:r>
            <a:r>
              <a:rPr lang="en-US" altLang="zh-CN" smtClean="0">
                <a:ea typeface="宋体" pitchFamily="2" charset="-122"/>
              </a:rPr>
              <a:t>C1</a:t>
            </a:r>
            <a:r>
              <a:rPr lang="zh-CN" altLang="en-US" smtClean="0">
                <a:ea typeface="宋体" pitchFamily="2" charset="-122"/>
              </a:rPr>
              <a:t>两类。</a:t>
            </a:r>
            <a:r>
              <a:rPr lang="en-US" altLang="zh-CN" smtClean="0">
                <a:ea typeface="宋体" pitchFamily="2" charset="-122"/>
              </a:rPr>
              <a:t>C0</a:t>
            </a:r>
            <a:r>
              <a:rPr lang="zh-CN" altLang="en-US" smtClean="0">
                <a:ea typeface="宋体" pitchFamily="2" charset="-122"/>
              </a:rPr>
              <a:t>的像素级为</a:t>
            </a:r>
            <a:r>
              <a:rPr lang="en-US" altLang="zh-CN" smtClean="0">
                <a:ea typeface="宋体" pitchFamily="2" charset="-122"/>
              </a:rPr>
              <a:t>0</a:t>
            </a:r>
            <a:r>
              <a:rPr lang="zh-CN" altLang="en-US" smtClean="0">
                <a:ea typeface="宋体" pitchFamily="2" charset="-122"/>
              </a:rPr>
              <a:t>～</a:t>
            </a:r>
            <a:r>
              <a:rPr lang="en-US" altLang="zh-CN" smtClean="0">
                <a:ea typeface="宋体" pitchFamily="2" charset="-122"/>
              </a:rPr>
              <a:t>k-1</a:t>
            </a:r>
            <a:r>
              <a:rPr lang="zh-CN" altLang="en-US" smtClean="0">
                <a:ea typeface="宋体" pitchFamily="2" charset="-122"/>
              </a:rPr>
              <a:t>，</a:t>
            </a:r>
            <a:r>
              <a:rPr lang="en-US" altLang="zh-CN" smtClean="0">
                <a:ea typeface="宋体" pitchFamily="2" charset="-122"/>
              </a:rPr>
              <a:t>C1</a:t>
            </a:r>
            <a:r>
              <a:rPr lang="zh-CN" altLang="en-US" smtClean="0">
                <a:ea typeface="宋体" pitchFamily="2" charset="-122"/>
              </a:rPr>
              <a:t>类的像素级为</a:t>
            </a:r>
            <a:r>
              <a:rPr lang="en-US" altLang="zh-CN" smtClean="0">
                <a:ea typeface="宋体" pitchFamily="2" charset="-122"/>
              </a:rPr>
              <a:t>k</a:t>
            </a:r>
            <a:r>
              <a:rPr lang="zh-CN" altLang="en-US" smtClean="0">
                <a:ea typeface="宋体" pitchFamily="2" charset="-122"/>
              </a:rPr>
              <a:t>～</a:t>
            </a:r>
            <a:r>
              <a:rPr lang="en-US" altLang="zh-CN" smtClean="0">
                <a:ea typeface="宋体" pitchFamily="2" charset="-122"/>
              </a:rPr>
              <a:t>L-1</a:t>
            </a:r>
          </a:p>
          <a:p>
            <a:pPr eaLnBrk="1" hangingPunct="1"/>
            <a:r>
              <a:rPr lang="zh-CN" altLang="en-US" smtClean="0">
                <a:ea typeface="宋体" pitchFamily="2" charset="-122"/>
              </a:rPr>
              <a:t>图像的总平均灰度级为：</a:t>
            </a:r>
            <a:endParaRPr lang="en-US" altLang="zh-CN" smtClean="0">
              <a:ea typeface="宋体" pitchFamily="2" charset="-122"/>
            </a:endParaRPr>
          </a:p>
          <a:p>
            <a:pPr eaLnBrk="1" hangingPunct="1"/>
            <a:endParaRPr lang="en-US" altLang="zh-CN" smtClean="0">
              <a:ea typeface="宋体" pitchFamily="2" charset="-122"/>
            </a:endParaRPr>
          </a:p>
          <a:p>
            <a:pPr eaLnBrk="1" hangingPunct="1"/>
            <a:r>
              <a:rPr lang="en-US" altLang="zh-CN" smtClean="0">
                <a:ea typeface="宋体" pitchFamily="2" charset="-122"/>
              </a:rPr>
              <a:t>C0</a:t>
            </a:r>
            <a:r>
              <a:rPr lang="zh-CN" altLang="en-US" smtClean="0">
                <a:ea typeface="宋体" pitchFamily="2" charset="-122"/>
              </a:rPr>
              <a:t>类像素所占面积比例为：</a:t>
            </a:r>
            <a:endParaRPr lang="en-US" altLang="zh-CN" smtClean="0">
              <a:ea typeface="宋体" pitchFamily="2" charset="-122"/>
            </a:endParaRPr>
          </a:p>
          <a:p>
            <a:pPr eaLnBrk="1" hangingPunct="1"/>
            <a:endParaRPr lang="en-US" altLang="zh-CN" smtClean="0">
              <a:ea typeface="宋体" pitchFamily="2" charset="-122"/>
            </a:endParaRPr>
          </a:p>
          <a:p>
            <a:pPr eaLnBrk="1" hangingPunct="1"/>
            <a:r>
              <a:rPr lang="en-US" altLang="zh-CN" smtClean="0">
                <a:ea typeface="宋体" pitchFamily="2" charset="-122"/>
              </a:rPr>
              <a:t>C1</a:t>
            </a:r>
            <a:r>
              <a:rPr lang="zh-CN" altLang="en-US" smtClean="0">
                <a:ea typeface="宋体" pitchFamily="2" charset="-122"/>
              </a:rPr>
              <a:t>类像素所占面积比例为：</a:t>
            </a:r>
            <a:r>
              <a:rPr lang="en-US" altLang="zh-CN" i="1" smtClean="0">
                <a:latin typeface="Times New Roman" pitchFamily="18" charset="0"/>
                <a:ea typeface="宋体" pitchFamily="2" charset="-122"/>
                <a:cs typeface="Times New Roman" pitchFamily="18" charset="0"/>
              </a:rPr>
              <a:t>w</a:t>
            </a:r>
            <a:r>
              <a:rPr lang="en-US" altLang="zh-CN" baseline="-25000" smtClean="0">
                <a:latin typeface="Times New Roman" pitchFamily="18" charset="0"/>
                <a:ea typeface="宋体" pitchFamily="2" charset="-122"/>
                <a:cs typeface="Times New Roman" pitchFamily="18" charset="0"/>
              </a:rPr>
              <a:t>1</a:t>
            </a:r>
            <a:r>
              <a:rPr lang="en-US" altLang="zh-CN" smtClean="0">
                <a:latin typeface="Times New Roman" pitchFamily="18" charset="0"/>
                <a:ea typeface="宋体" pitchFamily="2" charset="-122"/>
                <a:cs typeface="Times New Roman" pitchFamily="18" charset="0"/>
              </a:rPr>
              <a:t>=1-</a:t>
            </a:r>
            <a:r>
              <a:rPr lang="en-US" altLang="zh-CN" i="1" smtClean="0">
                <a:latin typeface="Times New Roman" pitchFamily="18" charset="0"/>
                <a:ea typeface="宋体" pitchFamily="2" charset="-122"/>
                <a:cs typeface="Times New Roman" pitchFamily="18" charset="0"/>
              </a:rPr>
              <a:t>w</a:t>
            </a:r>
            <a:r>
              <a:rPr lang="en-US" altLang="zh-CN" baseline="-25000" smtClean="0">
                <a:latin typeface="Times New Roman" pitchFamily="18" charset="0"/>
                <a:ea typeface="宋体" pitchFamily="2" charset="-122"/>
                <a:cs typeface="Times New Roman" pitchFamily="18" charset="0"/>
              </a:rPr>
              <a:t>0</a:t>
            </a:r>
            <a:endParaRPr lang="zh-CN" altLang="en-US" baseline="-25000" smtClean="0">
              <a:latin typeface="Times New Roman" pitchFamily="18" charset="0"/>
              <a:ea typeface="宋体" pitchFamily="2" charset="-122"/>
              <a:cs typeface="Times New Roman" pitchFamily="18" charset="0"/>
            </a:endParaRPr>
          </a:p>
        </p:txBody>
      </p:sp>
      <p:graphicFrame>
        <p:nvGraphicFramePr>
          <p:cNvPr id="3074" name="Object 2"/>
          <p:cNvGraphicFramePr>
            <a:graphicFrameLocks noChangeAspect="1"/>
          </p:cNvGraphicFramePr>
          <p:nvPr/>
        </p:nvGraphicFramePr>
        <p:xfrm>
          <a:off x="5076825" y="2997200"/>
          <a:ext cx="990600" cy="685800"/>
        </p:xfrm>
        <a:graphic>
          <a:graphicData uri="http://schemas.openxmlformats.org/presentationml/2006/ole">
            <p:oleObj spid="_x0000_s3074" name="Equation" r:id="rId3" imgW="495000" imgH="342720" progId="Equation.DSMT4">
              <p:embed/>
            </p:oleObj>
          </a:graphicData>
        </a:graphic>
      </p:graphicFrame>
      <p:graphicFrame>
        <p:nvGraphicFramePr>
          <p:cNvPr id="3075" name="Object 3"/>
          <p:cNvGraphicFramePr>
            <a:graphicFrameLocks noChangeAspect="1"/>
          </p:cNvGraphicFramePr>
          <p:nvPr/>
        </p:nvGraphicFramePr>
        <p:xfrm>
          <a:off x="5435600" y="4076700"/>
          <a:ext cx="1016000" cy="685800"/>
        </p:xfrm>
        <a:graphic>
          <a:graphicData uri="http://schemas.openxmlformats.org/presentationml/2006/ole">
            <p:oleObj spid="_x0000_s3075" name="Equation" r:id="rId4" imgW="507960" imgH="342720" progId="Equation.DSMT4">
              <p:embed/>
            </p:oleObj>
          </a:graphicData>
        </a:graphic>
      </p:graphicFrame>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p:txBody>
          <a:bodyPr/>
          <a:lstStyle/>
          <a:p>
            <a:pPr algn="ctr" eaLnBrk="1" hangingPunct="1"/>
            <a:r>
              <a:rPr lang="en-US" altLang="zh-CN" sz="2800" smtClean="0">
                <a:ea typeface="宋体" pitchFamily="2" charset="-122"/>
              </a:rPr>
              <a:t>(2) </a:t>
            </a:r>
            <a:r>
              <a:rPr lang="zh-CN" altLang="en-US" sz="2800" smtClean="0">
                <a:ea typeface="宋体" pitchFamily="2" charset="-122"/>
              </a:rPr>
              <a:t>膨胀</a:t>
            </a:r>
          </a:p>
        </p:txBody>
      </p:sp>
      <p:sp>
        <p:nvSpPr>
          <p:cNvPr id="28676" name="Rectangle 3"/>
          <p:cNvSpPr>
            <a:spLocks noGrp="1" noChangeArrowheads="1"/>
          </p:cNvSpPr>
          <p:nvPr>
            <p:ph type="body" idx="1"/>
          </p:nvPr>
        </p:nvSpPr>
        <p:spPr/>
        <p:txBody>
          <a:bodyPr/>
          <a:lstStyle/>
          <a:p>
            <a:pPr eaLnBrk="1" hangingPunct="1"/>
            <a:r>
              <a:rPr lang="zh-CN" altLang="en-US" smtClean="0">
                <a:ea typeface="宋体" pitchFamily="2" charset="-122"/>
              </a:rPr>
              <a:t>一般膨胀定义为：</a:t>
            </a:r>
          </a:p>
          <a:p>
            <a:pPr eaLnBrk="1" hangingPunct="1">
              <a:buFont typeface="Wingdings" pitchFamily="2" charset="2"/>
              <a:buNone/>
            </a:pPr>
            <a:r>
              <a:rPr lang="en-US" altLang="zh-CN" smtClean="0">
                <a:ea typeface="宋体" pitchFamily="2" charset="-122"/>
              </a:rPr>
              <a:t>                </a:t>
            </a:r>
          </a:p>
          <a:p>
            <a:pPr eaLnBrk="1" hangingPunct="1"/>
            <a:r>
              <a:rPr lang="en-US" altLang="zh-CN" smtClean="0">
                <a:ea typeface="宋体" pitchFamily="2" charset="-122"/>
              </a:rPr>
              <a:t>S</a:t>
            </a:r>
            <a:r>
              <a:rPr lang="zh-CN" altLang="en-US" smtClean="0">
                <a:ea typeface="宋体" pitchFamily="2" charset="-122"/>
              </a:rPr>
              <a:t>对</a:t>
            </a:r>
            <a:r>
              <a:rPr lang="en-US" altLang="zh-CN" smtClean="0">
                <a:ea typeface="宋体" pitchFamily="2" charset="-122"/>
              </a:rPr>
              <a:t>B</a:t>
            </a:r>
            <a:r>
              <a:rPr lang="zh-CN" altLang="en-US" smtClean="0">
                <a:ea typeface="宋体" pitchFamily="2" charset="-122"/>
              </a:rPr>
              <a:t>膨胀产生的二值图像</a:t>
            </a:r>
            <a:r>
              <a:rPr lang="en-US" altLang="zh-CN" smtClean="0">
                <a:ea typeface="宋体" pitchFamily="2" charset="-122"/>
              </a:rPr>
              <a:t>D</a:t>
            </a:r>
            <a:r>
              <a:rPr lang="zh-CN" altLang="en-US" smtClean="0">
                <a:ea typeface="宋体" pitchFamily="2" charset="-122"/>
              </a:rPr>
              <a:t>是由这样的点（</a:t>
            </a:r>
            <a:r>
              <a:rPr lang="en-US" altLang="zh-CN" smtClean="0">
                <a:ea typeface="宋体" pitchFamily="2" charset="-122"/>
              </a:rPr>
              <a:t>x</a:t>
            </a:r>
            <a:r>
              <a:rPr lang="zh-CN" altLang="en-US" smtClean="0">
                <a:ea typeface="宋体" pitchFamily="2" charset="-122"/>
              </a:rPr>
              <a:t>，</a:t>
            </a:r>
            <a:r>
              <a:rPr lang="en-US" altLang="zh-CN" smtClean="0">
                <a:ea typeface="宋体" pitchFamily="2" charset="-122"/>
              </a:rPr>
              <a:t>y</a:t>
            </a:r>
            <a:r>
              <a:rPr lang="zh-CN" altLang="en-US" smtClean="0">
                <a:ea typeface="宋体" pitchFamily="2" charset="-122"/>
              </a:rPr>
              <a:t>）组成的集合，如果</a:t>
            </a:r>
            <a:r>
              <a:rPr lang="en-US" altLang="zh-CN" smtClean="0">
                <a:ea typeface="宋体" pitchFamily="2" charset="-122"/>
              </a:rPr>
              <a:t>S</a:t>
            </a:r>
            <a:r>
              <a:rPr lang="zh-CN" altLang="en-US" smtClean="0">
                <a:ea typeface="宋体" pitchFamily="2" charset="-122"/>
              </a:rPr>
              <a:t>的原点位移到</a:t>
            </a:r>
            <a:r>
              <a:rPr lang="en-US" altLang="zh-CN" smtClean="0">
                <a:ea typeface="宋体" pitchFamily="2" charset="-122"/>
              </a:rPr>
              <a:t>(x</a:t>
            </a:r>
            <a:r>
              <a:rPr lang="zh-CN" altLang="en-US" smtClean="0">
                <a:ea typeface="宋体" pitchFamily="2" charset="-122"/>
              </a:rPr>
              <a:t>，</a:t>
            </a:r>
            <a:r>
              <a:rPr lang="en-US" altLang="zh-CN" smtClean="0">
                <a:ea typeface="宋体" pitchFamily="2" charset="-122"/>
              </a:rPr>
              <a:t>y)</a:t>
            </a:r>
            <a:r>
              <a:rPr lang="zh-CN" altLang="en-US" smtClean="0">
                <a:ea typeface="宋体" pitchFamily="2" charset="-122"/>
              </a:rPr>
              <a:t>，那么它与</a:t>
            </a:r>
            <a:r>
              <a:rPr lang="en-US" altLang="zh-CN" smtClean="0">
                <a:ea typeface="宋体" pitchFamily="2" charset="-122"/>
              </a:rPr>
              <a:t>B</a:t>
            </a:r>
            <a:r>
              <a:rPr lang="zh-CN" altLang="en-US" smtClean="0">
                <a:ea typeface="宋体" pitchFamily="2" charset="-122"/>
              </a:rPr>
              <a:t>的交集非空。</a:t>
            </a:r>
            <a:endParaRPr lang="en-US" altLang="zh-CN" smtClean="0">
              <a:ea typeface="宋体" pitchFamily="2" charset="-122"/>
            </a:endParaRPr>
          </a:p>
          <a:p>
            <a:pPr eaLnBrk="1" hangingPunct="1"/>
            <a:r>
              <a:rPr lang="zh-CN" altLang="en-US" smtClean="0">
                <a:ea typeface="宋体" pitchFamily="2" charset="-122"/>
              </a:rPr>
              <a:t>采用基本的</a:t>
            </a:r>
            <a:r>
              <a:rPr lang="en-US" altLang="zh-CN" smtClean="0">
                <a:ea typeface="宋体" pitchFamily="2" charset="-122"/>
              </a:rPr>
              <a:t>3×3</a:t>
            </a:r>
            <a:r>
              <a:rPr lang="zh-CN" altLang="en-US" smtClean="0">
                <a:ea typeface="宋体" pitchFamily="2" charset="-122"/>
              </a:rPr>
              <a:t>结构造元素时，一般膨胀简化为简单膨胀。</a:t>
            </a:r>
          </a:p>
        </p:txBody>
      </p:sp>
      <p:graphicFrame>
        <p:nvGraphicFramePr>
          <p:cNvPr id="28674" name="Object 4"/>
          <p:cNvGraphicFramePr>
            <a:graphicFrameLocks noChangeAspect="1"/>
          </p:cNvGraphicFramePr>
          <p:nvPr/>
        </p:nvGraphicFramePr>
        <p:xfrm>
          <a:off x="2560638" y="1798638"/>
          <a:ext cx="3519487" cy="469900"/>
        </p:xfrm>
        <a:graphic>
          <a:graphicData uri="http://schemas.openxmlformats.org/presentationml/2006/ole">
            <p:oleObj spid="_x0000_s30722" name="Equation" r:id="rId3" imgW="1904760" imgH="253800" progId="Equation.DSMT4">
              <p:embed/>
            </p:oleObj>
          </a:graphicData>
        </a:graphic>
      </p:graphicFrame>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标题 1"/>
          <p:cNvSpPr>
            <a:spLocks noGrp="1"/>
          </p:cNvSpPr>
          <p:nvPr>
            <p:ph type="title"/>
          </p:nvPr>
        </p:nvSpPr>
        <p:spPr/>
        <p:txBody>
          <a:bodyPr/>
          <a:lstStyle/>
          <a:p>
            <a:endParaRPr lang="zh-CN" altLang="en-US" smtClean="0">
              <a:ea typeface="宋体" pitchFamily="2" charset="-122"/>
            </a:endParaRPr>
          </a:p>
        </p:txBody>
      </p:sp>
      <p:sp>
        <p:nvSpPr>
          <p:cNvPr id="105475" name="内容占位符 2"/>
          <p:cNvSpPr>
            <a:spLocks noGrp="1"/>
          </p:cNvSpPr>
          <p:nvPr>
            <p:ph idx="1"/>
          </p:nvPr>
        </p:nvSpPr>
        <p:spPr/>
        <p:txBody>
          <a:bodyPr/>
          <a:lstStyle/>
          <a:p>
            <a:endParaRPr lang="zh-CN" altLang="en-US" smtClean="0">
              <a:ea typeface="宋体" pitchFamily="2" charset="-122"/>
            </a:endParaRPr>
          </a:p>
        </p:txBody>
      </p:sp>
      <p:pic>
        <p:nvPicPr>
          <p:cNvPr id="105476" name="Picture 2"/>
          <p:cNvPicPr>
            <a:picLocks noChangeAspect="1" noChangeArrowheads="1"/>
          </p:cNvPicPr>
          <p:nvPr/>
        </p:nvPicPr>
        <p:blipFill>
          <a:blip r:embed="rId2" cstate="print"/>
          <a:srcRect/>
          <a:stretch>
            <a:fillRect/>
          </a:stretch>
        </p:blipFill>
        <p:spPr bwMode="auto">
          <a:xfrm>
            <a:off x="539750" y="549275"/>
            <a:ext cx="3384550" cy="2851150"/>
          </a:xfrm>
          <a:prstGeom prst="rect">
            <a:avLst/>
          </a:prstGeom>
          <a:noFill/>
          <a:ln w="9525">
            <a:noFill/>
            <a:miter lim="800000"/>
            <a:headEnd/>
            <a:tailEnd/>
          </a:ln>
        </p:spPr>
      </p:pic>
      <p:pic>
        <p:nvPicPr>
          <p:cNvPr id="105477" name="Picture 3"/>
          <p:cNvPicPr>
            <a:picLocks noChangeAspect="1" noChangeArrowheads="1"/>
          </p:cNvPicPr>
          <p:nvPr/>
        </p:nvPicPr>
        <p:blipFill>
          <a:blip r:embed="rId3" cstate="print"/>
          <a:srcRect/>
          <a:stretch>
            <a:fillRect/>
          </a:stretch>
        </p:blipFill>
        <p:spPr bwMode="auto">
          <a:xfrm>
            <a:off x="5148263" y="836613"/>
            <a:ext cx="1727200" cy="2081212"/>
          </a:xfrm>
          <a:prstGeom prst="rect">
            <a:avLst/>
          </a:prstGeom>
          <a:noFill/>
          <a:ln w="9525">
            <a:noFill/>
            <a:miter lim="800000"/>
            <a:headEnd/>
            <a:tailEnd/>
          </a:ln>
        </p:spPr>
      </p:pic>
      <p:pic>
        <p:nvPicPr>
          <p:cNvPr id="105478" name="Picture 4"/>
          <p:cNvPicPr>
            <a:picLocks noChangeAspect="1" noChangeArrowheads="1"/>
          </p:cNvPicPr>
          <p:nvPr/>
        </p:nvPicPr>
        <p:blipFill>
          <a:blip r:embed="rId4" cstate="print"/>
          <a:srcRect/>
          <a:stretch>
            <a:fillRect/>
          </a:stretch>
        </p:blipFill>
        <p:spPr bwMode="auto">
          <a:xfrm>
            <a:off x="395288" y="3500438"/>
            <a:ext cx="4752975" cy="3178175"/>
          </a:xfrm>
          <a:prstGeom prst="rect">
            <a:avLst/>
          </a:prstGeom>
          <a:noFill/>
          <a:ln w="9525">
            <a:noFill/>
            <a:miter lim="800000"/>
            <a:headEnd/>
            <a:tailEnd/>
          </a:ln>
        </p:spPr>
      </p:pic>
      <p:pic>
        <p:nvPicPr>
          <p:cNvPr id="105479" name="Picture 5"/>
          <p:cNvPicPr>
            <a:picLocks noChangeAspect="1" noChangeArrowheads="1"/>
          </p:cNvPicPr>
          <p:nvPr/>
        </p:nvPicPr>
        <p:blipFill>
          <a:blip r:embed="rId5" cstate="print"/>
          <a:srcRect/>
          <a:stretch>
            <a:fillRect/>
          </a:stretch>
        </p:blipFill>
        <p:spPr bwMode="auto">
          <a:xfrm>
            <a:off x="5364163" y="3846513"/>
            <a:ext cx="3113087" cy="2805112"/>
          </a:xfrm>
          <a:prstGeom prst="rect">
            <a:avLst/>
          </a:prstGeom>
          <a:noFill/>
          <a:ln w="9525">
            <a:noFill/>
            <a:miter lim="800000"/>
            <a:headEnd/>
            <a:tailEnd/>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a:xfrm>
            <a:off x="933450" y="0"/>
            <a:ext cx="7632700" cy="720725"/>
          </a:xfrm>
        </p:spPr>
        <p:txBody>
          <a:bodyPr/>
          <a:lstStyle/>
          <a:p>
            <a:pPr algn="ctr" eaLnBrk="1" hangingPunct="1"/>
            <a:r>
              <a:rPr lang="en-US" altLang="zh-CN" dirty="0" smtClean="0">
                <a:ea typeface="宋体" pitchFamily="2" charset="-122"/>
              </a:rPr>
              <a:t>8.6.2</a:t>
            </a:r>
            <a:r>
              <a:rPr lang="zh-CN" altLang="en-US" dirty="0" smtClean="0">
                <a:ea typeface="宋体" pitchFamily="2" charset="-122"/>
              </a:rPr>
              <a:t>开运算和闭运算</a:t>
            </a:r>
            <a:endParaRPr lang="zh-CN" altLang="en-US" b="1" dirty="0" smtClean="0">
              <a:ea typeface="宋体" pitchFamily="2" charset="-122"/>
            </a:endParaRPr>
          </a:p>
        </p:txBody>
      </p:sp>
      <p:sp>
        <p:nvSpPr>
          <p:cNvPr id="29700" name="Rectangle 3"/>
          <p:cNvSpPr>
            <a:spLocks noGrp="1" noChangeArrowheads="1"/>
          </p:cNvSpPr>
          <p:nvPr>
            <p:ph type="body" idx="1"/>
          </p:nvPr>
        </p:nvSpPr>
        <p:spPr/>
        <p:txBody>
          <a:bodyPr/>
          <a:lstStyle/>
          <a:p>
            <a:pPr eaLnBrk="1" hangingPunct="1"/>
            <a:r>
              <a:rPr lang="zh-CN" altLang="en-US" dirty="0" smtClean="0">
                <a:ea typeface="宋体" pitchFamily="2" charset="-122"/>
              </a:rPr>
              <a:t>开运算 ：先腐蚀后膨胀的过程称为</a:t>
            </a:r>
            <a:r>
              <a:rPr lang="zh-CN" altLang="en-US" u="sng" dirty="0" smtClean="0">
                <a:solidFill>
                  <a:srgbClr val="FF0000"/>
                </a:solidFill>
                <a:ea typeface="宋体" pitchFamily="2" charset="-122"/>
              </a:rPr>
              <a:t>开运算</a:t>
            </a:r>
            <a:r>
              <a:rPr lang="zh-CN" altLang="en-US" dirty="0" smtClean="0">
                <a:ea typeface="宋体" pitchFamily="2" charset="-122"/>
              </a:rPr>
              <a:t>。</a:t>
            </a:r>
            <a:endParaRPr lang="en-US" altLang="zh-CN" dirty="0" smtClean="0">
              <a:ea typeface="宋体" pitchFamily="2" charset="-122"/>
            </a:endParaRPr>
          </a:p>
          <a:p>
            <a:pPr lvl="1" eaLnBrk="1" hangingPunct="1"/>
            <a:r>
              <a:rPr lang="zh-CN" altLang="en-US" dirty="0" smtClean="0">
                <a:ea typeface="宋体" pitchFamily="2" charset="-122"/>
              </a:rPr>
              <a:t>消除细小物体</a:t>
            </a:r>
            <a:endParaRPr lang="en-US" altLang="zh-CN" dirty="0" smtClean="0">
              <a:ea typeface="宋体" pitchFamily="2" charset="-122"/>
            </a:endParaRPr>
          </a:p>
          <a:p>
            <a:pPr lvl="1" eaLnBrk="1" hangingPunct="1"/>
            <a:r>
              <a:rPr lang="zh-CN" altLang="en-US" dirty="0" smtClean="0">
                <a:ea typeface="宋体" pitchFamily="2" charset="-122"/>
              </a:rPr>
              <a:t>在纤细点处分离物体</a:t>
            </a:r>
            <a:endParaRPr lang="en-US" altLang="zh-CN" dirty="0" smtClean="0">
              <a:ea typeface="宋体" pitchFamily="2" charset="-122"/>
            </a:endParaRPr>
          </a:p>
          <a:p>
            <a:pPr lvl="1" eaLnBrk="1" hangingPunct="1"/>
            <a:r>
              <a:rPr lang="zh-CN" altLang="en-US" dirty="0" smtClean="0">
                <a:ea typeface="宋体" pitchFamily="2" charset="-122"/>
              </a:rPr>
              <a:t>平滑较大物体的边界时又不明显改变其面积</a:t>
            </a:r>
            <a:endParaRPr lang="en-US" altLang="zh-CN" dirty="0" smtClean="0">
              <a:ea typeface="宋体" pitchFamily="2" charset="-122"/>
            </a:endParaRPr>
          </a:p>
          <a:p>
            <a:pPr lvl="1" eaLnBrk="1" hangingPunct="1"/>
            <a:endParaRPr lang="en-US" altLang="zh-CN" dirty="0" smtClean="0">
              <a:ea typeface="宋体" pitchFamily="2" charset="-122"/>
            </a:endParaRPr>
          </a:p>
          <a:p>
            <a:pPr eaLnBrk="1" hangingPunct="1"/>
            <a:r>
              <a:rPr lang="zh-CN" altLang="en-US" dirty="0" smtClean="0">
                <a:ea typeface="宋体" pitchFamily="2" charset="-122"/>
              </a:rPr>
              <a:t>开运算定义为：</a:t>
            </a:r>
          </a:p>
          <a:p>
            <a:pPr eaLnBrk="1" hangingPunct="1"/>
            <a:endParaRPr lang="zh-CN" altLang="en-US" dirty="0" smtClean="0">
              <a:ea typeface="宋体" pitchFamily="2" charset="-122"/>
            </a:endParaRPr>
          </a:p>
          <a:p>
            <a:pPr eaLnBrk="1" hangingPunct="1"/>
            <a:endParaRPr lang="zh-CN" altLang="en-US" dirty="0" smtClean="0">
              <a:ea typeface="宋体" pitchFamily="2" charset="-122"/>
            </a:endParaRPr>
          </a:p>
        </p:txBody>
      </p:sp>
      <p:sp>
        <p:nvSpPr>
          <p:cNvPr id="29701"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pSp>
        <p:nvGrpSpPr>
          <p:cNvPr id="8" name="组合 7"/>
          <p:cNvGrpSpPr/>
          <p:nvPr/>
        </p:nvGrpSpPr>
        <p:grpSpPr>
          <a:xfrm>
            <a:off x="2195513" y="4581525"/>
            <a:ext cx="3960812" cy="625475"/>
            <a:chOff x="2195513" y="4581525"/>
            <a:chExt cx="3960812" cy="625475"/>
          </a:xfrm>
        </p:grpSpPr>
        <p:graphicFrame>
          <p:nvGraphicFramePr>
            <p:cNvPr id="29698" name="Object 4"/>
            <p:cNvGraphicFramePr>
              <a:graphicFrameLocks noChangeAspect="1"/>
            </p:cNvGraphicFramePr>
            <p:nvPr/>
          </p:nvGraphicFramePr>
          <p:xfrm>
            <a:off x="2195513" y="4581525"/>
            <a:ext cx="3960812" cy="625475"/>
          </p:xfrm>
          <a:graphic>
            <a:graphicData uri="http://schemas.openxmlformats.org/presentationml/2006/ole">
              <p:oleObj spid="_x0000_s31746" name="公式" r:id="rId3" imgW="1269449" imgH="203112" progId="">
                <p:embed/>
              </p:oleObj>
            </a:graphicData>
          </a:graphic>
        </p:graphicFrame>
        <p:pic>
          <p:nvPicPr>
            <p:cNvPr id="31748" name="Picture 4" descr="http://man.lupaworld.com/content/other/book1/chap06.files/image021.jpg"/>
            <p:cNvPicPr>
              <a:picLocks noChangeAspect="1" noChangeArrowheads="1"/>
            </p:cNvPicPr>
            <p:nvPr/>
          </p:nvPicPr>
          <p:blipFill>
            <a:blip r:embed="rId4" cstate="print"/>
            <a:srcRect/>
            <a:stretch>
              <a:fillRect/>
            </a:stretch>
          </p:blipFill>
          <p:spPr bwMode="auto">
            <a:xfrm>
              <a:off x="4349750" y="4692650"/>
              <a:ext cx="336550" cy="336550"/>
            </a:xfrm>
            <a:prstGeom prst="rect">
              <a:avLst/>
            </a:prstGeom>
            <a:noFill/>
          </p:spPr>
        </p:pic>
      </p:gr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pPr eaLnBrk="1" hangingPunct="1"/>
            <a:endParaRPr lang="zh-CN" altLang="en-US" smtClean="0">
              <a:ea typeface="宋体" pitchFamily="2" charset="-122"/>
            </a:endParaRPr>
          </a:p>
        </p:txBody>
      </p:sp>
      <p:sp>
        <p:nvSpPr>
          <p:cNvPr id="30724" name="Rectangle 3"/>
          <p:cNvSpPr>
            <a:spLocks noGrp="1" noChangeArrowheads="1"/>
          </p:cNvSpPr>
          <p:nvPr>
            <p:ph type="body" idx="1"/>
          </p:nvPr>
        </p:nvSpPr>
        <p:spPr/>
        <p:txBody>
          <a:bodyPr/>
          <a:lstStyle/>
          <a:p>
            <a:pPr eaLnBrk="1" hangingPunct="1"/>
            <a:r>
              <a:rPr lang="zh-CN" altLang="en-US" smtClean="0">
                <a:ea typeface="宋体" pitchFamily="2" charset="-122"/>
              </a:rPr>
              <a:t>闭运算 ：先膨胀后腐蚀的过程称为闭运算。</a:t>
            </a:r>
            <a:endParaRPr lang="en-US" altLang="zh-CN" smtClean="0">
              <a:ea typeface="宋体" pitchFamily="2" charset="-122"/>
            </a:endParaRPr>
          </a:p>
          <a:p>
            <a:pPr lvl="1" eaLnBrk="1" hangingPunct="1"/>
            <a:r>
              <a:rPr lang="zh-CN" altLang="en-US" smtClean="0">
                <a:ea typeface="宋体" pitchFamily="2" charset="-122"/>
              </a:rPr>
              <a:t>填充物体内细小空洞</a:t>
            </a:r>
            <a:endParaRPr lang="en-US" altLang="zh-CN" smtClean="0">
              <a:ea typeface="宋体" pitchFamily="2" charset="-122"/>
            </a:endParaRPr>
          </a:p>
          <a:p>
            <a:pPr lvl="1" eaLnBrk="1" hangingPunct="1"/>
            <a:r>
              <a:rPr lang="zh-CN" altLang="en-US" smtClean="0">
                <a:ea typeface="宋体" pitchFamily="2" charset="-122"/>
              </a:rPr>
              <a:t>连接邻近物体</a:t>
            </a:r>
            <a:endParaRPr lang="en-US" altLang="zh-CN" smtClean="0">
              <a:ea typeface="宋体" pitchFamily="2" charset="-122"/>
            </a:endParaRPr>
          </a:p>
          <a:p>
            <a:pPr lvl="1" eaLnBrk="1" hangingPunct="1"/>
            <a:r>
              <a:rPr lang="zh-CN" altLang="en-US" smtClean="0">
                <a:ea typeface="宋体" pitchFamily="2" charset="-122"/>
              </a:rPr>
              <a:t>在不明显改变物体面积的情况下平滑其边界的作用</a:t>
            </a:r>
            <a:endParaRPr lang="en-US" altLang="zh-CN" smtClean="0">
              <a:ea typeface="宋体" pitchFamily="2" charset="-122"/>
            </a:endParaRPr>
          </a:p>
          <a:p>
            <a:pPr lvl="1" eaLnBrk="1" hangingPunct="1"/>
            <a:endParaRPr lang="en-US" altLang="zh-CN" smtClean="0">
              <a:ea typeface="宋体" pitchFamily="2" charset="-122"/>
            </a:endParaRPr>
          </a:p>
          <a:p>
            <a:pPr eaLnBrk="1" hangingPunct="1"/>
            <a:r>
              <a:rPr lang="zh-CN" altLang="en-US" smtClean="0">
                <a:ea typeface="宋体" pitchFamily="2" charset="-122"/>
              </a:rPr>
              <a:t>闭运算定义为： </a:t>
            </a:r>
          </a:p>
          <a:p>
            <a:pPr eaLnBrk="1" hangingPunct="1"/>
            <a:endParaRPr lang="zh-CN" altLang="en-US" smtClean="0">
              <a:ea typeface="宋体" pitchFamily="2" charset="-122"/>
            </a:endParaRPr>
          </a:p>
        </p:txBody>
      </p:sp>
      <p:sp>
        <p:nvSpPr>
          <p:cNvPr id="30725"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pSp>
        <p:nvGrpSpPr>
          <p:cNvPr id="7" name="组合 6"/>
          <p:cNvGrpSpPr/>
          <p:nvPr/>
        </p:nvGrpSpPr>
        <p:grpSpPr>
          <a:xfrm>
            <a:off x="2051050" y="4970463"/>
            <a:ext cx="4608513" cy="727075"/>
            <a:chOff x="2051050" y="4941888"/>
            <a:chExt cx="4608513" cy="727075"/>
          </a:xfrm>
        </p:grpSpPr>
        <p:graphicFrame>
          <p:nvGraphicFramePr>
            <p:cNvPr id="30722" name="Object 4"/>
            <p:cNvGraphicFramePr>
              <a:graphicFrameLocks noChangeAspect="1"/>
            </p:cNvGraphicFramePr>
            <p:nvPr/>
          </p:nvGraphicFramePr>
          <p:xfrm>
            <a:off x="2051050" y="4941888"/>
            <a:ext cx="4608513" cy="727075"/>
          </p:xfrm>
          <a:graphic>
            <a:graphicData uri="http://schemas.openxmlformats.org/presentationml/2006/ole">
              <p:oleObj spid="_x0000_s32770" name="公式" r:id="rId3" imgW="1269449" imgH="203112" progId="">
                <p:embed/>
              </p:oleObj>
            </a:graphicData>
          </a:graphic>
        </p:graphicFrame>
        <p:pic>
          <p:nvPicPr>
            <p:cNvPr id="32772" name="Picture 4" descr="http://man.lupaworld.com/content/other/book1/chap06.files/image021.jpg"/>
            <p:cNvPicPr>
              <a:picLocks noChangeAspect="1" noChangeArrowheads="1"/>
            </p:cNvPicPr>
            <p:nvPr/>
          </p:nvPicPr>
          <p:blipFill>
            <a:blip r:embed="rId4" cstate="print"/>
            <a:srcRect/>
            <a:stretch>
              <a:fillRect/>
            </a:stretch>
          </p:blipFill>
          <p:spPr bwMode="auto">
            <a:xfrm>
              <a:off x="5692775" y="5073650"/>
              <a:ext cx="403225" cy="403225"/>
            </a:xfrm>
            <a:prstGeom prst="rect">
              <a:avLst/>
            </a:prstGeom>
            <a:noFill/>
          </p:spPr>
        </p:pic>
      </p:gr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pPr algn="ctr" eaLnBrk="1" hangingPunct="1"/>
            <a:r>
              <a:rPr lang="en-US" altLang="zh-CN" b="1" smtClean="0">
                <a:ea typeface="宋体" pitchFamily="2" charset="-122"/>
              </a:rPr>
              <a:t>8.6.3</a:t>
            </a:r>
            <a:r>
              <a:rPr lang="zh-CN" altLang="en-US" b="1" smtClean="0">
                <a:ea typeface="宋体" pitchFamily="2" charset="-122"/>
              </a:rPr>
              <a:t>腐蚀和膨胀的变体</a:t>
            </a:r>
            <a:r>
              <a:rPr lang="zh-CN" altLang="en-US" sz="2800" smtClean="0">
                <a:ea typeface="宋体" pitchFamily="2" charset="-122"/>
              </a:rPr>
              <a:t> </a:t>
            </a:r>
          </a:p>
        </p:txBody>
      </p:sp>
      <p:sp>
        <p:nvSpPr>
          <p:cNvPr id="106499" name="Rectangle 3"/>
          <p:cNvSpPr>
            <a:spLocks noGrp="1" noChangeArrowheads="1"/>
          </p:cNvSpPr>
          <p:nvPr>
            <p:ph type="body" idx="1"/>
          </p:nvPr>
        </p:nvSpPr>
        <p:spPr/>
        <p:txBody>
          <a:bodyPr/>
          <a:lstStyle/>
          <a:p>
            <a:pPr eaLnBrk="1" hangingPunct="1"/>
            <a:endParaRPr lang="zh-CN" altLang="en-US" smtClean="0">
              <a:ea typeface="宋体" pitchFamily="2" charset="-122"/>
            </a:endParaRPr>
          </a:p>
          <a:p>
            <a:pPr eaLnBrk="1" hangingPunct="1"/>
            <a:r>
              <a:rPr lang="zh-CN" altLang="en-US" smtClean="0">
                <a:ea typeface="宋体" pitchFamily="2" charset="-122"/>
              </a:rPr>
              <a:t>通常反复施以腐蚀运算，将使一个物体变得不存在。</a:t>
            </a:r>
            <a:endParaRPr lang="en-US" altLang="zh-CN" smtClean="0">
              <a:ea typeface="宋体" pitchFamily="2" charset="-122"/>
            </a:endParaRPr>
          </a:p>
          <a:p>
            <a:pPr eaLnBrk="1" hangingPunct="1"/>
            <a:r>
              <a:rPr lang="zh-CN" altLang="en-US" smtClean="0">
                <a:ea typeface="宋体" pitchFamily="2" charset="-122"/>
              </a:rPr>
              <a:t>类似地，反复膨胀将把一幅图像中的所有物体合并为一个。</a:t>
            </a:r>
            <a:endParaRPr lang="en-US" altLang="zh-CN" smtClean="0">
              <a:ea typeface="宋体" pitchFamily="2" charset="-122"/>
            </a:endParaRPr>
          </a:p>
          <a:p>
            <a:pPr eaLnBrk="1" hangingPunct="1"/>
            <a:r>
              <a:rPr lang="zh-CN" altLang="en-US" smtClean="0">
                <a:ea typeface="宋体" pitchFamily="2" charset="-122"/>
              </a:rPr>
              <a:t>然而，这些过程可以改变一下，以便在一些应用中产生更合适的结果。</a:t>
            </a: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algn="ctr" eaLnBrk="1" hangingPunct="1"/>
            <a:r>
              <a:rPr lang="en-US" altLang="zh-CN" smtClean="0">
                <a:ea typeface="宋体" pitchFamily="2" charset="-122"/>
              </a:rPr>
              <a:t>(1) </a:t>
            </a:r>
            <a:r>
              <a:rPr lang="zh-CN" altLang="en-US" smtClean="0">
                <a:ea typeface="宋体" pitchFamily="2" charset="-122"/>
              </a:rPr>
              <a:t>收缩</a:t>
            </a:r>
          </a:p>
        </p:txBody>
      </p:sp>
      <p:sp>
        <p:nvSpPr>
          <p:cNvPr id="107523" name="Rectangle 3"/>
          <p:cNvSpPr>
            <a:spLocks noGrp="1" noChangeArrowheads="1"/>
          </p:cNvSpPr>
          <p:nvPr>
            <p:ph type="body" idx="1"/>
          </p:nvPr>
        </p:nvSpPr>
        <p:spPr/>
        <p:txBody>
          <a:bodyPr/>
          <a:lstStyle/>
          <a:p>
            <a:pPr eaLnBrk="1" hangingPunct="1"/>
            <a:endParaRPr lang="zh-CN" altLang="en-US" smtClean="0">
              <a:ea typeface="宋体" pitchFamily="2" charset="-122"/>
            </a:endParaRPr>
          </a:p>
          <a:p>
            <a:pPr eaLnBrk="1" hangingPunct="1"/>
            <a:r>
              <a:rPr lang="zh-CN" altLang="en-US" smtClean="0">
                <a:ea typeface="宋体" pitchFamily="2" charset="-122"/>
              </a:rPr>
              <a:t>当腐蚀以一种不触及单像素物件的方式执行时，这个过程称为</a:t>
            </a:r>
            <a:r>
              <a:rPr lang="zh-CN" altLang="en-US" u="sng" smtClean="0">
                <a:solidFill>
                  <a:srgbClr val="FF0000"/>
                </a:solidFill>
                <a:ea typeface="宋体" pitchFamily="2" charset="-122"/>
              </a:rPr>
              <a:t>收缩</a:t>
            </a:r>
            <a:r>
              <a:rPr lang="zh-CN" altLang="en-US" smtClean="0">
                <a:ea typeface="宋体" pitchFamily="2" charset="-122"/>
              </a:rPr>
              <a:t>。</a:t>
            </a:r>
            <a:endParaRPr lang="en-US" altLang="zh-CN" smtClean="0">
              <a:ea typeface="宋体" pitchFamily="2" charset="-122"/>
            </a:endParaRPr>
          </a:p>
          <a:p>
            <a:pPr eaLnBrk="1" hangingPunct="1"/>
            <a:r>
              <a:rPr lang="zh-CN" altLang="en-US" smtClean="0">
                <a:ea typeface="宋体" pitchFamily="2" charset="-122"/>
              </a:rPr>
              <a:t> </a:t>
            </a:r>
          </a:p>
          <a:p>
            <a:pPr eaLnBrk="1" hangingPunct="1"/>
            <a:r>
              <a:rPr lang="zh-CN" altLang="en-US" smtClean="0">
                <a:ea typeface="宋体" pitchFamily="2" charset="-122"/>
              </a:rPr>
              <a:t>收缩可以迭代方式为一个包含近似圆形物体的二值图像生成物体尺寸的分布。 </a:t>
            </a:r>
          </a:p>
          <a:p>
            <a:pPr eaLnBrk="1" hangingPunct="1"/>
            <a:r>
              <a:rPr lang="zh-CN" altLang="en-US" smtClean="0">
                <a:ea typeface="宋体" pitchFamily="2" charset="-122"/>
              </a:rPr>
              <a:t>收缩时会使非常不圆的物体（如哑铃状的物体）分解，因此这种技术存在它的局限性。</a:t>
            </a: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pPr algn="ctr" eaLnBrk="1" hangingPunct="1"/>
            <a:r>
              <a:rPr lang="en-US" altLang="zh-CN" sz="2800" smtClean="0">
                <a:ea typeface="宋体" pitchFamily="2" charset="-122"/>
              </a:rPr>
              <a:t>(2)  </a:t>
            </a:r>
            <a:r>
              <a:rPr lang="zh-CN" altLang="en-US" sz="2800" smtClean="0">
                <a:ea typeface="宋体" pitchFamily="2" charset="-122"/>
              </a:rPr>
              <a:t>细化</a:t>
            </a:r>
          </a:p>
        </p:txBody>
      </p:sp>
      <p:sp>
        <p:nvSpPr>
          <p:cNvPr id="108547" name="Rectangle 3"/>
          <p:cNvSpPr>
            <a:spLocks noGrp="1" noChangeArrowheads="1"/>
          </p:cNvSpPr>
          <p:nvPr>
            <p:ph type="body" idx="1"/>
          </p:nvPr>
        </p:nvSpPr>
        <p:spPr>
          <a:xfrm>
            <a:off x="396815" y="1087438"/>
            <a:ext cx="8385235" cy="4127797"/>
          </a:xfrm>
        </p:spPr>
        <p:txBody>
          <a:bodyPr/>
          <a:lstStyle/>
          <a:p>
            <a:pPr eaLnBrk="1" hangingPunct="1"/>
            <a:r>
              <a:rPr lang="zh-CN" altLang="en-US" dirty="0" smtClean="0">
                <a:ea typeface="宋体" pitchFamily="2" charset="-122"/>
              </a:rPr>
              <a:t>定义</a:t>
            </a:r>
            <a:r>
              <a:rPr lang="en-US" altLang="zh-CN" dirty="0" smtClean="0">
                <a:ea typeface="宋体" pitchFamily="2" charset="-122"/>
              </a:rPr>
              <a:t>:</a:t>
            </a:r>
            <a:r>
              <a:rPr lang="zh-CN" altLang="en-US" dirty="0" smtClean="0">
                <a:ea typeface="宋体" pitchFamily="2" charset="-122"/>
              </a:rPr>
              <a:t>将一个曲线形物体细化为一条单像素宽的线，从而图形化地显示出其拓扑性质。 </a:t>
            </a:r>
          </a:p>
          <a:p>
            <a:pPr eaLnBrk="1" hangingPunct="1"/>
            <a:r>
              <a:rPr lang="zh-CN" altLang="en-US" dirty="0" smtClean="0">
                <a:ea typeface="宋体" pitchFamily="2" charset="-122"/>
              </a:rPr>
              <a:t>腐蚀可编程过程：</a:t>
            </a:r>
          </a:p>
          <a:p>
            <a:pPr eaLnBrk="1" hangingPunct="1">
              <a:buFont typeface="Wingdings" pitchFamily="2" charset="2"/>
              <a:buNone/>
            </a:pPr>
            <a:r>
              <a:rPr lang="zh-CN" altLang="en-US" dirty="0" smtClean="0">
                <a:ea typeface="宋体" pitchFamily="2" charset="-122"/>
              </a:rPr>
              <a:t>  第一步：足一个正常的腐蚀。</a:t>
            </a:r>
          </a:p>
          <a:p>
            <a:pPr eaLnBrk="1" hangingPunct="1">
              <a:buFont typeface="Wingdings" pitchFamily="2" charset="2"/>
              <a:buNone/>
            </a:pPr>
            <a:r>
              <a:rPr lang="zh-CN" altLang="en-US" dirty="0" smtClean="0">
                <a:ea typeface="宋体" pitchFamily="2" charset="-122"/>
              </a:rPr>
              <a:t>  第二步：只将那些消除后并不破坏连通性的点消除，否则保留。</a:t>
            </a:r>
          </a:p>
          <a:p>
            <a:pPr eaLnBrk="1" hangingPunct="1"/>
            <a:endParaRPr lang="zh-CN" altLang="en-US" dirty="0" smtClean="0">
              <a:ea typeface="宋体" pitchFamily="2" charset="-122"/>
            </a:endParaRP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pPr algn="ctr" eaLnBrk="1" hangingPunct="1"/>
            <a:r>
              <a:rPr lang="en-US" altLang="zh-CN" smtClean="0">
                <a:ea typeface="宋体" pitchFamily="2" charset="-122"/>
              </a:rPr>
              <a:t>(3) </a:t>
            </a:r>
            <a:r>
              <a:rPr lang="zh-CN" altLang="en-US" smtClean="0">
                <a:ea typeface="宋体" pitchFamily="2" charset="-122"/>
              </a:rPr>
              <a:t>抽骨架</a:t>
            </a:r>
          </a:p>
        </p:txBody>
      </p:sp>
      <p:sp>
        <p:nvSpPr>
          <p:cNvPr id="109571" name="Rectangle 3"/>
          <p:cNvSpPr>
            <a:spLocks noGrp="1" noChangeArrowheads="1"/>
          </p:cNvSpPr>
          <p:nvPr>
            <p:ph type="body" idx="1"/>
          </p:nvPr>
        </p:nvSpPr>
        <p:spPr>
          <a:xfrm>
            <a:off x="396815" y="1087438"/>
            <a:ext cx="8385235" cy="3980064"/>
          </a:xfrm>
        </p:spPr>
        <p:txBody>
          <a:bodyPr/>
          <a:lstStyle/>
          <a:p>
            <a:pPr eaLnBrk="1" hangingPunct="1"/>
            <a:endParaRPr lang="zh-CN" altLang="en-US" dirty="0" smtClean="0">
              <a:ea typeface="宋体" pitchFamily="2" charset="-122"/>
            </a:endParaRPr>
          </a:p>
          <a:p>
            <a:pPr eaLnBrk="1" hangingPunct="1"/>
            <a:r>
              <a:rPr lang="zh-CN" altLang="en-US" dirty="0" smtClean="0">
                <a:ea typeface="宋体" pitchFamily="2" charset="-122"/>
              </a:rPr>
              <a:t>定义：一个与细化有关的运算，也称为中轴变 换</a:t>
            </a:r>
            <a:r>
              <a:rPr lang="en-US" altLang="zh-CN" dirty="0" smtClean="0">
                <a:ea typeface="宋体" pitchFamily="2" charset="-122"/>
              </a:rPr>
              <a:t>(</a:t>
            </a:r>
            <a:r>
              <a:rPr lang="en-US" altLang="zh-CN" dirty="0" err="1" smtClean="0">
                <a:ea typeface="宋体" pitchFamily="2" charset="-122"/>
              </a:rPr>
              <a:t>Medialaxis</a:t>
            </a:r>
            <a:r>
              <a:rPr lang="en-US" altLang="zh-CN" dirty="0" smtClean="0">
                <a:ea typeface="宋体" pitchFamily="2" charset="-122"/>
              </a:rPr>
              <a:t> transform)</a:t>
            </a:r>
            <a:r>
              <a:rPr lang="zh-CN" altLang="en-US" dirty="0" smtClean="0">
                <a:ea typeface="宋体" pitchFamily="2" charset="-122"/>
              </a:rPr>
              <a:t>或焚烧草地技术</a:t>
            </a:r>
            <a:r>
              <a:rPr lang="en-US" altLang="zh-CN" dirty="0" smtClean="0">
                <a:ea typeface="宋体" pitchFamily="2" charset="-122"/>
              </a:rPr>
              <a:t>(grass-fire </a:t>
            </a:r>
            <a:r>
              <a:rPr lang="en-US" altLang="zh-CN" dirty="0" err="1" smtClean="0">
                <a:ea typeface="宋体" pitchFamily="2" charset="-122"/>
              </a:rPr>
              <a:t>technigue</a:t>
            </a:r>
            <a:r>
              <a:rPr lang="en-US" altLang="zh-CN" dirty="0" smtClean="0">
                <a:ea typeface="宋体" pitchFamily="2" charset="-122"/>
              </a:rPr>
              <a:t>)</a:t>
            </a:r>
            <a:r>
              <a:rPr lang="zh-CN" altLang="en-US" dirty="0" smtClean="0">
                <a:ea typeface="宋体" pitchFamily="2" charset="-122"/>
              </a:rPr>
              <a:t>。</a:t>
            </a:r>
          </a:p>
          <a:p>
            <a:pPr eaLnBrk="1" hangingPunct="1"/>
            <a:r>
              <a:rPr lang="zh-CN" altLang="en-US" dirty="0" smtClean="0">
                <a:ea typeface="宋体" pitchFamily="2" charset="-122"/>
              </a:rPr>
              <a:t>抽骨架的实现与细化相似．可采用一个两步有条件腐蚀实现，但是删除像素的规则略有不同。</a:t>
            </a: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algn="ctr" eaLnBrk="1" hangingPunct="1"/>
            <a:r>
              <a:rPr lang="en-US" altLang="zh-CN" sz="2800" smtClean="0">
                <a:ea typeface="宋体" pitchFamily="2" charset="-122"/>
              </a:rPr>
              <a:t>(4)   </a:t>
            </a:r>
            <a:r>
              <a:rPr lang="zh-CN" altLang="en-US" smtClean="0">
                <a:ea typeface="宋体" pitchFamily="2" charset="-122"/>
              </a:rPr>
              <a:t>剪裁</a:t>
            </a:r>
          </a:p>
        </p:txBody>
      </p:sp>
      <p:sp>
        <p:nvSpPr>
          <p:cNvPr id="110595" name="Rectangle 3"/>
          <p:cNvSpPr>
            <a:spLocks noGrp="1" noChangeArrowheads="1"/>
          </p:cNvSpPr>
          <p:nvPr>
            <p:ph type="body" idx="1"/>
          </p:nvPr>
        </p:nvSpPr>
        <p:spPr/>
        <p:txBody>
          <a:bodyPr/>
          <a:lstStyle/>
          <a:p>
            <a:pPr eaLnBrk="1" hangingPunct="1"/>
            <a:r>
              <a:rPr lang="zh-CN" altLang="en-US" smtClean="0">
                <a:ea typeface="宋体" pitchFamily="2" charset="-122"/>
              </a:rPr>
              <a:t>细化和抽骨架过程会在所生成的阿中留下毛刺。 </a:t>
            </a:r>
          </a:p>
          <a:p>
            <a:pPr eaLnBrk="1" hangingPunct="1"/>
            <a:r>
              <a:rPr lang="zh-CN" altLang="en-US" smtClean="0">
                <a:ea typeface="宋体" pitchFamily="2" charset="-122"/>
              </a:rPr>
              <a:t>毛刺是由边界上单像素尺寸的起伏造成的，这些起伏产生了小的分支。它们可通进一系列的消除端点的</a:t>
            </a:r>
            <a:r>
              <a:rPr lang="en-US" altLang="zh-CN" smtClean="0">
                <a:ea typeface="宋体" pitchFamily="2" charset="-122"/>
              </a:rPr>
              <a:t>3×3</a:t>
            </a:r>
            <a:r>
              <a:rPr lang="zh-CN" altLang="en-US" smtClean="0">
                <a:ea typeface="宋体" pitchFamily="2" charset="-122"/>
              </a:rPr>
              <a:t>运算（导致所有的分支缩短）除去，然后再重建那些留下的分支。 </a:t>
            </a: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pPr algn="ctr" eaLnBrk="1" hangingPunct="1"/>
            <a:r>
              <a:rPr lang="en-US" altLang="zh-CN" smtClean="0">
                <a:ea typeface="宋体" pitchFamily="2" charset="-122"/>
              </a:rPr>
              <a:t>(5)  </a:t>
            </a:r>
            <a:r>
              <a:rPr lang="zh-CN" altLang="en-US" smtClean="0">
                <a:ea typeface="宋体" pitchFamily="2" charset="-122"/>
              </a:rPr>
              <a:t>粗化</a:t>
            </a:r>
          </a:p>
        </p:txBody>
      </p:sp>
      <p:sp>
        <p:nvSpPr>
          <p:cNvPr id="111619" name="Rectangle 3"/>
          <p:cNvSpPr>
            <a:spLocks noGrp="1" noChangeArrowheads="1"/>
          </p:cNvSpPr>
          <p:nvPr>
            <p:ph type="body" idx="1"/>
          </p:nvPr>
        </p:nvSpPr>
        <p:spPr/>
        <p:txBody>
          <a:bodyPr/>
          <a:lstStyle/>
          <a:p>
            <a:pPr eaLnBrk="1" hangingPunct="1">
              <a:buFont typeface="Wingdings" pitchFamily="2" charset="2"/>
              <a:buNone/>
            </a:pPr>
            <a:endParaRPr lang="zh-CN" altLang="en-US" smtClean="0">
              <a:ea typeface="宋体" pitchFamily="2" charset="-122"/>
            </a:endParaRPr>
          </a:p>
          <a:p>
            <a:pPr eaLnBrk="1" hangingPunct="1"/>
            <a:r>
              <a:rPr lang="zh-CN" altLang="en-US" smtClean="0">
                <a:ea typeface="宋体" pitchFamily="2" charset="-122"/>
              </a:rPr>
              <a:t>一些分割技术倾向于用紧贴的边界拟台物体以避免错误地合并它们。通常孤立物体的最佳边界太紧贴并不利于后续测量。粗化可在不合并彼此分离的物体的前提下扩大边界，从而修正了这种不足。</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3" name="标题 1"/>
          <p:cNvSpPr>
            <a:spLocks noGrp="1"/>
          </p:cNvSpPr>
          <p:nvPr>
            <p:ph type="title"/>
          </p:nvPr>
        </p:nvSpPr>
        <p:spPr/>
        <p:txBody>
          <a:bodyPr/>
          <a:lstStyle/>
          <a:p>
            <a:pPr eaLnBrk="1" hangingPunct="1"/>
            <a:endParaRPr lang="zh-CN" altLang="en-US" smtClean="0">
              <a:ea typeface="宋体" pitchFamily="2" charset="-122"/>
            </a:endParaRPr>
          </a:p>
        </p:txBody>
      </p:sp>
      <p:sp>
        <p:nvSpPr>
          <p:cNvPr id="4104" name="内容占位符 2"/>
          <p:cNvSpPr>
            <a:spLocks noGrp="1"/>
          </p:cNvSpPr>
          <p:nvPr>
            <p:ph idx="1"/>
          </p:nvPr>
        </p:nvSpPr>
        <p:spPr>
          <a:xfrm>
            <a:off x="321864" y="892566"/>
            <a:ext cx="8385235" cy="5555880"/>
          </a:xfrm>
        </p:spPr>
        <p:txBody>
          <a:bodyPr/>
          <a:lstStyle/>
          <a:p>
            <a:pPr eaLnBrk="1" hangingPunct="1"/>
            <a:r>
              <a:rPr lang="en-US" altLang="zh-CN" dirty="0" smtClean="0">
                <a:ea typeface="宋体" pitchFamily="2" charset="-122"/>
              </a:rPr>
              <a:t>C0</a:t>
            </a:r>
            <a:r>
              <a:rPr lang="zh-CN" altLang="en-US" dirty="0" smtClean="0">
                <a:ea typeface="宋体" pitchFamily="2" charset="-122"/>
              </a:rPr>
              <a:t>类像素的平均灰度为：</a:t>
            </a:r>
            <a:endParaRPr lang="en-US" altLang="zh-CN" dirty="0" smtClean="0">
              <a:ea typeface="宋体" pitchFamily="2" charset="-122"/>
            </a:endParaRPr>
          </a:p>
          <a:p>
            <a:pPr eaLnBrk="1" hangingPunct="1"/>
            <a:endParaRPr lang="en-US" altLang="zh-CN" dirty="0" smtClean="0">
              <a:ea typeface="宋体" pitchFamily="2" charset="-122"/>
            </a:endParaRPr>
          </a:p>
          <a:p>
            <a:pPr eaLnBrk="1" hangingPunct="1"/>
            <a:r>
              <a:rPr lang="en-US" altLang="zh-CN" dirty="0" smtClean="0">
                <a:ea typeface="宋体" pitchFamily="2" charset="-122"/>
              </a:rPr>
              <a:t>C1</a:t>
            </a:r>
            <a:r>
              <a:rPr lang="zh-CN" altLang="en-US" dirty="0" smtClean="0">
                <a:ea typeface="宋体" pitchFamily="2" charset="-122"/>
              </a:rPr>
              <a:t>类像素的平均灰度为：</a:t>
            </a:r>
            <a:endParaRPr lang="en-US" altLang="zh-CN" dirty="0" smtClean="0">
              <a:ea typeface="宋体" pitchFamily="2" charset="-122"/>
            </a:endParaRPr>
          </a:p>
          <a:p>
            <a:pPr eaLnBrk="1" hangingPunct="1"/>
            <a:endParaRPr lang="en-US" altLang="zh-CN" dirty="0" smtClean="0">
              <a:ea typeface="宋体" pitchFamily="2" charset="-122"/>
            </a:endParaRPr>
          </a:p>
          <a:p>
            <a:pPr eaLnBrk="1" hangingPunct="1"/>
            <a:r>
              <a:rPr lang="zh-CN" altLang="en-US" dirty="0" smtClean="0">
                <a:ea typeface="宋体" pitchFamily="2" charset="-122"/>
              </a:rPr>
              <a:t>令               ，          ，</a:t>
            </a:r>
            <a:endParaRPr lang="en-US" altLang="zh-CN" dirty="0" smtClean="0">
              <a:ea typeface="宋体" pitchFamily="2" charset="-122"/>
            </a:endParaRPr>
          </a:p>
          <a:p>
            <a:pPr eaLnBrk="1" hangingPunct="1"/>
            <a:r>
              <a:rPr lang="zh-CN" altLang="en-US" dirty="0" smtClean="0">
                <a:ea typeface="宋体" pitchFamily="2" charset="-122"/>
              </a:rPr>
              <a:t>则类间方差为：</a:t>
            </a:r>
            <a:endParaRPr lang="en-US" altLang="zh-CN" dirty="0" smtClean="0">
              <a:ea typeface="宋体" pitchFamily="2" charset="-122"/>
            </a:endParaRPr>
          </a:p>
          <a:p>
            <a:pPr eaLnBrk="1" hangingPunct="1"/>
            <a:endParaRPr lang="en-US" altLang="zh-CN" dirty="0" smtClean="0">
              <a:ea typeface="宋体" pitchFamily="2" charset="-122"/>
            </a:endParaRPr>
          </a:p>
          <a:p>
            <a:pPr eaLnBrk="1" hangingPunct="1"/>
            <a:r>
              <a:rPr lang="zh-CN" altLang="en-US" dirty="0" smtClean="0">
                <a:ea typeface="宋体" pitchFamily="2" charset="-122"/>
              </a:rPr>
              <a:t>令</a:t>
            </a:r>
            <a:r>
              <a:rPr lang="en-US" altLang="zh-CN" dirty="0" smtClean="0">
                <a:ea typeface="宋体" pitchFamily="2" charset="-122"/>
              </a:rPr>
              <a:t>k</a:t>
            </a:r>
            <a:r>
              <a:rPr lang="zh-CN" altLang="en-US" dirty="0" smtClean="0">
                <a:ea typeface="宋体" pitchFamily="2" charset="-122"/>
              </a:rPr>
              <a:t>从</a:t>
            </a:r>
            <a:r>
              <a:rPr lang="en-US" altLang="zh-CN" dirty="0" smtClean="0">
                <a:ea typeface="宋体" pitchFamily="2" charset="-122"/>
              </a:rPr>
              <a:t>0</a:t>
            </a:r>
            <a:r>
              <a:rPr lang="zh-CN" altLang="en-US" dirty="0" smtClean="0">
                <a:ea typeface="宋体" pitchFamily="2" charset="-122"/>
              </a:rPr>
              <a:t>～</a:t>
            </a:r>
            <a:r>
              <a:rPr lang="en-US" altLang="zh-CN" dirty="0" smtClean="0">
                <a:ea typeface="宋体" pitchFamily="2" charset="-122"/>
              </a:rPr>
              <a:t>L-1</a:t>
            </a:r>
            <a:r>
              <a:rPr lang="zh-CN" altLang="en-US" dirty="0" smtClean="0">
                <a:ea typeface="宋体" pitchFamily="2" charset="-122"/>
              </a:rPr>
              <a:t>变化，计算不同</a:t>
            </a:r>
            <a:r>
              <a:rPr lang="en-US" altLang="zh-CN" dirty="0" smtClean="0">
                <a:ea typeface="宋体" pitchFamily="2" charset="-122"/>
              </a:rPr>
              <a:t>k</a:t>
            </a:r>
            <a:r>
              <a:rPr lang="zh-CN" altLang="en-US" dirty="0" smtClean="0">
                <a:ea typeface="宋体" pitchFamily="2" charset="-122"/>
              </a:rPr>
              <a:t>值下的类间方差，最大方差时的</a:t>
            </a:r>
            <a:r>
              <a:rPr lang="en-US" altLang="zh-CN" dirty="0" smtClean="0">
                <a:ea typeface="宋体" pitchFamily="2" charset="-122"/>
              </a:rPr>
              <a:t>k</a:t>
            </a:r>
            <a:r>
              <a:rPr lang="zh-CN" altLang="en-US" dirty="0" smtClean="0">
                <a:ea typeface="宋体" pitchFamily="2" charset="-122"/>
              </a:rPr>
              <a:t>值就是所求的最优阈值。</a:t>
            </a:r>
          </a:p>
        </p:txBody>
      </p:sp>
      <p:graphicFrame>
        <p:nvGraphicFramePr>
          <p:cNvPr id="4098" name="Object 2"/>
          <p:cNvGraphicFramePr>
            <a:graphicFrameLocks noChangeAspect="1"/>
          </p:cNvGraphicFramePr>
          <p:nvPr/>
        </p:nvGraphicFramePr>
        <p:xfrm>
          <a:off x="5241508" y="894256"/>
          <a:ext cx="1728917" cy="880769"/>
        </p:xfrm>
        <a:graphic>
          <a:graphicData uri="http://schemas.openxmlformats.org/presentationml/2006/ole">
            <p:oleObj spid="_x0000_s4098" name="Equation" r:id="rId3" imgW="672840" imgH="342720" progId="Equation.DSMT4">
              <p:embed/>
            </p:oleObj>
          </a:graphicData>
        </a:graphic>
      </p:graphicFrame>
      <p:graphicFrame>
        <p:nvGraphicFramePr>
          <p:cNvPr id="4099" name="Object 3"/>
          <p:cNvGraphicFramePr>
            <a:graphicFrameLocks noChangeAspect="1"/>
          </p:cNvGraphicFramePr>
          <p:nvPr/>
        </p:nvGraphicFramePr>
        <p:xfrm>
          <a:off x="5178243" y="2038661"/>
          <a:ext cx="3098090" cy="909222"/>
        </p:xfrm>
        <a:graphic>
          <a:graphicData uri="http://schemas.openxmlformats.org/presentationml/2006/ole">
            <p:oleObj spid="_x0000_s4099" name="Equation" r:id="rId4" imgW="1168200" imgH="342720" progId="Equation.DSMT4">
              <p:embed/>
            </p:oleObj>
          </a:graphicData>
        </a:graphic>
      </p:graphicFrame>
      <p:graphicFrame>
        <p:nvGraphicFramePr>
          <p:cNvPr id="4100" name="Object 6"/>
          <p:cNvGraphicFramePr>
            <a:graphicFrameLocks noChangeAspect="1"/>
          </p:cNvGraphicFramePr>
          <p:nvPr/>
        </p:nvGraphicFramePr>
        <p:xfrm>
          <a:off x="1146799" y="3432747"/>
          <a:ext cx="2448781" cy="601455"/>
        </p:xfrm>
        <a:graphic>
          <a:graphicData uri="http://schemas.openxmlformats.org/presentationml/2006/ole">
            <p:oleObj spid="_x0000_s4100" name="Equation" r:id="rId5" imgW="723600" imgH="177480" progId="Equation.DSMT4">
              <p:embed/>
            </p:oleObj>
          </a:graphicData>
        </a:graphic>
      </p:graphicFrame>
      <p:graphicFrame>
        <p:nvGraphicFramePr>
          <p:cNvPr id="4101" name="Object 8"/>
          <p:cNvGraphicFramePr>
            <a:graphicFrameLocks noChangeAspect="1"/>
          </p:cNvGraphicFramePr>
          <p:nvPr/>
        </p:nvGraphicFramePr>
        <p:xfrm>
          <a:off x="3954539" y="3477718"/>
          <a:ext cx="2216653" cy="564239"/>
        </p:xfrm>
        <a:graphic>
          <a:graphicData uri="http://schemas.openxmlformats.org/presentationml/2006/ole">
            <p:oleObj spid="_x0000_s4101" name="Equation" r:id="rId6" imgW="698400" imgH="177480" progId="Equation.DSMT4">
              <p:embed/>
            </p:oleObj>
          </a:graphicData>
        </a:graphic>
      </p:graphicFrame>
      <p:graphicFrame>
        <p:nvGraphicFramePr>
          <p:cNvPr id="4102" name="Object 9"/>
          <p:cNvGraphicFramePr>
            <a:graphicFrameLocks noChangeAspect="1"/>
          </p:cNvGraphicFramePr>
          <p:nvPr/>
        </p:nvGraphicFramePr>
        <p:xfrm>
          <a:off x="3599149" y="4347148"/>
          <a:ext cx="5179332" cy="657693"/>
        </p:xfrm>
        <a:graphic>
          <a:graphicData uri="http://schemas.openxmlformats.org/presentationml/2006/ole">
            <p:oleObj spid="_x0000_s4102" name="Equation" r:id="rId7" imgW="1600200" imgH="203040" progId="Equation.DSMT4">
              <p:embed/>
            </p:oleObj>
          </a:graphicData>
        </a:graphic>
      </p:graphicFrame>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pPr eaLnBrk="1" hangingPunct="1"/>
            <a:endParaRPr lang="zh-CN" altLang="en-US" smtClean="0">
              <a:ea typeface="宋体" pitchFamily="2" charset="-122"/>
            </a:endParaRPr>
          </a:p>
        </p:txBody>
      </p:sp>
      <p:sp>
        <p:nvSpPr>
          <p:cNvPr id="112643" name="Rectangle 3"/>
          <p:cNvSpPr>
            <a:spLocks noGrp="1" noChangeArrowheads="1"/>
          </p:cNvSpPr>
          <p:nvPr>
            <p:ph type="body" idx="1"/>
          </p:nvPr>
        </p:nvSpPr>
        <p:spPr>
          <a:xfrm>
            <a:off x="396815" y="1087438"/>
            <a:ext cx="8385235" cy="4854149"/>
          </a:xfrm>
        </p:spPr>
        <p:txBody>
          <a:bodyPr/>
          <a:lstStyle/>
          <a:p>
            <a:pPr eaLnBrk="1" hangingPunct="1">
              <a:lnSpc>
                <a:spcPct val="90000"/>
              </a:lnSpc>
            </a:pPr>
            <a:endParaRPr lang="zh-CN" altLang="en-US" sz="2400" dirty="0" smtClean="0">
              <a:ea typeface="宋体" pitchFamily="2" charset="-122"/>
            </a:endParaRPr>
          </a:p>
          <a:p>
            <a:pPr eaLnBrk="1" hangingPunct="1">
              <a:lnSpc>
                <a:spcPct val="90000"/>
              </a:lnSpc>
            </a:pPr>
            <a:endParaRPr lang="zh-CN" altLang="en-US" sz="2400" dirty="0" smtClean="0">
              <a:ea typeface="宋体" pitchFamily="2" charset="-122"/>
            </a:endParaRPr>
          </a:p>
          <a:p>
            <a:pPr eaLnBrk="1" hangingPunct="1">
              <a:lnSpc>
                <a:spcPct val="90000"/>
              </a:lnSpc>
            </a:pPr>
            <a:endParaRPr lang="zh-CN" altLang="en-US" sz="2400" dirty="0" smtClean="0">
              <a:ea typeface="宋体" pitchFamily="2" charset="-122"/>
            </a:endParaRPr>
          </a:p>
          <a:p>
            <a:pPr eaLnBrk="1" hangingPunct="1">
              <a:lnSpc>
                <a:spcPct val="90000"/>
              </a:lnSpc>
            </a:pPr>
            <a:endParaRPr lang="zh-CN" altLang="en-US" sz="2400" dirty="0" smtClean="0">
              <a:ea typeface="宋体" pitchFamily="2" charset="-122"/>
            </a:endParaRPr>
          </a:p>
          <a:p>
            <a:pPr eaLnBrk="1" hangingPunct="1">
              <a:lnSpc>
                <a:spcPct val="90000"/>
              </a:lnSpc>
            </a:pPr>
            <a:endParaRPr lang="zh-CN" altLang="en-US" sz="2400" dirty="0" smtClean="0">
              <a:ea typeface="宋体" pitchFamily="2" charset="-122"/>
            </a:endParaRPr>
          </a:p>
          <a:p>
            <a:pPr eaLnBrk="1" hangingPunct="1">
              <a:lnSpc>
                <a:spcPct val="90000"/>
              </a:lnSpc>
            </a:pPr>
            <a:endParaRPr lang="zh-CN" altLang="en-US" sz="2400" dirty="0" smtClean="0">
              <a:ea typeface="宋体" pitchFamily="2" charset="-122"/>
            </a:endParaRPr>
          </a:p>
          <a:p>
            <a:pPr eaLnBrk="1" hangingPunct="1">
              <a:lnSpc>
                <a:spcPct val="90000"/>
              </a:lnSpc>
            </a:pPr>
            <a:endParaRPr lang="zh-CN" altLang="en-US" sz="2400" dirty="0" smtClean="0">
              <a:ea typeface="宋体" pitchFamily="2" charset="-122"/>
            </a:endParaRPr>
          </a:p>
          <a:p>
            <a:pPr eaLnBrk="1" hangingPunct="1">
              <a:lnSpc>
                <a:spcPct val="90000"/>
              </a:lnSpc>
            </a:pPr>
            <a:endParaRPr lang="zh-CN" altLang="en-US" sz="2400" dirty="0" smtClean="0">
              <a:ea typeface="宋体" pitchFamily="2" charset="-122"/>
            </a:endParaRPr>
          </a:p>
          <a:p>
            <a:pPr eaLnBrk="1" hangingPunct="1">
              <a:lnSpc>
                <a:spcPct val="90000"/>
              </a:lnSpc>
            </a:pPr>
            <a:endParaRPr lang="zh-CN" altLang="en-US" sz="2400" dirty="0" smtClean="0">
              <a:ea typeface="宋体" pitchFamily="2" charset="-122"/>
            </a:endParaRPr>
          </a:p>
          <a:p>
            <a:pPr eaLnBrk="1" hangingPunct="1">
              <a:lnSpc>
                <a:spcPct val="90000"/>
              </a:lnSpc>
            </a:pPr>
            <a:endParaRPr lang="zh-CN" altLang="en-US" sz="2400" dirty="0" smtClean="0">
              <a:ea typeface="宋体" pitchFamily="2" charset="-122"/>
            </a:endParaRPr>
          </a:p>
          <a:p>
            <a:pPr eaLnBrk="1" hangingPunct="1">
              <a:lnSpc>
                <a:spcPct val="90000"/>
              </a:lnSpc>
            </a:pPr>
            <a:r>
              <a:rPr lang="en-US" altLang="zh-CN" sz="2400" dirty="0" smtClean="0">
                <a:ea typeface="宋体" pitchFamily="2" charset="-122"/>
              </a:rPr>
              <a:t>          </a:t>
            </a:r>
            <a:r>
              <a:rPr lang="zh-CN" altLang="en-US" sz="2400" dirty="0" smtClean="0">
                <a:ea typeface="宋体" pitchFamily="2" charset="-122"/>
              </a:rPr>
              <a:t>原图                      腐蚀</a:t>
            </a:r>
          </a:p>
        </p:txBody>
      </p:sp>
      <p:pic>
        <p:nvPicPr>
          <p:cNvPr id="112644" name="Picture 4"/>
          <p:cNvPicPr>
            <a:picLocks noChangeAspect="1" noChangeArrowheads="1"/>
          </p:cNvPicPr>
          <p:nvPr/>
        </p:nvPicPr>
        <p:blipFill>
          <a:blip r:embed="rId2" cstate="print"/>
          <a:srcRect/>
          <a:stretch>
            <a:fillRect/>
          </a:stretch>
        </p:blipFill>
        <p:spPr bwMode="auto">
          <a:xfrm>
            <a:off x="900113" y="1989138"/>
            <a:ext cx="2916237" cy="2951162"/>
          </a:xfrm>
          <a:prstGeom prst="rect">
            <a:avLst/>
          </a:prstGeom>
          <a:noFill/>
          <a:ln w="9525">
            <a:noFill/>
            <a:miter lim="800000"/>
            <a:headEnd/>
            <a:tailEnd/>
          </a:ln>
        </p:spPr>
      </p:pic>
      <p:pic>
        <p:nvPicPr>
          <p:cNvPr id="112645" name="Picture 5"/>
          <p:cNvPicPr>
            <a:picLocks noChangeAspect="1" noChangeArrowheads="1"/>
          </p:cNvPicPr>
          <p:nvPr/>
        </p:nvPicPr>
        <p:blipFill>
          <a:blip r:embed="rId3" cstate="print"/>
          <a:srcRect/>
          <a:stretch>
            <a:fillRect/>
          </a:stretch>
        </p:blipFill>
        <p:spPr bwMode="auto">
          <a:xfrm>
            <a:off x="4859338" y="2060575"/>
            <a:ext cx="2697162" cy="28082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pPr eaLnBrk="1" hangingPunct="1"/>
            <a:endParaRPr lang="zh-CN" altLang="en-US" smtClean="0">
              <a:ea typeface="宋体" pitchFamily="2" charset="-122"/>
            </a:endParaRPr>
          </a:p>
        </p:txBody>
      </p:sp>
      <p:sp>
        <p:nvSpPr>
          <p:cNvPr id="113667" name="Rectangle 3"/>
          <p:cNvSpPr>
            <a:spLocks noGrp="1" noChangeArrowheads="1"/>
          </p:cNvSpPr>
          <p:nvPr>
            <p:ph type="body" idx="1"/>
          </p:nvPr>
        </p:nvSpPr>
        <p:spPr>
          <a:xfrm>
            <a:off x="396815" y="1087438"/>
            <a:ext cx="8385235" cy="5001882"/>
          </a:xfrm>
        </p:spPr>
        <p:txBody>
          <a:bodyPr/>
          <a:lstStyle/>
          <a:p>
            <a:pPr eaLnBrk="1" hangingPunct="1"/>
            <a:endParaRPr lang="zh-CN" altLang="en-US" sz="2800" dirty="0" smtClean="0">
              <a:ea typeface="宋体" pitchFamily="2" charset="-122"/>
            </a:endParaRPr>
          </a:p>
          <a:p>
            <a:pPr eaLnBrk="1" hangingPunct="1"/>
            <a:endParaRPr lang="zh-CN" altLang="en-US" sz="2800" dirty="0" smtClean="0">
              <a:ea typeface="宋体" pitchFamily="2" charset="-122"/>
            </a:endParaRPr>
          </a:p>
          <a:p>
            <a:pPr eaLnBrk="1" hangingPunct="1"/>
            <a:endParaRPr lang="zh-CN" altLang="en-US" sz="2800" dirty="0" smtClean="0">
              <a:ea typeface="宋体" pitchFamily="2" charset="-122"/>
            </a:endParaRPr>
          </a:p>
          <a:p>
            <a:pPr eaLnBrk="1" hangingPunct="1"/>
            <a:endParaRPr lang="zh-CN" altLang="en-US" sz="2800" dirty="0" smtClean="0">
              <a:ea typeface="宋体" pitchFamily="2" charset="-122"/>
            </a:endParaRPr>
          </a:p>
          <a:p>
            <a:pPr eaLnBrk="1" hangingPunct="1"/>
            <a:endParaRPr lang="zh-CN" altLang="en-US" sz="2800" dirty="0" smtClean="0">
              <a:ea typeface="宋体" pitchFamily="2" charset="-122"/>
            </a:endParaRPr>
          </a:p>
          <a:p>
            <a:pPr eaLnBrk="1" hangingPunct="1"/>
            <a:endParaRPr lang="zh-CN" altLang="en-US" sz="2800" dirty="0" smtClean="0">
              <a:ea typeface="宋体" pitchFamily="2" charset="-122"/>
            </a:endParaRPr>
          </a:p>
          <a:p>
            <a:pPr eaLnBrk="1" hangingPunct="1"/>
            <a:endParaRPr lang="zh-CN" altLang="en-US" sz="2800" dirty="0" smtClean="0">
              <a:ea typeface="宋体" pitchFamily="2" charset="-122"/>
            </a:endParaRPr>
          </a:p>
          <a:p>
            <a:pPr eaLnBrk="1" hangingPunct="1"/>
            <a:endParaRPr lang="zh-CN" altLang="en-US" sz="2800" dirty="0" smtClean="0">
              <a:ea typeface="宋体" pitchFamily="2" charset="-122"/>
            </a:endParaRPr>
          </a:p>
          <a:p>
            <a:pPr eaLnBrk="1" hangingPunct="1"/>
            <a:r>
              <a:rPr lang="zh-CN" altLang="en-US" sz="2800" dirty="0" smtClean="0">
                <a:ea typeface="宋体" pitchFamily="2" charset="-122"/>
              </a:rPr>
              <a:t>        膨胀                开操作</a:t>
            </a:r>
          </a:p>
        </p:txBody>
      </p:sp>
      <p:pic>
        <p:nvPicPr>
          <p:cNvPr id="113668" name="Picture 4"/>
          <p:cNvPicPr>
            <a:picLocks noChangeAspect="1" noChangeArrowheads="1"/>
          </p:cNvPicPr>
          <p:nvPr/>
        </p:nvPicPr>
        <p:blipFill>
          <a:blip r:embed="rId2" cstate="print"/>
          <a:srcRect/>
          <a:stretch>
            <a:fillRect/>
          </a:stretch>
        </p:blipFill>
        <p:spPr bwMode="auto">
          <a:xfrm>
            <a:off x="1116013" y="2205038"/>
            <a:ext cx="2663825" cy="2592387"/>
          </a:xfrm>
          <a:prstGeom prst="rect">
            <a:avLst/>
          </a:prstGeom>
          <a:noFill/>
          <a:ln w="9525">
            <a:noFill/>
            <a:miter lim="800000"/>
            <a:headEnd/>
            <a:tailEnd/>
          </a:ln>
        </p:spPr>
      </p:pic>
      <p:pic>
        <p:nvPicPr>
          <p:cNvPr id="113669" name="Picture 5"/>
          <p:cNvPicPr>
            <a:picLocks noChangeAspect="1" noChangeArrowheads="1"/>
          </p:cNvPicPr>
          <p:nvPr/>
        </p:nvPicPr>
        <p:blipFill>
          <a:blip r:embed="rId3" cstate="print"/>
          <a:srcRect/>
          <a:stretch>
            <a:fillRect/>
          </a:stretch>
        </p:blipFill>
        <p:spPr bwMode="auto">
          <a:xfrm>
            <a:off x="4500563" y="2205038"/>
            <a:ext cx="3105150" cy="28082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pPr eaLnBrk="1" hangingPunct="1"/>
            <a:endParaRPr lang="zh-CN" altLang="en-US" smtClean="0">
              <a:ea typeface="宋体" pitchFamily="2" charset="-122"/>
            </a:endParaRPr>
          </a:p>
        </p:txBody>
      </p:sp>
      <p:sp>
        <p:nvSpPr>
          <p:cNvPr id="114691" name="Rectangle 3"/>
          <p:cNvSpPr>
            <a:spLocks noGrp="1" noChangeArrowheads="1"/>
          </p:cNvSpPr>
          <p:nvPr>
            <p:ph type="body" idx="1"/>
          </p:nvPr>
        </p:nvSpPr>
        <p:spPr>
          <a:xfrm>
            <a:off x="396815" y="1087438"/>
            <a:ext cx="8385235" cy="5063437"/>
          </a:xfrm>
        </p:spPr>
        <p:txBody>
          <a:bodyPr/>
          <a:lstStyle/>
          <a:p>
            <a:pPr eaLnBrk="1" hangingPunct="1"/>
            <a:endParaRPr lang="zh-CN" altLang="en-US" dirty="0" smtClean="0">
              <a:ea typeface="宋体" pitchFamily="2" charset="-122"/>
            </a:endParaRPr>
          </a:p>
          <a:p>
            <a:pPr eaLnBrk="1" hangingPunct="1"/>
            <a:endParaRPr lang="zh-CN" altLang="en-US" dirty="0" smtClean="0">
              <a:ea typeface="宋体" pitchFamily="2" charset="-122"/>
            </a:endParaRPr>
          </a:p>
          <a:p>
            <a:pPr eaLnBrk="1" hangingPunct="1"/>
            <a:endParaRPr lang="zh-CN" altLang="en-US" dirty="0" smtClean="0">
              <a:ea typeface="宋体" pitchFamily="2" charset="-122"/>
            </a:endParaRPr>
          </a:p>
          <a:p>
            <a:pPr eaLnBrk="1" hangingPunct="1"/>
            <a:endParaRPr lang="zh-CN" altLang="en-US" dirty="0" smtClean="0">
              <a:ea typeface="宋体" pitchFamily="2" charset="-122"/>
            </a:endParaRPr>
          </a:p>
          <a:p>
            <a:pPr eaLnBrk="1" hangingPunct="1"/>
            <a:endParaRPr lang="zh-CN" altLang="en-US" dirty="0" smtClean="0">
              <a:ea typeface="宋体" pitchFamily="2" charset="-122"/>
            </a:endParaRPr>
          </a:p>
          <a:p>
            <a:pPr eaLnBrk="1" hangingPunct="1"/>
            <a:endParaRPr lang="zh-CN" altLang="en-US" dirty="0" smtClean="0">
              <a:ea typeface="宋体" pitchFamily="2" charset="-122"/>
            </a:endParaRPr>
          </a:p>
          <a:p>
            <a:pPr eaLnBrk="1" hangingPunct="1"/>
            <a:endParaRPr lang="zh-CN" altLang="en-US" dirty="0" smtClean="0">
              <a:ea typeface="宋体" pitchFamily="2" charset="-122"/>
            </a:endParaRPr>
          </a:p>
          <a:p>
            <a:pPr eaLnBrk="1" hangingPunct="1"/>
            <a:r>
              <a:rPr lang="zh-CN" altLang="en-US" dirty="0" smtClean="0">
                <a:ea typeface="宋体" pitchFamily="2" charset="-122"/>
              </a:rPr>
              <a:t>               闭操作</a:t>
            </a:r>
          </a:p>
        </p:txBody>
      </p:sp>
      <p:pic>
        <p:nvPicPr>
          <p:cNvPr id="114692" name="Picture 4"/>
          <p:cNvPicPr>
            <a:picLocks noChangeAspect="1" noChangeArrowheads="1"/>
          </p:cNvPicPr>
          <p:nvPr/>
        </p:nvPicPr>
        <p:blipFill>
          <a:blip r:embed="rId2" cstate="print"/>
          <a:srcRect/>
          <a:stretch>
            <a:fillRect/>
          </a:stretch>
        </p:blipFill>
        <p:spPr bwMode="auto">
          <a:xfrm>
            <a:off x="2344738" y="1125538"/>
            <a:ext cx="4319587" cy="3981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1023938" y="0"/>
            <a:ext cx="7632700" cy="720725"/>
          </a:xfrm>
        </p:spPr>
        <p:txBody>
          <a:bodyPr/>
          <a:lstStyle/>
          <a:p>
            <a:pPr algn="ctr" eaLnBrk="1" hangingPunct="1"/>
            <a:r>
              <a:rPr lang="en-US" altLang="zh-CN" sz="2800" dirty="0" smtClean="0">
                <a:ea typeface="宋体" pitchFamily="2" charset="-122"/>
              </a:rPr>
              <a:t>8.7  </a:t>
            </a:r>
            <a:r>
              <a:rPr lang="zh-CN" altLang="en-US" dirty="0" smtClean="0">
                <a:ea typeface="宋体" pitchFamily="2" charset="-122"/>
              </a:rPr>
              <a:t>分割图像的结构</a:t>
            </a:r>
            <a:endParaRPr lang="zh-CN" altLang="en-US" b="1" dirty="0" smtClean="0">
              <a:ea typeface="宋体" pitchFamily="2" charset="-122"/>
            </a:endParaRPr>
          </a:p>
        </p:txBody>
      </p:sp>
      <p:sp>
        <p:nvSpPr>
          <p:cNvPr id="115715" name="Rectangle 3"/>
          <p:cNvSpPr>
            <a:spLocks noGrp="1" noChangeArrowheads="1"/>
          </p:cNvSpPr>
          <p:nvPr>
            <p:ph type="body" idx="1"/>
          </p:nvPr>
        </p:nvSpPr>
        <p:spPr/>
        <p:txBody>
          <a:bodyPr/>
          <a:lstStyle/>
          <a:p>
            <a:pPr eaLnBrk="1" hangingPunct="1"/>
            <a:r>
              <a:rPr lang="zh-CN" altLang="en-US" smtClean="0">
                <a:ea typeface="宋体" pitchFamily="2" charset="-122"/>
              </a:rPr>
              <a:t>希望制作一幅新图像，以显示物体是如何调整的，或者用单独的图像显示每个物体。甚至还可能希望对单个物体逐个地进行进一步的测量或其它处理。在这些情况下，就需要抽取并以更方便的形式存储各个物体。</a:t>
            </a:r>
          </a:p>
          <a:p>
            <a:pPr eaLnBrk="1" hangingPunct="1"/>
            <a:r>
              <a:rPr lang="zh-CN" altLang="en-US" smtClean="0">
                <a:ea typeface="宋体" pitchFamily="2" charset="-122"/>
              </a:rPr>
              <a:t>通常，每个物体在被检测时都应该标以一个序号。这个物体编号可用来识别和跟踪景物中的物体。在这一节，我们讨论三种对分割图像进行结构化的方法。 </a:t>
            </a: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1049338" y="0"/>
            <a:ext cx="7632700" cy="720725"/>
          </a:xfrm>
        </p:spPr>
        <p:txBody>
          <a:bodyPr/>
          <a:lstStyle/>
          <a:p>
            <a:pPr algn="ctr" eaLnBrk="1" hangingPunct="1"/>
            <a:r>
              <a:rPr lang="en-US" altLang="zh-CN" dirty="0" smtClean="0">
                <a:ea typeface="宋体" pitchFamily="2" charset="-122"/>
              </a:rPr>
              <a:t>8.7.2  </a:t>
            </a:r>
            <a:r>
              <a:rPr lang="zh-CN" altLang="en-US" dirty="0" smtClean="0">
                <a:ea typeface="宋体" pitchFamily="2" charset="-122"/>
              </a:rPr>
              <a:t>物体隶属关系图</a:t>
            </a:r>
            <a:endParaRPr lang="zh-CN" altLang="en-US" b="1" dirty="0" smtClean="0">
              <a:ea typeface="宋体" pitchFamily="2" charset="-122"/>
            </a:endParaRPr>
          </a:p>
        </p:txBody>
      </p:sp>
      <p:sp>
        <p:nvSpPr>
          <p:cNvPr id="116739" name="Rectangle 3"/>
          <p:cNvSpPr>
            <a:spLocks noGrp="1" noChangeArrowheads="1"/>
          </p:cNvSpPr>
          <p:nvPr>
            <p:ph type="body" idx="1"/>
          </p:nvPr>
        </p:nvSpPr>
        <p:spPr/>
        <p:txBody>
          <a:bodyPr/>
          <a:lstStyle/>
          <a:p>
            <a:pPr eaLnBrk="1" hangingPunct="1"/>
            <a:r>
              <a:rPr lang="zh-CN" altLang="en-US" smtClean="0">
                <a:ea typeface="宋体" pitchFamily="2" charset="-122"/>
              </a:rPr>
              <a:t>在物体隶属关系图中，每个像素的灰度级按其在原始图像中所对应的像素所属的物体序号进行编码。 </a:t>
            </a:r>
          </a:p>
          <a:p>
            <a:pPr eaLnBrk="1" hangingPunct="1"/>
            <a:r>
              <a:rPr lang="zh-CN" altLang="en-US" smtClean="0">
                <a:ea typeface="宋体" pitchFamily="2" charset="-122"/>
              </a:rPr>
              <a:t> 隶属关系图技术通用性很强，但它不是一种对保存分割信息特别紧凑的方法。它需要一幅附加的全尺寸的数字图像来描述甚至只包含一个小物体的场景。</a:t>
            </a:r>
          </a:p>
          <a:p>
            <a:pPr eaLnBrk="1" hangingPunct="1"/>
            <a:r>
              <a:rPr lang="zh-CN" altLang="en-US" smtClean="0">
                <a:ea typeface="宋体" pitchFamily="2" charset="-122"/>
              </a:rPr>
              <a:t>如果仅对物体的大小和形状感兴趣，分割后可舍弃原始图像。如果仅有一个物体或物体不需要区分，还可以进一步减少数据量。  </a:t>
            </a: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a:xfrm>
            <a:off x="1187450" y="549275"/>
            <a:ext cx="7632700" cy="720725"/>
          </a:xfrm>
        </p:spPr>
        <p:txBody>
          <a:bodyPr/>
          <a:lstStyle/>
          <a:p>
            <a:pPr algn="ctr" eaLnBrk="1" hangingPunct="1"/>
            <a:r>
              <a:rPr lang="en-US" altLang="zh-CN" smtClean="0">
                <a:ea typeface="宋体" pitchFamily="2" charset="-122"/>
              </a:rPr>
              <a:t>8.7.3</a:t>
            </a:r>
            <a:r>
              <a:rPr lang="zh-CN" altLang="en-US" smtClean="0">
                <a:ea typeface="宋体" pitchFamily="2" charset="-122"/>
              </a:rPr>
              <a:t>边界链码</a:t>
            </a:r>
            <a:r>
              <a:rPr lang="en-US" altLang="zh-CN" b="1" smtClean="0">
                <a:ea typeface="宋体" pitchFamily="2" charset="-122"/>
              </a:rPr>
              <a:t/>
            </a:r>
            <a:br>
              <a:rPr lang="en-US" altLang="zh-CN" b="1" smtClean="0">
                <a:ea typeface="宋体" pitchFamily="2" charset="-122"/>
              </a:rPr>
            </a:br>
            <a:endParaRPr lang="zh-CN" altLang="en-US" b="1" smtClean="0">
              <a:ea typeface="宋体" pitchFamily="2" charset="-122"/>
            </a:endParaRPr>
          </a:p>
        </p:txBody>
      </p:sp>
      <p:sp>
        <p:nvSpPr>
          <p:cNvPr id="117763" name="Rectangle 3"/>
          <p:cNvSpPr>
            <a:spLocks noGrp="1" noChangeArrowheads="1"/>
          </p:cNvSpPr>
          <p:nvPr>
            <p:ph type="body" idx="1"/>
          </p:nvPr>
        </p:nvSpPr>
        <p:spPr/>
        <p:txBody>
          <a:bodyPr/>
          <a:lstStyle/>
          <a:p>
            <a:pPr eaLnBrk="1" hangingPunct="1">
              <a:lnSpc>
                <a:spcPct val="90000"/>
              </a:lnSpc>
            </a:pPr>
            <a:r>
              <a:rPr lang="zh-CN" altLang="en-US" smtClean="0">
                <a:ea typeface="宋体" pitchFamily="2" charset="-122"/>
              </a:rPr>
              <a:t>链码是从在物体边界上任意选取的某个起始点的</a:t>
            </a:r>
            <a:r>
              <a:rPr lang="en-US" altLang="zh-CN" smtClean="0">
                <a:ea typeface="宋体" pitchFamily="2" charset="-122"/>
              </a:rPr>
              <a:t>(x</a:t>
            </a:r>
            <a:r>
              <a:rPr lang="zh-CN" altLang="en-US" smtClean="0">
                <a:ea typeface="宋体" pitchFamily="2" charset="-122"/>
              </a:rPr>
              <a:t>，</a:t>
            </a:r>
            <a:r>
              <a:rPr lang="en-US" altLang="zh-CN" smtClean="0">
                <a:ea typeface="宋体" pitchFamily="2" charset="-122"/>
              </a:rPr>
              <a:t>y)</a:t>
            </a:r>
            <a:r>
              <a:rPr lang="zh-CN" altLang="en-US" smtClean="0">
                <a:ea typeface="宋体" pitchFamily="2" charset="-122"/>
              </a:rPr>
              <a:t>坐标开始的。这个起始点有</a:t>
            </a:r>
            <a:r>
              <a:rPr lang="en-US" altLang="zh-CN" smtClean="0">
                <a:ea typeface="宋体" pitchFamily="2" charset="-122"/>
              </a:rPr>
              <a:t>8</a:t>
            </a:r>
            <a:r>
              <a:rPr lang="zh-CN" altLang="en-US" smtClean="0">
                <a:ea typeface="宋体" pitchFamily="2" charset="-122"/>
              </a:rPr>
              <a:t>个邻接点，其中至少有一个是边界点。边界链码规定了从当前边界点走到下一个边界点这一步骤必须采用的方向。</a:t>
            </a:r>
          </a:p>
          <a:p>
            <a:pPr eaLnBrk="1" hangingPunct="1">
              <a:lnSpc>
                <a:spcPct val="90000"/>
              </a:lnSpc>
            </a:pPr>
            <a:r>
              <a:rPr lang="zh-CN" altLang="en-US" smtClean="0">
                <a:ea typeface="宋体" pitchFamily="2" charset="-122"/>
              </a:rPr>
              <a:t>生成边界链码时，由于必须在整幅图像中跟踪边界，所叫常常需要对输入图像进行随机存取。采用图像分割中的边界跟踪技术时，链码的生成是一个自然的副产品。采用二值方法确定边界时，链码的生成不适于对存储在磁盘上的图像进行逐行处置。 </a:t>
            </a: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755650" y="549275"/>
            <a:ext cx="7632700" cy="720725"/>
          </a:xfrm>
        </p:spPr>
        <p:txBody>
          <a:bodyPr/>
          <a:lstStyle/>
          <a:p>
            <a:pPr algn="ctr" eaLnBrk="1" hangingPunct="1"/>
            <a:r>
              <a:rPr lang="zh-CN" altLang="en-US" smtClean="0">
                <a:ea typeface="宋体" pitchFamily="2" charset="-122"/>
              </a:rPr>
              <a:t>小结</a:t>
            </a:r>
            <a:r>
              <a:rPr lang="en-US" altLang="zh-CN" smtClean="0">
                <a:ea typeface="宋体" pitchFamily="2" charset="-122"/>
              </a:rPr>
              <a:t>(Chapter Summary)</a:t>
            </a:r>
            <a:r>
              <a:rPr lang="en-US" altLang="zh-CN" sz="2800" b="1" smtClean="0">
                <a:ea typeface="宋体" pitchFamily="2" charset="-122"/>
              </a:rPr>
              <a:t/>
            </a:r>
            <a:br>
              <a:rPr lang="en-US" altLang="zh-CN" sz="2800" b="1" smtClean="0">
                <a:ea typeface="宋体" pitchFamily="2" charset="-122"/>
              </a:rPr>
            </a:br>
            <a:endParaRPr lang="zh-CN" altLang="en-US" sz="2800" b="1" smtClean="0">
              <a:ea typeface="宋体" pitchFamily="2" charset="-122"/>
            </a:endParaRPr>
          </a:p>
        </p:txBody>
      </p:sp>
      <p:sp>
        <p:nvSpPr>
          <p:cNvPr id="118787" name="Rectangle 3"/>
          <p:cNvSpPr>
            <a:spLocks noGrp="1" noChangeArrowheads="1"/>
          </p:cNvSpPr>
          <p:nvPr>
            <p:ph type="body" idx="1"/>
          </p:nvPr>
        </p:nvSpPr>
        <p:spPr/>
        <p:txBody>
          <a:bodyPr/>
          <a:lstStyle/>
          <a:p>
            <a:pPr eaLnBrk="1" hangingPunct="1">
              <a:lnSpc>
                <a:spcPct val="90000"/>
              </a:lnSpc>
              <a:buFont typeface="Wingdings" pitchFamily="2" charset="2"/>
              <a:buNone/>
            </a:pPr>
            <a:r>
              <a:rPr lang="zh-CN" altLang="en-US" smtClean="0">
                <a:ea typeface="宋体" pitchFamily="2" charset="-122"/>
              </a:rPr>
              <a:t>   图像分割是一个将一幅数字图像划分为不交叠的、连通的像素集的过程，其中一个对应于背景，其它的则对应于图像中的各个物体。利用为物体指定其像差或找出物体之间（或物体和背景之间）边界的方法来实现图像分割；在图像分割之间进行背景平滑和噪声消除，常常能改善分割时的性能。图像分割中采用自适应阈值方法较采用直方图分割具有较好的分割效果。针对较为复杂的图像我们则可以采用区域分割技术来实现，针对图像分割结果我们则可以通过采用隶属关系图，边界链码，或线段编码来存储。</a:t>
            </a: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12994" name="Picture 2" descr="圆圈中间一个乘号：克罗内克积">
            <a:hlinkClick r:id="rId2"/>
          </p:cNvPr>
          <p:cNvPicPr>
            <a:picLocks noChangeAspect="1" noChangeArrowheads="1"/>
          </p:cNvPicPr>
          <p:nvPr/>
        </p:nvPicPr>
        <p:blipFill>
          <a:blip r:embed="rId3" cstate="print"/>
          <a:srcRect/>
          <a:stretch>
            <a:fillRect/>
          </a:stretch>
        </p:blipFill>
        <p:spPr bwMode="auto">
          <a:xfrm>
            <a:off x="1314450" y="672857"/>
            <a:ext cx="5686425" cy="5935906"/>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endParaRPr lang="zh-CN" altLang="en-US" smtClean="0">
              <a:ea typeface="宋体" pitchFamily="2" charset="-122"/>
            </a:endParaRPr>
          </a:p>
        </p:txBody>
      </p:sp>
      <p:sp>
        <p:nvSpPr>
          <p:cNvPr id="46083" name="Rectangle 3"/>
          <p:cNvSpPr>
            <a:spLocks noGrp="1" noChangeArrowheads="1"/>
          </p:cNvSpPr>
          <p:nvPr>
            <p:ph type="body" idx="1"/>
          </p:nvPr>
        </p:nvSpPr>
        <p:spPr>
          <a:xfrm>
            <a:off x="393362" y="1022922"/>
            <a:ext cx="8137525" cy="2490788"/>
          </a:xfrm>
        </p:spPr>
        <p:txBody>
          <a:bodyPr/>
          <a:lstStyle/>
          <a:p>
            <a:pPr eaLnBrk="1" hangingPunct="1"/>
            <a:r>
              <a:rPr lang="en-US" altLang="zh-CN" dirty="0" smtClean="0">
                <a:ea typeface="宋体" pitchFamily="2" charset="-122"/>
              </a:rPr>
              <a:t>OTSU</a:t>
            </a:r>
            <a:r>
              <a:rPr lang="zh-CN" altLang="en-US" dirty="0" smtClean="0">
                <a:ea typeface="宋体" pitchFamily="2" charset="-122"/>
              </a:rPr>
              <a:t>基本原理：以最佳阈值将图像的灰度直方图分割成两部分，是两部分之间的方差取最大值，即分离性最大。</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algn="ctr" eaLnBrk="1" hangingPunct="1"/>
            <a:r>
              <a:rPr lang="en-US" altLang="zh-CN" b="1" smtClean="0">
                <a:ea typeface="宋体" pitchFamily="2" charset="-122"/>
              </a:rPr>
              <a:t>3. </a:t>
            </a:r>
            <a:r>
              <a:rPr lang="zh-CN" altLang="en-US" b="1" smtClean="0">
                <a:ea typeface="宋体" pitchFamily="2" charset="-122"/>
              </a:rPr>
              <a:t>迭代法求阈值</a:t>
            </a:r>
          </a:p>
        </p:txBody>
      </p:sp>
      <p:sp>
        <p:nvSpPr>
          <p:cNvPr id="47107" name="Rectangle 3"/>
          <p:cNvSpPr>
            <a:spLocks noGrp="1" noChangeArrowheads="1"/>
          </p:cNvSpPr>
          <p:nvPr>
            <p:ph type="body" idx="1"/>
          </p:nvPr>
        </p:nvSpPr>
        <p:spPr>
          <a:xfrm>
            <a:off x="395288" y="863678"/>
            <a:ext cx="8353425" cy="5451236"/>
          </a:xfrm>
        </p:spPr>
        <p:txBody>
          <a:bodyPr/>
          <a:lstStyle/>
          <a:p>
            <a:pPr eaLnBrk="1" hangingPunct="1"/>
            <a:r>
              <a:rPr lang="zh-CN" altLang="en-US" sz="2800" dirty="0" smtClean="0">
                <a:ea typeface="宋体" pitchFamily="2" charset="-122"/>
              </a:rPr>
              <a:t>原理：图像中前景与背景之间的灰度分布为相互不重叠，在该前提下，实现对两类对象的阈值分割方法。</a:t>
            </a:r>
            <a:endParaRPr lang="en-US" altLang="zh-CN" sz="2800" dirty="0" smtClean="0">
              <a:ea typeface="宋体" pitchFamily="2" charset="-122"/>
            </a:endParaRPr>
          </a:p>
          <a:p>
            <a:pPr eaLnBrk="1" hangingPunct="1"/>
            <a:r>
              <a:rPr lang="zh-CN" altLang="en-US" sz="2800" dirty="0" smtClean="0">
                <a:ea typeface="宋体" pitchFamily="2" charset="-122"/>
              </a:rPr>
              <a:t>步骤</a:t>
            </a:r>
            <a:endParaRPr lang="en-US" altLang="zh-CN" sz="2800" dirty="0" smtClean="0">
              <a:ea typeface="宋体" pitchFamily="2" charset="-122"/>
            </a:endParaRPr>
          </a:p>
          <a:p>
            <a:pPr marL="914400" lvl="1" indent="-457200" eaLnBrk="1" hangingPunct="1">
              <a:buFont typeface="Verdana" pitchFamily="34" charset="0"/>
              <a:buAutoNum type="arabicPeriod"/>
            </a:pPr>
            <a:r>
              <a:rPr lang="zh-CN" altLang="en-US" sz="2400" dirty="0" smtClean="0">
                <a:ea typeface="宋体" pitchFamily="2" charset="-122"/>
              </a:rPr>
              <a:t>设定参数</a:t>
            </a:r>
            <a:r>
              <a:rPr lang="en-US" altLang="zh-CN" sz="2400" dirty="0" smtClean="0">
                <a:ea typeface="宋体" pitchFamily="2" charset="-122"/>
              </a:rPr>
              <a:t>T0</a:t>
            </a:r>
            <a:r>
              <a:rPr lang="zh-CN" altLang="en-US" sz="2400" dirty="0" smtClean="0">
                <a:ea typeface="宋体" pitchFamily="2" charset="-122"/>
              </a:rPr>
              <a:t>，选择一个初始阈值估计值</a:t>
            </a:r>
            <a:r>
              <a:rPr lang="en-US" altLang="zh-CN" sz="2400" dirty="0" smtClean="0">
                <a:ea typeface="宋体" pitchFamily="2" charset="-122"/>
              </a:rPr>
              <a:t>T1</a:t>
            </a:r>
          </a:p>
          <a:p>
            <a:pPr marL="914400" lvl="1" indent="-457200" eaLnBrk="1" hangingPunct="1">
              <a:buFont typeface="Verdana" pitchFamily="34" charset="0"/>
              <a:buAutoNum type="arabicPeriod"/>
            </a:pPr>
            <a:r>
              <a:rPr lang="zh-CN" altLang="en-US" sz="2400" dirty="0" smtClean="0">
                <a:ea typeface="宋体" pitchFamily="2" charset="-122"/>
              </a:rPr>
              <a:t>用</a:t>
            </a:r>
            <a:r>
              <a:rPr lang="en-US" altLang="zh-CN" sz="2400" dirty="0" smtClean="0">
                <a:ea typeface="宋体" pitchFamily="2" charset="-122"/>
              </a:rPr>
              <a:t>T1</a:t>
            </a:r>
            <a:r>
              <a:rPr lang="zh-CN" altLang="en-US" sz="2400" dirty="0" smtClean="0">
                <a:ea typeface="宋体" pitchFamily="2" charset="-122"/>
              </a:rPr>
              <a:t>分割图像。将图像分成两组像素：所有灰度大于</a:t>
            </a:r>
            <a:r>
              <a:rPr lang="en-US" altLang="zh-CN" sz="2400" dirty="0" smtClean="0">
                <a:ea typeface="宋体" pitchFamily="2" charset="-122"/>
              </a:rPr>
              <a:t>T1</a:t>
            </a:r>
            <a:r>
              <a:rPr lang="zh-CN" altLang="en-US" sz="2400" dirty="0" smtClean="0">
                <a:ea typeface="宋体" pitchFamily="2" charset="-122"/>
              </a:rPr>
              <a:t>的像素组成</a:t>
            </a:r>
            <a:r>
              <a:rPr lang="en-US" altLang="zh-CN" sz="2400" dirty="0" smtClean="0">
                <a:ea typeface="宋体" pitchFamily="2" charset="-122"/>
              </a:rPr>
              <a:t>G1</a:t>
            </a:r>
            <a:r>
              <a:rPr lang="zh-CN" altLang="en-US" sz="2400" dirty="0" smtClean="0">
                <a:ea typeface="宋体" pitchFamily="2" charset="-122"/>
              </a:rPr>
              <a:t>；所有灰度小于或等于</a:t>
            </a:r>
            <a:r>
              <a:rPr lang="en-US" altLang="zh-CN" sz="2400" dirty="0" smtClean="0">
                <a:ea typeface="宋体" pitchFamily="2" charset="-122"/>
              </a:rPr>
              <a:t>T1</a:t>
            </a:r>
            <a:r>
              <a:rPr lang="zh-CN" altLang="en-US" sz="2400" dirty="0" smtClean="0">
                <a:ea typeface="宋体" pitchFamily="2" charset="-122"/>
              </a:rPr>
              <a:t>的像素组成</a:t>
            </a:r>
            <a:r>
              <a:rPr lang="en-US" altLang="zh-CN" sz="2400" dirty="0" smtClean="0">
                <a:ea typeface="宋体" pitchFamily="2" charset="-122"/>
              </a:rPr>
              <a:t>G2</a:t>
            </a:r>
            <a:r>
              <a:rPr lang="zh-CN" altLang="en-US" sz="2400" dirty="0" smtClean="0">
                <a:ea typeface="宋体" pitchFamily="2" charset="-122"/>
              </a:rPr>
              <a:t>。</a:t>
            </a:r>
            <a:endParaRPr lang="en-US" altLang="zh-CN" sz="2400" dirty="0" smtClean="0">
              <a:ea typeface="宋体" pitchFamily="2" charset="-122"/>
            </a:endParaRPr>
          </a:p>
          <a:p>
            <a:pPr marL="914400" lvl="1" indent="-457200" eaLnBrk="1" hangingPunct="1">
              <a:buFont typeface="Verdana" pitchFamily="34" charset="0"/>
              <a:buAutoNum type="arabicPeriod"/>
            </a:pPr>
            <a:r>
              <a:rPr lang="zh-CN" altLang="en-US" sz="2400" dirty="0" smtClean="0">
                <a:ea typeface="宋体" pitchFamily="2" charset="-122"/>
              </a:rPr>
              <a:t>对区域</a:t>
            </a:r>
            <a:r>
              <a:rPr lang="en-US" altLang="zh-CN" sz="2400" dirty="0" smtClean="0">
                <a:ea typeface="宋体" pitchFamily="2" charset="-122"/>
              </a:rPr>
              <a:t>G1</a:t>
            </a:r>
            <a:r>
              <a:rPr lang="zh-CN" altLang="en-US" sz="2400" dirty="0" smtClean="0">
                <a:ea typeface="宋体" pitchFamily="2" charset="-122"/>
              </a:rPr>
              <a:t>和</a:t>
            </a:r>
            <a:r>
              <a:rPr lang="en-US" altLang="zh-CN" sz="2400" dirty="0" smtClean="0">
                <a:ea typeface="宋体" pitchFamily="2" charset="-122"/>
              </a:rPr>
              <a:t>G2</a:t>
            </a:r>
            <a:r>
              <a:rPr lang="zh-CN" altLang="en-US" sz="2400" dirty="0" smtClean="0">
                <a:ea typeface="宋体" pitchFamily="2" charset="-122"/>
              </a:rPr>
              <a:t>中的所有像素计算平均灰度值</a:t>
            </a:r>
            <a:r>
              <a:rPr lang="en-US" altLang="zh-CN" sz="2400" dirty="0" smtClean="0">
                <a:ea typeface="宋体" pitchFamily="2" charset="-122"/>
              </a:rPr>
              <a:t>µ1</a:t>
            </a:r>
            <a:r>
              <a:rPr lang="zh-CN" altLang="en-US" sz="2400" dirty="0" smtClean="0">
                <a:ea typeface="宋体" pitchFamily="2" charset="-122"/>
              </a:rPr>
              <a:t>和</a:t>
            </a:r>
            <a:r>
              <a:rPr lang="en-US" altLang="zh-CN" sz="2400" dirty="0" smtClean="0">
                <a:ea typeface="宋体" pitchFamily="2" charset="-122"/>
              </a:rPr>
              <a:t>µ2</a:t>
            </a:r>
          </a:p>
          <a:p>
            <a:pPr marL="914400" lvl="1" indent="-457200" eaLnBrk="1" hangingPunct="1">
              <a:buFont typeface="Verdana" pitchFamily="34" charset="0"/>
              <a:buAutoNum type="arabicPeriod"/>
            </a:pPr>
            <a:r>
              <a:rPr lang="zh-CN" altLang="en-US" sz="2400" dirty="0" smtClean="0">
                <a:ea typeface="宋体" pitchFamily="2" charset="-122"/>
              </a:rPr>
              <a:t>计算新的阈值： </a:t>
            </a:r>
            <a:r>
              <a:rPr lang="en-US" altLang="zh-CN" sz="2400" dirty="0" smtClean="0">
                <a:ea typeface="宋体" pitchFamily="2" charset="-122"/>
              </a:rPr>
              <a:t>T2=(µ1+µ2)/2</a:t>
            </a:r>
          </a:p>
          <a:p>
            <a:pPr marL="914400" lvl="1" indent="-457200" eaLnBrk="1" hangingPunct="1">
              <a:buFont typeface="Verdana" pitchFamily="34" charset="0"/>
              <a:buAutoNum type="arabicPeriod"/>
            </a:pPr>
            <a:r>
              <a:rPr lang="zh-CN" altLang="en-US" sz="2400" dirty="0" smtClean="0">
                <a:ea typeface="宋体" pitchFamily="2" charset="-122"/>
              </a:rPr>
              <a:t>直到</a:t>
            </a:r>
            <a:r>
              <a:rPr lang="en-US" altLang="zh-CN" sz="2400" dirty="0" smtClean="0">
                <a:ea typeface="宋体" pitchFamily="2" charset="-122"/>
              </a:rPr>
              <a:t>|T2-T1|&lt;T0</a:t>
            </a:r>
            <a:r>
              <a:rPr lang="zh-CN" altLang="en-US" sz="2400" dirty="0" smtClean="0">
                <a:ea typeface="宋体" pitchFamily="2" charset="-122"/>
              </a:rPr>
              <a:t>，则退出。否则，将</a:t>
            </a:r>
            <a:r>
              <a:rPr lang="en-US" altLang="zh-CN" sz="2400" dirty="0" smtClean="0">
                <a:ea typeface="宋体" pitchFamily="2" charset="-122"/>
              </a:rPr>
              <a:t>T2</a:t>
            </a:r>
            <a:r>
              <a:rPr lang="zh-CN" altLang="en-US" sz="2400" dirty="0" smtClean="0">
                <a:ea typeface="宋体" pitchFamily="2" charset="-122"/>
              </a:rPr>
              <a:t>赋值给</a:t>
            </a:r>
            <a:r>
              <a:rPr lang="en-US" altLang="zh-CN" sz="2400" dirty="0" smtClean="0">
                <a:ea typeface="宋体" pitchFamily="2" charset="-122"/>
              </a:rPr>
              <a:t>T1</a:t>
            </a:r>
            <a:r>
              <a:rPr lang="zh-CN" altLang="en-US" sz="2400" dirty="0" smtClean="0">
                <a:ea typeface="宋体" pitchFamily="2" charset="-122"/>
              </a:rPr>
              <a:t>，重复步骤（</a:t>
            </a:r>
            <a:r>
              <a:rPr lang="en-US" altLang="zh-CN" sz="2400" dirty="0" smtClean="0">
                <a:ea typeface="宋体" pitchFamily="2" charset="-122"/>
              </a:rPr>
              <a:t>2</a:t>
            </a:r>
            <a:r>
              <a:rPr lang="zh-CN" altLang="en-US" sz="2400" dirty="0" smtClean="0">
                <a:ea typeface="宋体" pitchFamily="2" charset="-122"/>
              </a:rPr>
              <a:t>）</a:t>
            </a:r>
            <a:r>
              <a:rPr lang="en-US" altLang="zh-CN" sz="2400" dirty="0" smtClean="0">
                <a:ea typeface="宋体" pitchFamily="2" charset="-122"/>
              </a:rPr>
              <a:t>~</a:t>
            </a:r>
            <a:r>
              <a:rPr lang="zh-CN" altLang="en-US" sz="2400" dirty="0" smtClean="0">
                <a:ea typeface="宋体" pitchFamily="2" charset="-122"/>
              </a:rPr>
              <a:t>（</a:t>
            </a:r>
            <a:r>
              <a:rPr lang="en-US" altLang="zh-CN" sz="2400" dirty="0" smtClean="0">
                <a:ea typeface="宋体" pitchFamily="2" charset="-122"/>
              </a:rPr>
              <a:t>5</a:t>
            </a:r>
            <a:r>
              <a:rPr lang="zh-CN" altLang="en-US" sz="2400" dirty="0" smtClean="0">
                <a:ea typeface="宋体" pitchFamily="2" charset="-122"/>
              </a:rPr>
              <a:t>）</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900113" y="-73814"/>
            <a:ext cx="7632700" cy="1197764"/>
          </a:xfrm>
        </p:spPr>
        <p:txBody>
          <a:bodyPr/>
          <a:lstStyle/>
          <a:p>
            <a:pPr marL="609600" indent="-609600" algn="ctr" eaLnBrk="1" hangingPunct="1"/>
            <a:r>
              <a:rPr lang="en-US" altLang="zh-CN" dirty="0" smtClean="0">
                <a:ea typeface="宋体" pitchFamily="2" charset="-122"/>
              </a:rPr>
              <a:t>8.2.4  </a:t>
            </a:r>
            <a:r>
              <a:rPr lang="zh-CN" altLang="en-US" dirty="0" smtClean="0">
                <a:ea typeface="宋体" pitchFamily="2" charset="-122"/>
              </a:rPr>
              <a:t>分水岭算法</a:t>
            </a:r>
            <a:r>
              <a:rPr lang="en-US" altLang="zh-CN" b="1" dirty="0" smtClean="0">
                <a:ea typeface="宋体" pitchFamily="2" charset="-122"/>
              </a:rPr>
              <a:t/>
            </a:r>
            <a:br>
              <a:rPr lang="en-US" altLang="zh-CN" b="1" dirty="0" smtClean="0">
                <a:ea typeface="宋体" pitchFamily="2" charset="-122"/>
              </a:rPr>
            </a:br>
            <a:endParaRPr lang="zh-CN" altLang="en-US" b="1" dirty="0" smtClean="0">
              <a:ea typeface="宋体" pitchFamily="2" charset="-122"/>
            </a:endParaRPr>
          </a:p>
        </p:txBody>
      </p:sp>
      <p:sp>
        <p:nvSpPr>
          <p:cNvPr id="5124" name="Rectangle 3"/>
          <p:cNvSpPr>
            <a:spLocks noGrp="1" noChangeArrowheads="1"/>
          </p:cNvSpPr>
          <p:nvPr>
            <p:ph type="body" idx="1"/>
          </p:nvPr>
        </p:nvSpPr>
        <p:spPr>
          <a:xfrm>
            <a:off x="396815" y="1087438"/>
            <a:ext cx="8385235" cy="5131148"/>
          </a:xfrm>
        </p:spPr>
        <p:txBody>
          <a:bodyPr/>
          <a:lstStyle/>
          <a:p>
            <a:pPr eaLnBrk="1" hangingPunct="1">
              <a:lnSpc>
                <a:spcPct val="90000"/>
              </a:lnSpc>
            </a:pPr>
            <a:r>
              <a:rPr lang="zh-CN" altLang="en-US" sz="2800" dirty="0" smtClean="0">
                <a:ea typeface="宋体" pitchFamily="2" charset="-122"/>
              </a:rPr>
              <a:t>假定物体的灰度值低，而背景的灰度值高。</a:t>
            </a:r>
          </a:p>
          <a:p>
            <a:pPr eaLnBrk="1" hangingPunct="1">
              <a:lnSpc>
                <a:spcPct val="90000"/>
              </a:lnSpc>
            </a:pPr>
            <a:endParaRPr lang="zh-CN" altLang="en-US" sz="2800" dirty="0" smtClean="0">
              <a:ea typeface="宋体" pitchFamily="2" charset="-122"/>
            </a:endParaRPr>
          </a:p>
          <a:p>
            <a:pPr eaLnBrk="1" hangingPunct="1">
              <a:lnSpc>
                <a:spcPct val="90000"/>
              </a:lnSpc>
            </a:pPr>
            <a:endParaRPr lang="zh-CN" altLang="en-US" sz="2800" dirty="0" smtClean="0">
              <a:ea typeface="宋体" pitchFamily="2" charset="-122"/>
            </a:endParaRPr>
          </a:p>
          <a:p>
            <a:pPr eaLnBrk="1" hangingPunct="1">
              <a:lnSpc>
                <a:spcPct val="90000"/>
              </a:lnSpc>
            </a:pPr>
            <a:endParaRPr lang="zh-CN" altLang="en-US" sz="2800" dirty="0" smtClean="0">
              <a:ea typeface="宋体" pitchFamily="2" charset="-122"/>
            </a:endParaRPr>
          </a:p>
          <a:p>
            <a:pPr eaLnBrk="1" hangingPunct="1">
              <a:lnSpc>
                <a:spcPct val="90000"/>
              </a:lnSpc>
            </a:pPr>
            <a:endParaRPr lang="zh-CN" altLang="en-US" sz="2800" dirty="0" smtClean="0">
              <a:ea typeface="宋体" pitchFamily="2" charset="-122"/>
            </a:endParaRPr>
          </a:p>
          <a:p>
            <a:pPr eaLnBrk="1" hangingPunct="1">
              <a:lnSpc>
                <a:spcPct val="90000"/>
              </a:lnSpc>
            </a:pPr>
            <a:endParaRPr lang="zh-CN" altLang="en-US" sz="2800" dirty="0" smtClean="0">
              <a:ea typeface="宋体" pitchFamily="2" charset="-122"/>
            </a:endParaRPr>
          </a:p>
          <a:p>
            <a:pPr eaLnBrk="1" hangingPunct="1">
              <a:lnSpc>
                <a:spcPct val="90000"/>
              </a:lnSpc>
            </a:pPr>
            <a:endParaRPr lang="zh-CN" altLang="en-US" sz="2800" dirty="0" smtClean="0">
              <a:ea typeface="宋体" pitchFamily="2" charset="-122"/>
            </a:endParaRPr>
          </a:p>
          <a:p>
            <a:pPr eaLnBrk="1" hangingPunct="1">
              <a:lnSpc>
                <a:spcPct val="90000"/>
              </a:lnSpc>
            </a:pPr>
            <a:endParaRPr lang="zh-CN" altLang="en-US" sz="2800" dirty="0" smtClean="0">
              <a:ea typeface="宋体" pitchFamily="2" charset="-122"/>
            </a:endParaRPr>
          </a:p>
          <a:p>
            <a:pPr eaLnBrk="1" hangingPunct="1">
              <a:lnSpc>
                <a:spcPct val="90000"/>
              </a:lnSpc>
            </a:pPr>
            <a:endParaRPr lang="zh-CN" altLang="en-US" sz="2800" dirty="0" smtClean="0">
              <a:ea typeface="宋体" pitchFamily="2" charset="-122"/>
            </a:endParaRPr>
          </a:p>
          <a:p>
            <a:pPr eaLnBrk="1" hangingPunct="1">
              <a:lnSpc>
                <a:spcPct val="90000"/>
              </a:lnSpc>
              <a:buFont typeface="Wingdings" pitchFamily="2" charset="2"/>
              <a:buNone/>
            </a:pPr>
            <a:r>
              <a:rPr lang="zh-CN" altLang="en-US" sz="2800" dirty="0" smtClean="0">
                <a:ea typeface="宋体" pitchFamily="2" charset="-122"/>
              </a:rPr>
              <a:t>                             分水岭算法</a:t>
            </a:r>
          </a:p>
        </p:txBody>
      </p:sp>
      <p:sp>
        <p:nvSpPr>
          <p:cNvPr id="5125"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5122" name="Object 2"/>
          <p:cNvGraphicFramePr>
            <a:graphicFrameLocks noChangeAspect="1"/>
          </p:cNvGraphicFramePr>
          <p:nvPr/>
        </p:nvGraphicFramePr>
        <p:xfrm>
          <a:off x="1253449" y="2003737"/>
          <a:ext cx="6840538" cy="2851150"/>
        </p:xfrm>
        <a:graphic>
          <a:graphicData uri="http://schemas.openxmlformats.org/presentationml/2006/ole">
            <p:oleObj spid="_x0000_s5122" r:id="rId3" imgW="2692908" imgH="1126846" progId="Visio.Drawing.11">
              <p:embed/>
            </p:oleObj>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endParaRPr lang="zh-CN" altLang="en-US" smtClean="0">
              <a:ea typeface="宋体" pitchFamily="2" charset="-122"/>
            </a:endParaRPr>
          </a:p>
        </p:txBody>
      </p:sp>
      <p:sp>
        <p:nvSpPr>
          <p:cNvPr id="48131" name="Rectangle 3"/>
          <p:cNvSpPr>
            <a:spLocks noGrp="1" noChangeArrowheads="1"/>
          </p:cNvSpPr>
          <p:nvPr>
            <p:ph type="body" idx="1"/>
          </p:nvPr>
        </p:nvSpPr>
        <p:spPr/>
        <p:txBody>
          <a:bodyPr/>
          <a:lstStyle/>
          <a:p>
            <a:pPr eaLnBrk="1" hangingPunct="1">
              <a:lnSpc>
                <a:spcPct val="90000"/>
              </a:lnSpc>
            </a:pPr>
            <a:r>
              <a:rPr lang="zh-CN" altLang="en-US" dirty="0" smtClean="0">
                <a:ea typeface="宋体" pitchFamily="2" charset="-122"/>
              </a:rPr>
              <a:t> 分水岭算法不是简单地将图像在最佳灰度级进行阈值处理，而是从一个偏低但仍然能正确分割各个物体的阈值开始。然后随着阈值逐渐上升到最佳值，使各个物体不会被合并。这个方法可以解决那些由于物体靠得太近而不能用全局阈值解决的问题。 </a:t>
            </a:r>
          </a:p>
          <a:p>
            <a:pPr eaLnBrk="1" hangingPunct="1">
              <a:lnSpc>
                <a:spcPct val="90000"/>
              </a:lnSpc>
            </a:pPr>
            <a:r>
              <a:rPr lang="zh-CN" altLang="en-US" dirty="0" smtClean="0">
                <a:ea typeface="宋体" pitchFamily="2" charset="-122"/>
              </a:rPr>
              <a:t>如果初始的阈值太低，那么低对比度的物体开始时会被丢失，然后随着阈值的增加就会和相邻的物体合并。如果初始阈值太高，物体一开始便会被合并。最终的阈值决定了最后的边界与实际物体的吻合程度。</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p:txBody>
          <a:bodyPr/>
          <a:lstStyle/>
          <a:p>
            <a:endParaRPr lang="zh-CN" altLang="en-US" smtClean="0">
              <a:ea typeface="宋体" pitchFamily="2" charset="-122"/>
            </a:endParaRPr>
          </a:p>
        </p:txBody>
      </p:sp>
      <p:sp>
        <p:nvSpPr>
          <p:cNvPr id="49155" name="内容占位符 2"/>
          <p:cNvSpPr>
            <a:spLocks noGrp="1"/>
          </p:cNvSpPr>
          <p:nvPr>
            <p:ph idx="1"/>
          </p:nvPr>
        </p:nvSpPr>
        <p:spPr/>
        <p:txBody>
          <a:bodyPr/>
          <a:lstStyle/>
          <a:p>
            <a:r>
              <a:rPr lang="zh-CN" altLang="en-US" smtClean="0">
                <a:ea typeface="宋体" pitchFamily="2" charset="-122"/>
              </a:rPr>
              <a:t>距离变换是针对二值图像的一种变换。</a:t>
            </a:r>
            <a:endParaRPr lang="en-US" altLang="zh-CN" smtClean="0">
              <a:ea typeface="宋体" pitchFamily="2" charset="-122"/>
            </a:endParaRPr>
          </a:p>
          <a:p>
            <a:r>
              <a:rPr lang="zh-CN" altLang="en-US" smtClean="0">
                <a:ea typeface="宋体" pitchFamily="2" charset="-122"/>
              </a:rPr>
              <a:t>在二维空间中</a:t>
            </a:r>
            <a:r>
              <a:rPr lang="en-US" altLang="zh-CN" smtClean="0">
                <a:ea typeface="宋体" pitchFamily="2" charset="-122"/>
              </a:rPr>
              <a:t>,</a:t>
            </a:r>
            <a:r>
              <a:rPr lang="zh-CN" altLang="en-US" smtClean="0">
                <a:ea typeface="宋体" pitchFamily="2" charset="-122"/>
              </a:rPr>
              <a:t>一幅二值图像可以认为仅包含目标和背景两种像素</a:t>
            </a:r>
            <a:r>
              <a:rPr lang="en-US" altLang="zh-CN" smtClean="0">
                <a:ea typeface="宋体" pitchFamily="2" charset="-122"/>
              </a:rPr>
              <a:t>,</a:t>
            </a:r>
            <a:r>
              <a:rPr lang="zh-CN" altLang="en-US" smtClean="0">
                <a:ea typeface="宋体" pitchFamily="2" charset="-122"/>
              </a:rPr>
              <a:t>目标像素值为</a:t>
            </a:r>
            <a:r>
              <a:rPr lang="en-US" altLang="zh-CN" smtClean="0">
                <a:ea typeface="宋体" pitchFamily="2" charset="-122"/>
              </a:rPr>
              <a:t>1 ,</a:t>
            </a:r>
            <a:r>
              <a:rPr lang="zh-CN" altLang="en-US" smtClean="0">
                <a:ea typeface="宋体" pitchFamily="2" charset="-122"/>
              </a:rPr>
              <a:t>背景像素值为</a:t>
            </a:r>
            <a:r>
              <a:rPr lang="en-US" altLang="zh-CN" smtClean="0">
                <a:ea typeface="宋体" pitchFamily="2" charset="-122"/>
              </a:rPr>
              <a:t>0. </a:t>
            </a:r>
          </a:p>
          <a:p>
            <a:r>
              <a:rPr lang="zh-CN" altLang="en-US" smtClean="0">
                <a:ea typeface="宋体" pitchFamily="2" charset="-122"/>
              </a:rPr>
              <a:t>距离变换的结果不是另一幅二值图像</a:t>
            </a:r>
            <a:r>
              <a:rPr lang="en-US" altLang="zh-CN" smtClean="0">
                <a:ea typeface="宋体" pitchFamily="2" charset="-122"/>
              </a:rPr>
              <a:t>,</a:t>
            </a:r>
            <a:r>
              <a:rPr lang="zh-CN" altLang="en-US" smtClean="0">
                <a:ea typeface="宋体" pitchFamily="2" charset="-122"/>
              </a:rPr>
              <a:t>而是一幅灰度级图像</a:t>
            </a:r>
            <a:r>
              <a:rPr lang="en-US" altLang="zh-CN" smtClean="0">
                <a:ea typeface="宋体" pitchFamily="2" charset="-122"/>
              </a:rPr>
              <a:t>,</a:t>
            </a:r>
            <a:r>
              <a:rPr lang="zh-CN" altLang="en-US" smtClean="0">
                <a:ea typeface="宋体" pitchFamily="2" charset="-122"/>
              </a:rPr>
              <a:t>即距离图像</a:t>
            </a:r>
            <a:endParaRPr lang="en-US" altLang="zh-CN" smtClean="0">
              <a:ea typeface="宋体" pitchFamily="2" charset="-122"/>
            </a:endParaRPr>
          </a:p>
          <a:p>
            <a:r>
              <a:rPr lang="zh-CN" altLang="en-US" smtClean="0">
                <a:ea typeface="宋体" pitchFamily="2" charset="-122"/>
              </a:rPr>
              <a:t>图像中每个像素的灰度值为该像素与距其最近的背景像素间的距离</a:t>
            </a:r>
            <a:r>
              <a:rPr lang="en-US" altLang="zh-CN" smtClean="0">
                <a:ea typeface="宋体" pitchFamily="2" charset="-122"/>
              </a:rPr>
              <a:t>.</a:t>
            </a:r>
            <a:endParaRPr lang="zh-CN" altLang="en-US" smtClean="0">
              <a:ea typeface="宋体"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3" y="80134"/>
            <a:ext cx="8166100" cy="643766"/>
          </a:xfrm>
        </p:spPr>
        <p:txBody>
          <a:bodyPr/>
          <a:lstStyle/>
          <a:p>
            <a:r>
              <a:rPr lang="zh-CN" altLang="en-US" dirty="0" smtClean="0"/>
              <a:t>第</a:t>
            </a:r>
            <a:r>
              <a:rPr lang="en-US" altLang="zh-CN" dirty="0" smtClean="0"/>
              <a:t>8</a:t>
            </a:r>
            <a:r>
              <a:rPr lang="zh-CN" altLang="en-US" dirty="0" smtClean="0"/>
              <a:t>章 图像分割</a:t>
            </a:r>
            <a:endParaRPr lang="zh-CN" altLang="en-US" dirty="0"/>
          </a:p>
        </p:txBody>
      </p:sp>
      <p:sp>
        <p:nvSpPr>
          <p:cNvPr id="4" name="矩形 3"/>
          <p:cNvSpPr/>
          <p:nvPr/>
        </p:nvSpPr>
        <p:spPr>
          <a:xfrm>
            <a:off x="835234" y="1698328"/>
            <a:ext cx="6315074" cy="3323987"/>
          </a:xfrm>
          <a:prstGeom prst="rect">
            <a:avLst/>
          </a:prstGeom>
        </p:spPr>
        <p:txBody>
          <a:bodyPr wrap="square">
            <a:spAutoFit/>
          </a:bodyPr>
          <a:lstStyle/>
          <a:p>
            <a:pPr algn="just">
              <a:lnSpc>
                <a:spcPct val="150000"/>
              </a:lnSpc>
              <a:buNone/>
            </a:pPr>
            <a:r>
              <a:rPr lang="en-US" altLang="zh-CN" sz="2800" dirty="0" smtClean="0">
                <a:solidFill>
                  <a:srgbClr val="0070C0"/>
                </a:solidFill>
                <a:latin typeface="宋体" pitchFamily="2" charset="-122"/>
              </a:rPr>
              <a:t>8.1  </a:t>
            </a:r>
            <a:r>
              <a:rPr lang="zh-CN" altLang="en-US" sz="2800" dirty="0" smtClean="0">
                <a:solidFill>
                  <a:srgbClr val="0070C0"/>
                </a:solidFill>
                <a:latin typeface="宋体" pitchFamily="2" charset="-122"/>
              </a:rPr>
              <a:t>图像分割的定义</a:t>
            </a:r>
            <a:endParaRPr lang="en-US" altLang="zh-CN" sz="2800" dirty="0" smtClean="0">
              <a:solidFill>
                <a:srgbClr val="0070C0"/>
              </a:solidFill>
              <a:latin typeface="宋体" pitchFamily="2" charset="-122"/>
            </a:endParaRPr>
          </a:p>
          <a:p>
            <a:pPr lvl="0" algn="just">
              <a:lnSpc>
                <a:spcPct val="150000"/>
              </a:lnSpc>
              <a:buNone/>
            </a:pPr>
            <a:r>
              <a:rPr lang="en-US" altLang="zh-CN" sz="2800" dirty="0" smtClean="0">
                <a:solidFill>
                  <a:srgbClr val="0070C0"/>
                </a:solidFill>
                <a:latin typeface="宋体" pitchFamily="2" charset="-122"/>
              </a:rPr>
              <a:t>8.2  </a:t>
            </a:r>
            <a:r>
              <a:rPr lang="zh-CN" altLang="en-US" sz="2800" dirty="0" smtClean="0">
                <a:solidFill>
                  <a:srgbClr val="0070C0"/>
                </a:solidFill>
                <a:latin typeface="宋体" pitchFamily="2" charset="-122"/>
              </a:rPr>
              <a:t>阈值分割</a:t>
            </a:r>
            <a:endParaRPr lang="en-US" altLang="zh-CN" sz="2800" dirty="0" smtClean="0">
              <a:solidFill>
                <a:srgbClr val="0070C0"/>
              </a:solidFill>
              <a:latin typeface="宋体" pitchFamily="2" charset="-122"/>
            </a:endParaRPr>
          </a:p>
          <a:p>
            <a:pPr lvl="0" algn="just">
              <a:lnSpc>
                <a:spcPct val="150000"/>
              </a:lnSpc>
            </a:pPr>
            <a:r>
              <a:rPr lang="en-US" altLang="zh-CN" sz="2800" dirty="0" smtClean="0">
                <a:solidFill>
                  <a:srgbClr val="0070C0"/>
                </a:solidFill>
                <a:latin typeface="宋体" pitchFamily="2" charset="-122"/>
              </a:rPr>
              <a:t>8.3  </a:t>
            </a:r>
            <a:r>
              <a:rPr lang="zh-CN" altLang="en-US" sz="2800" dirty="0" smtClean="0">
                <a:solidFill>
                  <a:srgbClr val="0070C0"/>
                </a:solidFill>
                <a:latin typeface="宋体" pitchFamily="2" charset="-122"/>
              </a:rPr>
              <a:t>边缘检测和连接</a:t>
            </a:r>
            <a:endParaRPr lang="en-US" altLang="zh-CN" sz="2800" dirty="0" smtClean="0">
              <a:solidFill>
                <a:srgbClr val="0070C0"/>
              </a:solidFill>
              <a:latin typeface="宋体" pitchFamily="2" charset="-122"/>
            </a:endParaRPr>
          </a:p>
          <a:p>
            <a:pPr algn="just">
              <a:lnSpc>
                <a:spcPct val="150000"/>
              </a:lnSpc>
              <a:buNone/>
            </a:pPr>
            <a:r>
              <a:rPr lang="en-US" altLang="zh-CN" sz="2800" dirty="0" smtClean="0">
                <a:solidFill>
                  <a:srgbClr val="0070C0"/>
                </a:solidFill>
                <a:latin typeface="宋体" pitchFamily="2" charset="-122"/>
              </a:rPr>
              <a:t>8.4  </a:t>
            </a:r>
            <a:r>
              <a:rPr lang="zh-CN" altLang="en-US" sz="2800" dirty="0" smtClean="0">
                <a:solidFill>
                  <a:srgbClr val="0070C0"/>
                </a:solidFill>
                <a:latin typeface="宋体" pitchFamily="2" charset="-122"/>
              </a:rPr>
              <a:t>区域分割</a:t>
            </a:r>
            <a:endParaRPr lang="en-US" altLang="zh-CN" sz="2800" dirty="0" smtClean="0">
              <a:solidFill>
                <a:srgbClr val="0070C0"/>
              </a:solidFill>
              <a:latin typeface="宋体" pitchFamily="2" charset="-122"/>
              <a:hlinkClick r:id="" action="ppaction://noaction"/>
            </a:endParaRPr>
          </a:p>
          <a:p>
            <a:pPr algn="just">
              <a:lnSpc>
                <a:spcPct val="150000"/>
              </a:lnSpc>
              <a:buNone/>
            </a:pPr>
            <a:r>
              <a:rPr lang="en-US" altLang="zh-CN" sz="2800" dirty="0" smtClean="0">
                <a:solidFill>
                  <a:srgbClr val="0070C0"/>
                </a:solidFill>
                <a:latin typeface="宋体" pitchFamily="2" charset="-122"/>
              </a:rPr>
              <a:t>8.5  </a:t>
            </a:r>
            <a:r>
              <a:rPr lang="zh-CN" altLang="en-US" sz="2800" dirty="0" smtClean="0">
                <a:solidFill>
                  <a:srgbClr val="0070C0"/>
                </a:solidFill>
                <a:latin typeface="宋体" pitchFamily="2" charset="-122"/>
              </a:rPr>
              <a:t>二值图像处理</a:t>
            </a:r>
            <a:endParaRPr lang="en-US" altLang="zh-CN" sz="2800" dirty="0" smtClean="0">
              <a:solidFill>
                <a:srgbClr val="0070C0"/>
              </a:solidFill>
              <a:latin typeface="宋体" pitchFamily="2" charset="-122"/>
            </a:endParaRPr>
          </a:p>
        </p:txBody>
      </p:sp>
    </p:spTree>
  </p:cSld>
  <p:clrMapOvr>
    <a:masterClrMapping/>
  </p:clrMapOvr>
  <p:transition advTm="33072"/>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zh-CN" altLang="en-US" sz="2800" smtClean="0">
                <a:ea typeface="宋体" pitchFamily="2" charset="-122"/>
              </a:rPr>
              <a:t>分水岭方法和距离变换方法分割相互连接图像 </a:t>
            </a:r>
          </a:p>
        </p:txBody>
      </p:sp>
      <p:sp>
        <p:nvSpPr>
          <p:cNvPr id="50179" name="Rectangle 3"/>
          <p:cNvSpPr>
            <a:spLocks noGrp="1" noChangeArrowheads="1"/>
          </p:cNvSpPr>
          <p:nvPr>
            <p:ph type="body" idx="1"/>
          </p:nvPr>
        </p:nvSpPr>
        <p:spPr>
          <a:xfrm>
            <a:off x="396815" y="1087438"/>
            <a:ext cx="8385235" cy="3820020"/>
          </a:xfrm>
        </p:spPr>
        <p:txBody>
          <a:bodyPr/>
          <a:lstStyle/>
          <a:p>
            <a:pPr eaLnBrk="1" hangingPunct="1"/>
            <a:endParaRPr lang="zh-CN" altLang="en-US" sz="2400" dirty="0" smtClean="0">
              <a:ea typeface="宋体" pitchFamily="2" charset="-122"/>
            </a:endParaRPr>
          </a:p>
          <a:p>
            <a:pPr eaLnBrk="1" hangingPunct="1"/>
            <a:endParaRPr lang="en-US" altLang="zh-CN" sz="2400" dirty="0" smtClean="0">
              <a:ea typeface="宋体" pitchFamily="2" charset="-122"/>
            </a:endParaRPr>
          </a:p>
          <a:p>
            <a:pPr eaLnBrk="1" hangingPunct="1"/>
            <a:endParaRPr lang="zh-CN" altLang="en-US" sz="2400" dirty="0" smtClean="0">
              <a:ea typeface="宋体" pitchFamily="2" charset="-122"/>
            </a:endParaRPr>
          </a:p>
          <a:p>
            <a:pPr eaLnBrk="1" hangingPunct="1"/>
            <a:endParaRPr lang="zh-CN" altLang="en-US" sz="2400" dirty="0" smtClean="0">
              <a:ea typeface="宋体" pitchFamily="2" charset="-122"/>
            </a:endParaRPr>
          </a:p>
          <a:p>
            <a:pPr eaLnBrk="1" hangingPunct="1"/>
            <a:endParaRPr lang="zh-CN" altLang="en-US" sz="2400" dirty="0" smtClean="0">
              <a:ea typeface="宋体" pitchFamily="2" charset="-122"/>
            </a:endParaRPr>
          </a:p>
          <a:p>
            <a:pPr eaLnBrk="1" hangingPunct="1"/>
            <a:endParaRPr lang="zh-CN" altLang="en-US" sz="2400" dirty="0" smtClean="0">
              <a:ea typeface="宋体" pitchFamily="2" charset="-122"/>
            </a:endParaRPr>
          </a:p>
          <a:p>
            <a:pPr eaLnBrk="1" hangingPunct="1"/>
            <a:endParaRPr lang="zh-CN" altLang="en-US" sz="2400" dirty="0" smtClean="0">
              <a:ea typeface="宋体" pitchFamily="2" charset="-122"/>
            </a:endParaRPr>
          </a:p>
          <a:p>
            <a:pPr eaLnBrk="1" hangingPunct="1">
              <a:buFont typeface="Wingdings" pitchFamily="2" charset="2"/>
              <a:buNone/>
            </a:pPr>
            <a:r>
              <a:rPr lang="zh-CN" altLang="en-US" sz="2400" dirty="0" smtClean="0">
                <a:ea typeface="宋体" pitchFamily="2" charset="-122"/>
              </a:rPr>
              <a:t>   二进制图像       距离变换方法        分水岭方法 </a:t>
            </a:r>
          </a:p>
        </p:txBody>
      </p:sp>
      <p:pic>
        <p:nvPicPr>
          <p:cNvPr id="50180" name="Picture 4" descr="water1"/>
          <p:cNvPicPr>
            <a:picLocks noChangeAspect="1" noChangeArrowheads="1"/>
          </p:cNvPicPr>
          <p:nvPr/>
        </p:nvPicPr>
        <p:blipFill>
          <a:blip r:embed="rId2" cstate="print"/>
          <a:srcRect/>
          <a:stretch>
            <a:fillRect/>
          </a:stretch>
        </p:blipFill>
        <p:spPr bwMode="auto">
          <a:xfrm>
            <a:off x="487363" y="1989138"/>
            <a:ext cx="2411412" cy="2520950"/>
          </a:xfrm>
          <a:prstGeom prst="rect">
            <a:avLst/>
          </a:prstGeom>
          <a:noFill/>
          <a:ln w="9525">
            <a:noFill/>
            <a:miter lim="800000"/>
            <a:headEnd/>
            <a:tailEnd/>
          </a:ln>
        </p:spPr>
      </p:pic>
      <p:pic>
        <p:nvPicPr>
          <p:cNvPr id="50181" name="Picture 5" descr="water2"/>
          <p:cNvPicPr>
            <a:picLocks noChangeAspect="1" noChangeArrowheads="1"/>
          </p:cNvPicPr>
          <p:nvPr/>
        </p:nvPicPr>
        <p:blipFill>
          <a:blip r:embed="rId3" cstate="print"/>
          <a:srcRect/>
          <a:stretch>
            <a:fillRect/>
          </a:stretch>
        </p:blipFill>
        <p:spPr bwMode="auto">
          <a:xfrm>
            <a:off x="2843213" y="1989138"/>
            <a:ext cx="2951162" cy="2470150"/>
          </a:xfrm>
          <a:prstGeom prst="rect">
            <a:avLst/>
          </a:prstGeom>
          <a:noFill/>
          <a:ln w="9525">
            <a:noFill/>
            <a:miter lim="800000"/>
            <a:headEnd/>
            <a:tailEnd/>
          </a:ln>
        </p:spPr>
      </p:pic>
      <p:pic>
        <p:nvPicPr>
          <p:cNvPr id="50182" name="Picture 6" descr="water3"/>
          <p:cNvPicPr>
            <a:picLocks noChangeAspect="1" noChangeArrowheads="1"/>
          </p:cNvPicPr>
          <p:nvPr/>
        </p:nvPicPr>
        <p:blipFill>
          <a:blip r:embed="rId4" cstate="print"/>
          <a:srcRect/>
          <a:stretch>
            <a:fillRect/>
          </a:stretch>
        </p:blipFill>
        <p:spPr bwMode="auto">
          <a:xfrm>
            <a:off x="6084888" y="1989138"/>
            <a:ext cx="2592387" cy="24304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11188" y="2924944"/>
            <a:ext cx="8137525" cy="828432"/>
          </a:xfrm>
        </p:spPr>
        <p:txBody>
          <a:bodyPr/>
          <a:lstStyle/>
          <a:p>
            <a:pPr marL="109538" indent="0" algn="ctr" eaLnBrk="1" hangingPunct="1">
              <a:spcBef>
                <a:spcPct val="0"/>
              </a:spcBef>
              <a:buClr>
                <a:schemeClr val="tx1"/>
              </a:buClr>
              <a:buNone/>
              <a:defRPr/>
            </a:pPr>
            <a:r>
              <a:rPr lang="en-US" altLang="zh-CN" sz="4800" b="1" dirty="0" smtClean="0">
                <a:solidFill>
                  <a:srgbClr val="0000CC"/>
                </a:solidFill>
                <a:latin typeface="黑体" pitchFamily="49" charset="-122"/>
                <a:ea typeface="黑体" pitchFamily="49" charset="-122"/>
              </a:rPr>
              <a:t>8.3  </a:t>
            </a:r>
            <a:r>
              <a:rPr lang="zh-CN" altLang="en-US" sz="4800" b="1" dirty="0" smtClean="0">
                <a:solidFill>
                  <a:srgbClr val="0000CC"/>
                </a:solidFill>
                <a:latin typeface="黑体" pitchFamily="49" charset="-122"/>
                <a:ea typeface="黑体" pitchFamily="49" charset="-122"/>
              </a:rPr>
              <a:t>图像的边缘检测</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algn="l" eaLnBrk="1" hangingPunct="1"/>
            <a:r>
              <a:rPr lang="en-US" altLang="zh-CN" sz="4000" b="1" dirty="0" smtClean="0">
                <a:solidFill>
                  <a:srgbClr val="679AFF"/>
                </a:solidFill>
                <a:latin typeface="Times New Roman" pitchFamily="18" charset="0"/>
                <a:ea typeface="宋体" pitchFamily="2" charset="-122"/>
              </a:rPr>
              <a:t>8.1.1</a:t>
            </a:r>
            <a:r>
              <a:rPr lang="en-US" altLang="zh-CN" sz="4000" b="1" dirty="0" smtClean="0">
                <a:solidFill>
                  <a:srgbClr val="679AFF"/>
                </a:solidFill>
                <a:latin typeface="宋体" pitchFamily="2" charset="-122"/>
                <a:ea typeface="宋体" pitchFamily="2" charset="-122"/>
              </a:rPr>
              <a:t> </a:t>
            </a:r>
            <a:r>
              <a:rPr lang="zh-CN" altLang="en-US" sz="4000" b="1" dirty="0" smtClean="0">
                <a:solidFill>
                  <a:srgbClr val="679AFF"/>
                </a:solidFill>
                <a:latin typeface="宋体" pitchFamily="2" charset="-122"/>
                <a:ea typeface="宋体" pitchFamily="2" charset="-122"/>
              </a:rPr>
              <a:t>图像分割引言</a:t>
            </a:r>
          </a:p>
        </p:txBody>
      </p:sp>
      <p:grpSp>
        <p:nvGrpSpPr>
          <p:cNvPr id="2" name="Group 3"/>
          <p:cNvGrpSpPr>
            <a:grpSpLocks/>
          </p:cNvGrpSpPr>
          <p:nvPr/>
        </p:nvGrpSpPr>
        <p:grpSpPr bwMode="auto">
          <a:xfrm>
            <a:off x="990600" y="3714750"/>
            <a:ext cx="7772400" cy="3143250"/>
            <a:chOff x="624" y="2340"/>
            <a:chExt cx="4896" cy="1980"/>
          </a:xfrm>
        </p:grpSpPr>
        <p:pic>
          <p:nvPicPr>
            <p:cNvPr id="7173" name="Picture 4" descr="ferrari015new"/>
            <p:cNvPicPr>
              <a:picLocks noChangeAspect="1" noChangeArrowheads="1"/>
            </p:cNvPicPr>
            <p:nvPr/>
          </p:nvPicPr>
          <p:blipFill>
            <a:blip r:embed="rId3" cstate="print"/>
            <a:srcRect/>
            <a:stretch>
              <a:fillRect/>
            </a:stretch>
          </p:blipFill>
          <p:spPr bwMode="auto">
            <a:xfrm>
              <a:off x="624" y="2532"/>
              <a:ext cx="2256" cy="1692"/>
            </a:xfrm>
            <a:prstGeom prst="rect">
              <a:avLst/>
            </a:prstGeom>
            <a:noFill/>
            <a:ln w="9525">
              <a:noFill/>
              <a:miter lim="800000"/>
              <a:headEnd/>
              <a:tailEnd/>
            </a:ln>
          </p:spPr>
        </p:pic>
        <p:pic>
          <p:nvPicPr>
            <p:cNvPr id="7174" name="Picture 5" descr="ferrari015edge"/>
            <p:cNvPicPr>
              <a:picLocks noChangeAspect="1" noChangeArrowheads="1"/>
            </p:cNvPicPr>
            <p:nvPr/>
          </p:nvPicPr>
          <p:blipFill>
            <a:blip r:embed="rId4" cstate="print"/>
            <a:srcRect/>
            <a:stretch>
              <a:fillRect/>
            </a:stretch>
          </p:blipFill>
          <p:spPr bwMode="auto">
            <a:xfrm>
              <a:off x="2880" y="2340"/>
              <a:ext cx="2640" cy="1980"/>
            </a:xfrm>
            <a:prstGeom prst="rect">
              <a:avLst/>
            </a:prstGeom>
            <a:noFill/>
            <a:ln w="9525">
              <a:noFill/>
              <a:miter lim="800000"/>
              <a:headEnd/>
              <a:tailEnd/>
            </a:ln>
          </p:spPr>
        </p:pic>
      </p:grpSp>
      <p:sp>
        <p:nvSpPr>
          <p:cNvPr id="450566" name="Rectangle 6"/>
          <p:cNvSpPr>
            <a:spLocks noGrp="1" noChangeArrowheads="1"/>
          </p:cNvSpPr>
          <p:nvPr>
            <p:ph type="body" idx="1"/>
          </p:nvPr>
        </p:nvSpPr>
        <p:spPr>
          <a:xfrm>
            <a:off x="238125" y="858839"/>
            <a:ext cx="8391213" cy="3081356"/>
          </a:xfrm>
        </p:spPr>
        <p:txBody>
          <a:bodyPr/>
          <a:lstStyle/>
          <a:p>
            <a:pPr eaLnBrk="1" hangingPunct="1">
              <a:lnSpc>
                <a:spcPct val="90000"/>
              </a:lnSpc>
              <a:buFontTx/>
              <a:buNone/>
            </a:pPr>
            <a:r>
              <a:rPr lang="en-US" altLang="zh-CN" sz="2400" b="1" dirty="0" smtClean="0">
                <a:solidFill>
                  <a:srgbClr val="A1010C"/>
                </a:solidFill>
                <a:latin typeface="宋体" pitchFamily="2" charset="-122"/>
                <a:ea typeface="宋体" pitchFamily="2" charset="-122"/>
              </a:rPr>
              <a:t> </a:t>
            </a:r>
            <a:r>
              <a:rPr lang="zh-CN" altLang="en-US" sz="2400" b="1" dirty="0" smtClean="0">
                <a:solidFill>
                  <a:srgbClr val="A1010C"/>
                </a:solidFill>
                <a:latin typeface="宋体" pitchFamily="2" charset="-122"/>
                <a:ea typeface="宋体" pitchFamily="2" charset="-122"/>
              </a:rPr>
              <a:t>图像分割的概念</a:t>
            </a:r>
          </a:p>
          <a:p>
            <a:pPr lvl="1" eaLnBrk="1" hangingPunct="1">
              <a:lnSpc>
                <a:spcPct val="90000"/>
              </a:lnSpc>
            </a:pPr>
            <a:r>
              <a:rPr lang="zh-CN" altLang="en-US" sz="2400" b="1" dirty="0" smtClean="0">
                <a:solidFill>
                  <a:srgbClr val="000099"/>
                </a:solidFill>
                <a:latin typeface="宋体" pitchFamily="2" charset="-122"/>
                <a:ea typeface="宋体" pitchFamily="2" charset="-122"/>
              </a:rPr>
              <a:t>在对图像的研究和应用中，人们往往仅对图像中的某些部分感兴趣，这些部分一般称为目标或前景。</a:t>
            </a:r>
          </a:p>
          <a:p>
            <a:pPr lvl="1" eaLnBrk="1" hangingPunct="1">
              <a:lnSpc>
                <a:spcPct val="90000"/>
              </a:lnSpc>
            </a:pPr>
            <a:r>
              <a:rPr lang="zh-CN" altLang="en-US" sz="2400" b="1" dirty="0" smtClean="0">
                <a:solidFill>
                  <a:srgbClr val="000099"/>
                </a:solidFill>
                <a:latin typeface="宋体" pitchFamily="2" charset="-122"/>
                <a:ea typeface="宋体" pitchFamily="2" charset="-122"/>
              </a:rPr>
              <a:t>为了辨识和分析目标，需要将有关区域分离提取出来，在此基础上对目标进一步利用，如进行特征提取和测量。</a:t>
            </a:r>
          </a:p>
          <a:p>
            <a:pPr lvl="1" algn="just" eaLnBrk="1" hangingPunct="1">
              <a:lnSpc>
                <a:spcPct val="90000"/>
              </a:lnSpc>
            </a:pPr>
            <a:r>
              <a:rPr lang="zh-CN" altLang="en-US" sz="2400" b="1" dirty="0" smtClean="0">
                <a:solidFill>
                  <a:srgbClr val="000099"/>
                </a:solidFill>
                <a:latin typeface="宋体" pitchFamily="2" charset="-122"/>
                <a:ea typeface="宋体" pitchFamily="2" charset="-122"/>
              </a:rPr>
              <a:t>图像分割就是指把图像分成各具特性的区域，并提取出感兴趣目标的技术和过程。</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0566">
                                            <p:txEl>
                                              <p:pRg st="0" end="0"/>
                                            </p:txEl>
                                          </p:spTgt>
                                        </p:tgtEl>
                                        <p:attrNameLst>
                                          <p:attrName>style.visibility</p:attrName>
                                        </p:attrNameLst>
                                      </p:cBhvr>
                                      <p:to>
                                        <p:strVal val="visible"/>
                                      </p:to>
                                    </p:set>
                                    <p:animEffect transition="in" filter="wipe(left)">
                                      <p:cBhvr>
                                        <p:cTn id="7" dur="500"/>
                                        <p:tgtEl>
                                          <p:spTgt spid="450566">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50566">
                                            <p:txEl>
                                              <p:pRg st="1" end="1"/>
                                            </p:txEl>
                                          </p:spTgt>
                                        </p:tgtEl>
                                        <p:attrNameLst>
                                          <p:attrName>style.visibility</p:attrName>
                                        </p:attrNameLst>
                                      </p:cBhvr>
                                      <p:to>
                                        <p:strVal val="visible"/>
                                      </p:to>
                                    </p:set>
                                    <p:animEffect transition="in" filter="wipe(left)">
                                      <p:cBhvr>
                                        <p:cTn id="10" dur="500"/>
                                        <p:tgtEl>
                                          <p:spTgt spid="450566">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50566">
                                            <p:txEl>
                                              <p:pRg st="2" end="2"/>
                                            </p:txEl>
                                          </p:spTgt>
                                        </p:tgtEl>
                                        <p:attrNameLst>
                                          <p:attrName>style.visibility</p:attrName>
                                        </p:attrNameLst>
                                      </p:cBhvr>
                                      <p:to>
                                        <p:strVal val="visible"/>
                                      </p:to>
                                    </p:set>
                                    <p:animEffect transition="in" filter="wipe(left)">
                                      <p:cBhvr>
                                        <p:cTn id="13" dur="500"/>
                                        <p:tgtEl>
                                          <p:spTgt spid="450566">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50566">
                                            <p:txEl>
                                              <p:pRg st="3" end="3"/>
                                            </p:txEl>
                                          </p:spTgt>
                                        </p:tgtEl>
                                        <p:attrNameLst>
                                          <p:attrName>style.visibility</p:attrName>
                                        </p:attrNameLst>
                                      </p:cBhvr>
                                      <p:to>
                                        <p:strVal val="visible"/>
                                      </p:to>
                                    </p:set>
                                    <p:animEffect transition="in" filter="wipe(left)">
                                      <p:cBhvr>
                                        <p:cTn id="16" dur="500"/>
                                        <p:tgtEl>
                                          <p:spTgt spid="450566">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32"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ox(out)">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66" grpId="0" build="p"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algn="l" eaLnBrk="1" hangingPunct="1"/>
            <a:r>
              <a:rPr lang="en-US" altLang="zh-CN" sz="4000" b="1" dirty="0" smtClean="0">
                <a:solidFill>
                  <a:srgbClr val="679AFF"/>
                </a:solidFill>
                <a:latin typeface="Times New Roman" pitchFamily="18" charset="0"/>
                <a:ea typeface="宋体" pitchFamily="2" charset="-122"/>
              </a:rPr>
              <a:t>8.3.1</a:t>
            </a:r>
            <a:r>
              <a:rPr lang="en-US" altLang="zh-CN" sz="4000" b="1" dirty="0" smtClean="0">
                <a:solidFill>
                  <a:srgbClr val="679AFF"/>
                </a:solidFill>
                <a:latin typeface="宋体" pitchFamily="2" charset="-122"/>
                <a:ea typeface="宋体" pitchFamily="2" charset="-122"/>
              </a:rPr>
              <a:t> </a:t>
            </a:r>
            <a:r>
              <a:rPr lang="zh-CN" altLang="en-US" sz="4000" b="1" dirty="0" smtClean="0">
                <a:solidFill>
                  <a:srgbClr val="679AFF"/>
                </a:solidFill>
                <a:latin typeface="宋体" pitchFamily="2" charset="-122"/>
                <a:ea typeface="宋体" pitchFamily="2" charset="-122"/>
              </a:rPr>
              <a:t>图像分割引言</a:t>
            </a:r>
          </a:p>
        </p:txBody>
      </p:sp>
      <p:sp>
        <p:nvSpPr>
          <p:cNvPr id="455683" name="Rectangle 3"/>
          <p:cNvSpPr>
            <a:spLocks noGrp="1" noChangeArrowheads="1"/>
          </p:cNvSpPr>
          <p:nvPr>
            <p:ph type="body" idx="1"/>
          </p:nvPr>
        </p:nvSpPr>
        <p:spPr>
          <a:xfrm>
            <a:off x="314794" y="1154244"/>
            <a:ext cx="8574374" cy="4152419"/>
          </a:xfrm>
        </p:spPr>
        <p:txBody>
          <a:bodyPr/>
          <a:lstStyle/>
          <a:p>
            <a:pPr marL="609600" indent="-609600" eaLnBrk="1" hangingPunct="1">
              <a:lnSpc>
                <a:spcPct val="120000"/>
              </a:lnSpc>
              <a:buFontTx/>
              <a:buNone/>
            </a:pPr>
            <a:r>
              <a:rPr lang="zh-CN" altLang="en-US" sz="2800" b="1" dirty="0" smtClean="0">
                <a:solidFill>
                  <a:srgbClr val="A1010C"/>
                </a:solidFill>
                <a:latin typeface="Times New Roman" pitchFamily="18" charset="0"/>
                <a:ea typeface="宋体" pitchFamily="2" charset="-122"/>
              </a:rPr>
              <a:t>图像分割的基本策略</a:t>
            </a:r>
          </a:p>
          <a:p>
            <a:pPr marL="609600" indent="-609600">
              <a:lnSpc>
                <a:spcPct val="120000"/>
              </a:lnSpc>
              <a:spcBef>
                <a:spcPct val="0"/>
              </a:spcBef>
              <a:buFontTx/>
              <a:buNone/>
            </a:pPr>
            <a:r>
              <a:rPr lang="zh-CN" altLang="en-US" sz="2400" b="1" dirty="0" smtClean="0">
                <a:solidFill>
                  <a:srgbClr val="000099"/>
                </a:solidFill>
                <a:latin typeface="Times New Roman" pitchFamily="18" charset="0"/>
                <a:ea typeface="宋体" pitchFamily="2" charset="-122"/>
                <a:sym typeface="Symbol" pitchFamily="18" charset="2"/>
              </a:rPr>
              <a:t>  </a:t>
            </a:r>
            <a:r>
              <a:rPr lang="zh-CN" altLang="en-US" sz="2400" b="1" dirty="0" smtClean="0">
                <a:solidFill>
                  <a:srgbClr val="FF0000"/>
                </a:solidFill>
                <a:latin typeface="Times New Roman" pitchFamily="18" charset="0"/>
                <a:ea typeface="宋体" pitchFamily="2" charset="-122"/>
                <a:sym typeface="Symbol" pitchFamily="18" charset="2"/>
              </a:rPr>
              <a:t></a:t>
            </a:r>
            <a:r>
              <a:rPr lang="zh-CN" altLang="en-US" sz="2400" b="1" dirty="0" smtClean="0">
                <a:solidFill>
                  <a:srgbClr val="000099"/>
                </a:solidFill>
                <a:latin typeface="Times New Roman" pitchFamily="18" charset="0"/>
                <a:ea typeface="宋体" pitchFamily="2" charset="-122"/>
                <a:sym typeface="Symbol" pitchFamily="18" charset="2"/>
              </a:rPr>
              <a:t> </a:t>
            </a:r>
            <a:r>
              <a:rPr lang="zh-CN" altLang="en-US" sz="2400" b="1" dirty="0" smtClean="0">
                <a:solidFill>
                  <a:srgbClr val="000099"/>
                </a:solidFill>
                <a:latin typeface="Times New Roman" pitchFamily="18" charset="0"/>
                <a:ea typeface="宋体" pitchFamily="2" charset="-122"/>
              </a:rPr>
              <a:t>特性可以是灰度、颜色、纹理等，目标可以对应单个区域，也可以对应多个区域</a:t>
            </a:r>
          </a:p>
          <a:p>
            <a:pPr marL="609600" indent="-609600">
              <a:lnSpc>
                <a:spcPct val="120000"/>
              </a:lnSpc>
              <a:spcBef>
                <a:spcPct val="0"/>
              </a:spcBef>
              <a:buFontTx/>
              <a:buNone/>
            </a:pPr>
            <a:r>
              <a:rPr lang="zh-CN" altLang="en-US" sz="2400" b="1" dirty="0" smtClean="0">
                <a:latin typeface="Times New Roman" pitchFamily="18" charset="0"/>
                <a:ea typeface="宋体" pitchFamily="2" charset="-122"/>
              </a:rPr>
              <a:t>  </a:t>
            </a:r>
            <a:r>
              <a:rPr lang="zh-CN" altLang="en-US" sz="2400" b="1" dirty="0" smtClean="0">
                <a:solidFill>
                  <a:srgbClr val="FF0000"/>
                </a:solidFill>
                <a:latin typeface="Times New Roman" pitchFamily="18" charset="0"/>
                <a:ea typeface="宋体" pitchFamily="2" charset="-122"/>
                <a:sym typeface="Symbol" pitchFamily="18" charset="2"/>
              </a:rPr>
              <a:t></a:t>
            </a:r>
            <a:r>
              <a:rPr lang="zh-CN" altLang="en-US" sz="2400" b="1" dirty="0" smtClean="0">
                <a:latin typeface="Times New Roman" pitchFamily="18" charset="0"/>
                <a:ea typeface="宋体" pitchFamily="2" charset="-122"/>
                <a:sym typeface="Symbol" pitchFamily="18" charset="2"/>
              </a:rPr>
              <a:t> </a:t>
            </a:r>
            <a:r>
              <a:rPr lang="zh-CN" altLang="en-US" sz="2400" b="1" dirty="0" smtClean="0">
                <a:latin typeface="Times New Roman" pitchFamily="18" charset="0"/>
                <a:ea typeface="宋体" pitchFamily="2" charset="-122"/>
              </a:rPr>
              <a:t>图像分割的基本策略，基于灰度值的两个基本特性：</a:t>
            </a:r>
          </a:p>
          <a:p>
            <a:pPr marL="609600" indent="-609600">
              <a:lnSpc>
                <a:spcPct val="120000"/>
              </a:lnSpc>
              <a:spcBef>
                <a:spcPct val="0"/>
              </a:spcBef>
              <a:buFontTx/>
              <a:buNone/>
            </a:pPr>
            <a:r>
              <a:rPr lang="zh-CN" altLang="en-US" sz="2400" b="1" dirty="0" smtClean="0">
                <a:latin typeface="Times New Roman" pitchFamily="18" charset="0"/>
                <a:ea typeface="宋体" pitchFamily="2" charset="-122"/>
              </a:rPr>
              <a:t>    </a:t>
            </a:r>
            <a:r>
              <a:rPr lang="en-US" altLang="zh-CN" sz="2400" b="1" dirty="0" smtClean="0">
                <a:solidFill>
                  <a:srgbClr val="A1010C"/>
                </a:solidFill>
                <a:latin typeface="Times New Roman" pitchFamily="18" charset="0"/>
                <a:ea typeface="宋体" pitchFamily="2" charset="-122"/>
              </a:rPr>
              <a:t>1) </a:t>
            </a:r>
            <a:r>
              <a:rPr lang="zh-CN" altLang="en-US" sz="2400" b="1" dirty="0" smtClean="0">
                <a:solidFill>
                  <a:srgbClr val="A1010C"/>
                </a:solidFill>
                <a:latin typeface="Times New Roman" pitchFamily="18" charset="0"/>
                <a:ea typeface="宋体" pitchFamily="2" charset="-122"/>
              </a:rPr>
              <a:t>不连续性</a:t>
            </a:r>
            <a:r>
              <a:rPr lang="en-US" altLang="zh-CN" sz="2400" b="1" dirty="0" smtClean="0">
                <a:latin typeface="Times New Roman" pitchFamily="18" charset="0"/>
                <a:ea typeface="宋体" pitchFamily="2" charset="-122"/>
              </a:rPr>
              <a:t>——</a:t>
            </a:r>
            <a:r>
              <a:rPr lang="zh-CN" altLang="en-US" sz="2400" b="1" dirty="0" smtClean="0">
                <a:solidFill>
                  <a:srgbClr val="000099"/>
                </a:solidFill>
                <a:latin typeface="Times New Roman" pitchFamily="18" charset="0"/>
                <a:ea typeface="宋体" pitchFamily="2" charset="-122"/>
              </a:rPr>
              <a:t>不连续性是基于特性（如灰度）的不连续变化分割图像，如</a:t>
            </a:r>
            <a:r>
              <a:rPr lang="zh-CN" altLang="en-US" sz="2400" b="1" dirty="0" smtClean="0">
                <a:latin typeface="Times New Roman" pitchFamily="18" charset="0"/>
                <a:ea typeface="宋体" pitchFamily="2" charset="-122"/>
              </a:rPr>
              <a:t>边缘检测</a:t>
            </a:r>
          </a:p>
          <a:p>
            <a:pPr marL="609600" indent="-609600">
              <a:lnSpc>
                <a:spcPct val="120000"/>
              </a:lnSpc>
              <a:spcBef>
                <a:spcPct val="0"/>
              </a:spcBef>
              <a:buFontTx/>
              <a:buNone/>
            </a:pPr>
            <a:r>
              <a:rPr lang="zh-CN" altLang="en-US" sz="2400" b="1" dirty="0" smtClean="0">
                <a:latin typeface="Times New Roman" pitchFamily="18" charset="0"/>
                <a:ea typeface="宋体" pitchFamily="2" charset="-122"/>
              </a:rPr>
              <a:t>    </a:t>
            </a:r>
            <a:r>
              <a:rPr lang="en-US" altLang="zh-CN" sz="2400" b="1" dirty="0" smtClean="0">
                <a:solidFill>
                  <a:srgbClr val="A1010C"/>
                </a:solidFill>
                <a:latin typeface="Times New Roman" pitchFamily="18" charset="0"/>
                <a:ea typeface="宋体" pitchFamily="2" charset="-122"/>
              </a:rPr>
              <a:t>2) </a:t>
            </a:r>
            <a:r>
              <a:rPr lang="zh-CN" altLang="en-US" sz="2400" b="1" dirty="0" smtClean="0">
                <a:solidFill>
                  <a:srgbClr val="A1010C"/>
                </a:solidFill>
                <a:latin typeface="Times New Roman" pitchFamily="18" charset="0"/>
                <a:ea typeface="宋体" pitchFamily="2" charset="-122"/>
              </a:rPr>
              <a:t>相似性</a:t>
            </a:r>
            <a:r>
              <a:rPr lang="en-US" altLang="zh-CN" sz="2400" b="1" dirty="0" smtClean="0">
                <a:latin typeface="Times New Roman" pitchFamily="18" charset="0"/>
                <a:ea typeface="宋体" pitchFamily="2" charset="-122"/>
              </a:rPr>
              <a:t>——</a:t>
            </a:r>
            <a:r>
              <a:rPr lang="zh-CN" altLang="en-US" sz="2400" b="1" dirty="0" smtClean="0">
                <a:solidFill>
                  <a:srgbClr val="000099"/>
                </a:solidFill>
                <a:latin typeface="Times New Roman" pitchFamily="18" charset="0"/>
                <a:ea typeface="宋体" pitchFamily="2" charset="-122"/>
              </a:rPr>
              <a:t>根据制定的准则将图像分割为相似的区域，如阈值处理、区域生长</a:t>
            </a:r>
          </a:p>
          <a:p>
            <a:pPr marL="609600" indent="-609600">
              <a:lnSpc>
                <a:spcPct val="120000"/>
              </a:lnSpc>
              <a:spcBef>
                <a:spcPct val="0"/>
              </a:spcBef>
              <a:buFontTx/>
              <a:buNone/>
            </a:pPr>
            <a:endParaRPr lang="en-US" altLang="zh-CN" sz="2400" b="1" dirty="0" smtClean="0">
              <a:latin typeface="Times New Roman" pitchFamily="18" charset="0"/>
              <a:ea typeface="宋体" pitchFamily="2" charset="-122"/>
            </a:endParaRPr>
          </a:p>
        </p:txBody>
      </p:sp>
      <p:pic>
        <p:nvPicPr>
          <p:cNvPr id="59395" name="Picture 3" descr="http://t12.baidu.com/it/u=1859415971,2141882376&amp;fm=120"/>
          <p:cNvPicPr>
            <a:picLocks noChangeAspect="1" noChangeArrowheads="1"/>
          </p:cNvPicPr>
          <p:nvPr/>
        </p:nvPicPr>
        <p:blipFill>
          <a:blip r:embed="rId3" cstate="print"/>
          <a:srcRect/>
          <a:stretch>
            <a:fillRect/>
          </a:stretch>
        </p:blipFill>
        <p:spPr bwMode="auto">
          <a:xfrm>
            <a:off x="4264025" y="4806950"/>
            <a:ext cx="2095500" cy="1314450"/>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5683">
                                            <p:txEl>
                                              <p:pRg st="0" end="0"/>
                                            </p:txEl>
                                          </p:spTgt>
                                        </p:tgtEl>
                                        <p:attrNameLst>
                                          <p:attrName>style.visibility</p:attrName>
                                        </p:attrNameLst>
                                      </p:cBhvr>
                                      <p:to>
                                        <p:strVal val="visible"/>
                                      </p:to>
                                    </p:set>
                                    <p:animEffect transition="in" filter="wipe(left)">
                                      <p:cBhvr>
                                        <p:cTn id="7" dur="500"/>
                                        <p:tgtEl>
                                          <p:spTgt spid="45568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55683">
                                            <p:txEl>
                                              <p:pRg st="1" end="1"/>
                                            </p:txEl>
                                          </p:spTgt>
                                        </p:tgtEl>
                                        <p:attrNameLst>
                                          <p:attrName>style.visibility</p:attrName>
                                        </p:attrNameLst>
                                      </p:cBhvr>
                                      <p:to>
                                        <p:strVal val="visible"/>
                                      </p:to>
                                    </p:set>
                                    <p:animEffect transition="in" filter="wipe(left)">
                                      <p:cBhvr>
                                        <p:cTn id="12" dur="500"/>
                                        <p:tgtEl>
                                          <p:spTgt spid="45568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55683">
                                            <p:txEl>
                                              <p:pRg st="2" end="2"/>
                                            </p:txEl>
                                          </p:spTgt>
                                        </p:tgtEl>
                                        <p:attrNameLst>
                                          <p:attrName>style.visibility</p:attrName>
                                        </p:attrNameLst>
                                      </p:cBhvr>
                                      <p:to>
                                        <p:strVal val="visible"/>
                                      </p:to>
                                    </p:set>
                                    <p:animEffect transition="in" filter="wipe(left)">
                                      <p:cBhvr>
                                        <p:cTn id="17" dur="500"/>
                                        <p:tgtEl>
                                          <p:spTgt spid="45568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55683">
                                            <p:txEl>
                                              <p:pRg st="3" end="3"/>
                                            </p:txEl>
                                          </p:spTgt>
                                        </p:tgtEl>
                                        <p:attrNameLst>
                                          <p:attrName>style.visibility</p:attrName>
                                        </p:attrNameLst>
                                      </p:cBhvr>
                                      <p:to>
                                        <p:strVal val="visible"/>
                                      </p:to>
                                    </p:set>
                                    <p:animEffect transition="in" filter="wipe(left)">
                                      <p:cBhvr>
                                        <p:cTn id="22" dur="500"/>
                                        <p:tgtEl>
                                          <p:spTgt spid="45568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55683">
                                            <p:txEl>
                                              <p:pRg st="4" end="4"/>
                                            </p:txEl>
                                          </p:spTgt>
                                        </p:tgtEl>
                                        <p:attrNameLst>
                                          <p:attrName>style.visibility</p:attrName>
                                        </p:attrNameLst>
                                      </p:cBhvr>
                                      <p:to>
                                        <p:strVal val="visible"/>
                                      </p:to>
                                    </p:set>
                                    <p:animEffect transition="in" filter="wipe(left)">
                                      <p:cBhvr>
                                        <p:cTn id="27" dur="500"/>
                                        <p:tgtEl>
                                          <p:spTgt spid="45568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5683" grpId="0" build="p" bldLvl="2"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10"/>
          <p:cNvPicPr>
            <a:picLocks noChangeAspect="1" noChangeArrowheads="1"/>
          </p:cNvPicPr>
          <p:nvPr/>
        </p:nvPicPr>
        <p:blipFill>
          <a:blip r:embed="rId3" cstate="print"/>
          <a:srcRect/>
          <a:stretch>
            <a:fillRect/>
          </a:stretch>
        </p:blipFill>
        <p:spPr bwMode="auto">
          <a:xfrm>
            <a:off x="4716463" y="2708275"/>
            <a:ext cx="4176712" cy="3105150"/>
          </a:xfrm>
          <a:prstGeom prst="rect">
            <a:avLst/>
          </a:prstGeom>
          <a:noFill/>
          <a:ln w="9525">
            <a:noFill/>
            <a:miter lim="800000"/>
            <a:headEnd/>
            <a:tailEnd/>
          </a:ln>
        </p:spPr>
      </p:pic>
      <p:sp>
        <p:nvSpPr>
          <p:cNvPr id="51203" name="Rectangle 2"/>
          <p:cNvSpPr>
            <a:spLocks noGrp="1" noChangeArrowheads="1"/>
          </p:cNvSpPr>
          <p:nvPr>
            <p:ph type="title"/>
          </p:nvPr>
        </p:nvSpPr>
        <p:spPr>
          <a:noFill/>
        </p:spPr>
        <p:txBody>
          <a:bodyPr anchor="t"/>
          <a:lstStyle/>
          <a:p>
            <a:pPr eaLnBrk="1" hangingPunct="1"/>
            <a:r>
              <a:rPr lang="zh-CN" altLang="en-US" smtClean="0">
                <a:ea typeface="黑体" pitchFamily="49" charset="-122"/>
              </a:rPr>
              <a:t>边缘的物理意义</a:t>
            </a:r>
          </a:p>
        </p:txBody>
      </p:sp>
      <p:sp>
        <p:nvSpPr>
          <p:cNvPr id="51204" name="Rectangle 3"/>
          <p:cNvSpPr>
            <a:spLocks noGrp="1" noChangeArrowheads="1"/>
          </p:cNvSpPr>
          <p:nvPr>
            <p:ph idx="1"/>
          </p:nvPr>
        </p:nvSpPr>
        <p:spPr>
          <a:xfrm>
            <a:off x="457200" y="1341438"/>
            <a:ext cx="7859713" cy="1150937"/>
          </a:xfrm>
        </p:spPr>
        <p:txBody>
          <a:bodyPr/>
          <a:lstStyle/>
          <a:p>
            <a:pPr eaLnBrk="1" hangingPunct="1"/>
            <a:r>
              <a:rPr lang="zh-CN" altLang="en-US" smtClean="0">
                <a:latin typeface="黑体" pitchFamily="49" charset="-122"/>
                <a:ea typeface="黑体" pitchFamily="49" charset="-122"/>
              </a:rPr>
              <a:t>图像边缘的产生</a:t>
            </a:r>
          </a:p>
          <a:p>
            <a:pPr eaLnBrk="1" hangingPunct="1">
              <a:buFontTx/>
              <a:buNone/>
            </a:pPr>
            <a:r>
              <a:rPr lang="zh-CN" altLang="en-US" sz="2000" smtClean="0">
                <a:latin typeface="黑体" pitchFamily="49" charset="-122"/>
                <a:ea typeface="黑体" pitchFamily="49" charset="-122"/>
              </a:rPr>
              <a:t>	物体的边界、表面方向的改变、不同的颜色、光照明暗的变化</a:t>
            </a:r>
          </a:p>
        </p:txBody>
      </p:sp>
      <p:pic>
        <p:nvPicPr>
          <p:cNvPr id="51205" name="Picture 4"/>
          <p:cNvPicPr>
            <a:picLocks noChangeAspect="1" noChangeArrowheads="1"/>
          </p:cNvPicPr>
          <p:nvPr/>
        </p:nvPicPr>
        <p:blipFill>
          <a:blip r:embed="rId4" cstate="print">
            <a:lum bright="30000" contrast="54000"/>
          </a:blip>
          <a:srcRect/>
          <a:stretch>
            <a:fillRect/>
          </a:stretch>
        </p:blipFill>
        <p:spPr bwMode="auto">
          <a:xfrm>
            <a:off x="250825" y="2708275"/>
            <a:ext cx="4176713" cy="3138488"/>
          </a:xfrm>
          <a:prstGeom prst="rect">
            <a:avLst/>
          </a:prstGeom>
          <a:noFill/>
          <a:ln w="9525">
            <a:noFill/>
            <a:miter lim="800000"/>
            <a:headEnd/>
            <a:tailEnd/>
          </a:ln>
        </p:spPr>
      </p:pic>
      <p:sp>
        <p:nvSpPr>
          <p:cNvPr id="51206" name="Text Box 6"/>
          <p:cNvSpPr txBox="1">
            <a:spLocks noChangeArrowheads="1"/>
          </p:cNvSpPr>
          <p:nvPr/>
        </p:nvSpPr>
        <p:spPr bwMode="auto">
          <a:xfrm>
            <a:off x="3995738" y="2179638"/>
            <a:ext cx="1708150" cy="457200"/>
          </a:xfrm>
          <a:prstGeom prst="rect">
            <a:avLst/>
          </a:prstGeom>
          <a:noFill/>
          <a:ln w="9525">
            <a:noFill/>
            <a:miter lim="800000"/>
            <a:headEnd/>
            <a:tailEnd/>
          </a:ln>
        </p:spPr>
        <p:txBody>
          <a:bodyPr wrap="none">
            <a:spAutoFit/>
          </a:bodyPr>
          <a:lstStyle/>
          <a:p>
            <a:pPr algn="ctr" eaLnBrk="1" hangingPunct="1"/>
            <a:r>
              <a:rPr kumimoji="1" lang="zh-CN" altLang="en-US" sz="2400" b="1">
                <a:solidFill>
                  <a:srgbClr val="FF3300"/>
                </a:solidFill>
                <a:ea typeface="宋体" pitchFamily="2" charset="-122"/>
              </a:rPr>
              <a:t>物体的边界</a:t>
            </a:r>
          </a:p>
        </p:txBody>
      </p:sp>
      <p:sp>
        <p:nvSpPr>
          <p:cNvPr id="51207" name="Text Box 7"/>
          <p:cNvSpPr txBox="1">
            <a:spLocks noChangeArrowheads="1"/>
          </p:cNvSpPr>
          <p:nvPr/>
        </p:nvSpPr>
        <p:spPr bwMode="auto">
          <a:xfrm>
            <a:off x="7019925" y="2205038"/>
            <a:ext cx="2012950" cy="457200"/>
          </a:xfrm>
          <a:prstGeom prst="rect">
            <a:avLst/>
          </a:prstGeom>
          <a:noFill/>
          <a:ln w="9525">
            <a:noFill/>
            <a:miter lim="800000"/>
            <a:headEnd/>
            <a:tailEnd/>
          </a:ln>
        </p:spPr>
        <p:txBody>
          <a:bodyPr wrap="none">
            <a:spAutoFit/>
          </a:bodyPr>
          <a:lstStyle/>
          <a:p>
            <a:pPr algn="ctr" eaLnBrk="1" hangingPunct="1"/>
            <a:r>
              <a:rPr kumimoji="1" lang="zh-CN" altLang="en-US" sz="2400" b="1">
                <a:solidFill>
                  <a:srgbClr val="FF3300"/>
                </a:solidFill>
                <a:ea typeface="宋体" pitchFamily="2" charset="-122"/>
              </a:rPr>
              <a:t>表面方向变化</a:t>
            </a:r>
          </a:p>
        </p:txBody>
      </p:sp>
      <p:sp>
        <p:nvSpPr>
          <p:cNvPr id="51208" name="Line 9"/>
          <p:cNvSpPr>
            <a:spLocks noChangeShapeType="1"/>
          </p:cNvSpPr>
          <p:nvPr/>
        </p:nvSpPr>
        <p:spPr bwMode="auto">
          <a:xfrm>
            <a:off x="4932363" y="2636838"/>
            <a:ext cx="863600" cy="720725"/>
          </a:xfrm>
          <a:prstGeom prst="line">
            <a:avLst/>
          </a:prstGeom>
          <a:noFill/>
          <a:ln w="28575">
            <a:solidFill>
              <a:schemeClr val="hlink"/>
            </a:solidFill>
            <a:round/>
            <a:headEnd/>
            <a:tailEnd type="triangle" w="med" len="med"/>
          </a:ln>
        </p:spPr>
        <p:txBody>
          <a:bodyPr/>
          <a:lstStyle/>
          <a:p>
            <a:endParaRPr lang="zh-CN" altLang="en-US"/>
          </a:p>
        </p:txBody>
      </p:sp>
      <p:sp>
        <p:nvSpPr>
          <p:cNvPr id="51209" name="Line 11"/>
          <p:cNvSpPr>
            <a:spLocks noChangeShapeType="1"/>
          </p:cNvSpPr>
          <p:nvPr/>
        </p:nvSpPr>
        <p:spPr bwMode="auto">
          <a:xfrm flipH="1">
            <a:off x="7164388" y="2636838"/>
            <a:ext cx="863600" cy="431800"/>
          </a:xfrm>
          <a:prstGeom prst="line">
            <a:avLst/>
          </a:prstGeom>
          <a:noFill/>
          <a:ln w="28575">
            <a:solidFill>
              <a:schemeClr val="hlink"/>
            </a:solidFill>
            <a:round/>
            <a:headEnd/>
            <a:tailEnd type="triangle" w="med" len="med"/>
          </a:ln>
        </p:spPr>
        <p:txBody>
          <a:bodyPr/>
          <a:lstStyle/>
          <a:p>
            <a:endParaRPr lang="zh-CN" altLang="en-US"/>
          </a:p>
        </p:txBody>
      </p:sp>
      <p:sp>
        <p:nvSpPr>
          <p:cNvPr id="51210" name="Text Box 12"/>
          <p:cNvSpPr txBox="1">
            <a:spLocks noChangeArrowheads="1"/>
          </p:cNvSpPr>
          <p:nvPr/>
        </p:nvSpPr>
        <p:spPr bwMode="auto">
          <a:xfrm>
            <a:off x="3729038" y="3908425"/>
            <a:ext cx="2012950" cy="457200"/>
          </a:xfrm>
          <a:prstGeom prst="rect">
            <a:avLst/>
          </a:prstGeom>
          <a:noFill/>
          <a:ln w="9525">
            <a:noFill/>
            <a:miter lim="800000"/>
            <a:headEnd/>
            <a:tailEnd/>
          </a:ln>
        </p:spPr>
        <p:txBody>
          <a:bodyPr wrap="none">
            <a:spAutoFit/>
          </a:bodyPr>
          <a:lstStyle/>
          <a:p>
            <a:pPr algn="ctr" eaLnBrk="1" hangingPunct="1"/>
            <a:r>
              <a:rPr kumimoji="1" lang="zh-CN" altLang="en-US" sz="2400" b="1">
                <a:solidFill>
                  <a:srgbClr val="FF3300"/>
                </a:solidFill>
                <a:ea typeface="宋体" pitchFamily="2" charset="-122"/>
              </a:rPr>
              <a:t>不同颜色区域</a:t>
            </a:r>
          </a:p>
        </p:txBody>
      </p:sp>
      <p:sp>
        <p:nvSpPr>
          <p:cNvPr id="51211" name="Line 13"/>
          <p:cNvSpPr>
            <a:spLocks noChangeShapeType="1"/>
          </p:cNvSpPr>
          <p:nvPr/>
        </p:nvSpPr>
        <p:spPr bwMode="auto">
          <a:xfrm>
            <a:off x="4932363" y="4365625"/>
            <a:ext cx="1152525" cy="144463"/>
          </a:xfrm>
          <a:prstGeom prst="line">
            <a:avLst/>
          </a:prstGeom>
          <a:noFill/>
          <a:ln w="28575">
            <a:solidFill>
              <a:schemeClr val="hlink"/>
            </a:solidFill>
            <a:round/>
            <a:headEnd/>
            <a:tailEnd type="triangle" w="med" len="med"/>
          </a:ln>
        </p:spPr>
        <p:txBody>
          <a:bodyPr/>
          <a:lstStyle/>
          <a:p>
            <a:endParaRPr lang="zh-CN" altLang="en-US"/>
          </a:p>
        </p:txBody>
      </p:sp>
      <p:sp>
        <p:nvSpPr>
          <p:cNvPr id="51212" name="Text Box 14"/>
          <p:cNvSpPr txBox="1">
            <a:spLocks noChangeArrowheads="1"/>
          </p:cNvSpPr>
          <p:nvPr/>
        </p:nvSpPr>
        <p:spPr bwMode="auto">
          <a:xfrm>
            <a:off x="7596188" y="3835400"/>
            <a:ext cx="1403350" cy="457200"/>
          </a:xfrm>
          <a:prstGeom prst="rect">
            <a:avLst/>
          </a:prstGeom>
          <a:noFill/>
          <a:ln w="9525">
            <a:noFill/>
            <a:miter lim="800000"/>
            <a:headEnd/>
            <a:tailEnd/>
          </a:ln>
        </p:spPr>
        <p:txBody>
          <a:bodyPr wrap="none">
            <a:spAutoFit/>
          </a:bodyPr>
          <a:lstStyle/>
          <a:p>
            <a:pPr algn="ctr" eaLnBrk="1" hangingPunct="1"/>
            <a:r>
              <a:rPr kumimoji="1" lang="zh-CN" altLang="en-US" sz="2400" b="1">
                <a:solidFill>
                  <a:srgbClr val="FF3300"/>
                </a:solidFill>
                <a:ea typeface="宋体" pitchFamily="2" charset="-122"/>
              </a:rPr>
              <a:t>光照明暗</a:t>
            </a:r>
          </a:p>
        </p:txBody>
      </p:sp>
      <p:sp>
        <p:nvSpPr>
          <p:cNvPr id="51213" name="Line 15"/>
          <p:cNvSpPr>
            <a:spLocks noChangeShapeType="1"/>
          </p:cNvSpPr>
          <p:nvPr/>
        </p:nvSpPr>
        <p:spPr bwMode="auto">
          <a:xfrm flipH="1">
            <a:off x="7885113" y="4292600"/>
            <a:ext cx="358775" cy="576263"/>
          </a:xfrm>
          <a:prstGeom prst="line">
            <a:avLst/>
          </a:prstGeom>
          <a:noFill/>
          <a:ln w="28575">
            <a:solidFill>
              <a:schemeClr val="hlink"/>
            </a:solidFill>
            <a:round/>
            <a:headEnd/>
            <a:tailEnd type="triangle" w="med" len="med"/>
          </a:ln>
        </p:spPr>
        <p:txBody>
          <a:bodyPr/>
          <a:lstStyle/>
          <a:p>
            <a:endParaRPr lang="zh-CN" alt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noFill/>
        </p:spPr>
        <p:txBody>
          <a:bodyPr anchor="t"/>
          <a:lstStyle/>
          <a:p>
            <a:pPr eaLnBrk="1" hangingPunct="1"/>
            <a:r>
              <a:rPr lang="zh-CN" altLang="en-US" smtClean="0">
                <a:ea typeface="黑体" pitchFamily="49" charset="-122"/>
              </a:rPr>
              <a:t>边缘的定义</a:t>
            </a:r>
          </a:p>
        </p:txBody>
      </p:sp>
      <p:sp>
        <p:nvSpPr>
          <p:cNvPr id="52227" name="Rectangle 3"/>
          <p:cNvSpPr>
            <a:spLocks noGrp="1" noChangeArrowheads="1"/>
          </p:cNvSpPr>
          <p:nvPr>
            <p:ph idx="1"/>
          </p:nvPr>
        </p:nvSpPr>
        <p:spPr>
          <a:xfrm>
            <a:off x="247328" y="1095375"/>
            <a:ext cx="8425185" cy="4695825"/>
          </a:xfrm>
        </p:spPr>
        <p:txBody>
          <a:bodyPr/>
          <a:lstStyle/>
          <a:p>
            <a:pPr eaLnBrk="1" hangingPunct="1"/>
            <a:r>
              <a:rPr lang="zh-CN" altLang="en-US" dirty="0" smtClean="0">
                <a:ea typeface="黑体" pitchFamily="49" charset="-122"/>
              </a:rPr>
              <a:t>定义：</a:t>
            </a:r>
          </a:p>
          <a:p>
            <a:pPr lvl="1" eaLnBrk="1" hangingPunct="1"/>
            <a:r>
              <a:rPr lang="zh-CN" altLang="en-US" dirty="0" smtClean="0">
                <a:ea typeface="黑体" pitchFamily="49" charset="-122"/>
              </a:rPr>
              <a:t>“边缘是图像中亮度突然变化的区域。”</a:t>
            </a:r>
          </a:p>
          <a:p>
            <a:pPr lvl="1" eaLnBrk="1" hangingPunct="1"/>
            <a:r>
              <a:rPr lang="zh-CN" altLang="en-US" dirty="0" smtClean="0">
                <a:ea typeface="黑体" pitchFamily="49" charset="-122"/>
              </a:rPr>
              <a:t>“图像灰度构成的曲面上的陡峭区域。”</a:t>
            </a:r>
          </a:p>
          <a:p>
            <a:pPr lvl="1" eaLnBrk="1" hangingPunct="1"/>
            <a:r>
              <a:rPr lang="zh-CN" altLang="en-US" dirty="0" smtClean="0">
                <a:ea typeface="黑体" pitchFamily="49" charset="-122"/>
              </a:rPr>
              <a:t>“像素灰度存在阶跃变化或屋脊状变化的像素的集合。”</a:t>
            </a:r>
          </a:p>
        </p:txBody>
      </p:sp>
      <p:sp>
        <p:nvSpPr>
          <p:cNvPr id="4" name="矩形 3"/>
          <p:cNvSpPr/>
          <p:nvPr/>
        </p:nvSpPr>
        <p:spPr>
          <a:xfrm>
            <a:off x="674043" y="3970375"/>
            <a:ext cx="7992888" cy="2221762"/>
          </a:xfrm>
          <a:prstGeom prst="rect">
            <a:avLst/>
          </a:prstGeom>
        </p:spPr>
        <p:txBody>
          <a:bodyPr wrap="square">
            <a:spAutoFit/>
          </a:bodyPr>
          <a:lstStyle/>
          <a:p>
            <a:pPr algn="just">
              <a:lnSpc>
                <a:spcPct val="150000"/>
              </a:lnSpc>
            </a:pPr>
            <a:r>
              <a:rPr lang="zh-CN" altLang="en-US" sz="2400" b="1" dirty="0" smtClean="0">
                <a:latin typeface="宋体" pitchFamily="2" charset="-122"/>
                <a:ea typeface="宋体" pitchFamily="2" charset="-122"/>
              </a:rPr>
              <a:t>物体的边缘是由灰度的不连续性所反映的。经典的边缘检测方法是考察图像的每个像素的某个邻域内灰度的变化，利用边缘邻近一阶或二阶导数变化规律，用简单的方法检测边缘，这种方法称为边缘检测局部算子法。</a:t>
            </a:r>
            <a:endParaRPr lang="zh-CN" altLang="en-US" sz="2400" b="1" dirty="0">
              <a:latin typeface="宋体" pitchFamily="2" charset="-122"/>
              <a:ea typeface="宋体" pitchFamily="2"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92" name="Rectangle 33"/>
          <p:cNvSpPr>
            <a:spLocks noChangeArrowheads="1"/>
          </p:cNvSpPr>
          <p:nvPr/>
        </p:nvSpPr>
        <p:spPr bwMode="auto">
          <a:xfrm>
            <a:off x="3276600" y="3716338"/>
            <a:ext cx="5399088" cy="2087562"/>
          </a:xfrm>
          <a:prstGeom prst="rect">
            <a:avLst/>
          </a:prstGeom>
          <a:solidFill>
            <a:schemeClr val="accent5">
              <a:lumMod val="60000"/>
              <a:lumOff val="40000"/>
            </a:schemeClr>
          </a:solidFill>
          <a:ln w="9525">
            <a:solidFill>
              <a:schemeClr val="tx1"/>
            </a:solidFill>
            <a:miter lim="800000"/>
            <a:headEnd/>
            <a:tailEnd/>
          </a:ln>
        </p:spPr>
        <p:txBody>
          <a:bodyPr wrap="none" anchor="ctr"/>
          <a:lstStyle/>
          <a:p>
            <a:pPr>
              <a:defRPr/>
            </a:pPr>
            <a:endParaRPr lang="zh-CN" altLang="en-US">
              <a:ea typeface="宋体" pitchFamily="2" charset="-122"/>
            </a:endParaRPr>
          </a:p>
        </p:txBody>
      </p:sp>
      <p:sp>
        <p:nvSpPr>
          <p:cNvPr id="41991" name="Rectangle 32"/>
          <p:cNvSpPr>
            <a:spLocks noChangeArrowheads="1"/>
          </p:cNvSpPr>
          <p:nvPr/>
        </p:nvSpPr>
        <p:spPr bwMode="auto">
          <a:xfrm>
            <a:off x="468313" y="3716338"/>
            <a:ext cx="2663825" cy="2087562"/>
          </a:xfrm>
          <a:prstGeom prst="rect">
            <a:avLst/>
          </a:prstGeom>
          <a:solidFill>
            <a:schemeClr val="accent5">
              <a:lumMod val="60000"/>
              <a:lumOff val="40000"/>
            </a:schemeClr>
          </a:solidFill>
          <a:ln w="9525">
            <a:solidFill>
              <a:schemeClr val="tx1"/>
            </a:solidFill>
            <a:miter lim="800000"/>
            <a:headEnd/>
            <a:tailEnd/>
          </a:ln>
        </p:spPr>
        <p:txBody>
          <a:bodyPr wrap="none" anchor="ctr"/>
          <a:lstStyle/>
          <a:p>
            <a:pPr>
              <a:defRPr/>
            </a:pPr>
            <a:endParaRPr lang="zh-CN" altLang="en-US">
              <a:ea typeface="宋体" pitchFamily="2" charset="-122"/>
            </a:endParaRPr>
          </a:p>
        </p:txBody>
      </p:sp>
      <p:sp>
        <p:nvSpPr>
          <p:cNvPr id="53252" name="Rectangle 2"/>
          <p:cNvSpPr>
            <a:spLocks noGrp="1" noChangeArrowheads="1"/>
          </p:cNvSpPr>
          <p:nvPr>
            <p:ph type="title"/>
          </p:nvPr>
        </p:nvSpPr>
        <p:spPr>
          <a:xfrm>
            <a:off x="0" y="274638"/>
            <a:ext cx="8229600" cy="1143000"/>
          </a:xfrm>
          <a:noFill/>
        </p:spPr>
        <p:txBody>
          <a:bodyPr/>
          <a:lstStyle/>
          <a:p>
            <a:pPr eaLnBrk="1" hangingPunct="1"/>
            <a:r>
              <a:rPr lang="zh-CN" altLang="en-US" sz="3600" smtClean="0">
                <a:ea typeface="黑体" pitchFamily="49" charset="-122"/>
              </a:rPr>
              <a:t>灰度图像中边缘的类型</a:t>
            </a:r>
          </a:p>
        </p:txBody>
      </p:sp>
      <p:sp>
        <p:nvSpPr>
          <p:cNvPr id="41987" name="Rectangle 16"/>
          <p:cNvSpPr>
            <a:spLocks noChangeArrowheads="1"/>
          </p:cNvSpPr>
          <p:nvPr/>
        </p:nvSpPr>
        <p:spPr bwMode="auto">
          <a:xfrm>
            <a:off x="468313" y="1485900"/>
            <a:ext cx="8207375" cy="2087563"/>
          </a:xfrm>
          <a:prstGeom prst="rect">
            <a:avLst/>
          </a:prstGeom>
          <a:solidFill>
            <a:schemeClr val="accent5">
              <a:lumMod val="60000"/>
              <a:lumOff val="40000"/>
            </a:schemeClr>
          </a:solidFill>
          <a:ln w="9525">
            <a:solidFill>
              <a:schemeClr val="tx1"/>
            </a:solidFill>
            <a:miter lim="800000"/>
            <a:headEnd/>
            <a:tailEnd/>
          </a:ln>
        </p:spPr>
        <p:txBody>
          <a:bodyPr wrap="none" anchor="ctr"/>
          <a:lstStyle/>
          <a:p>
            <a:pPr>
              <a:defRPr/>
            </a:pPr>
            <a:endParaRPr lang="zh-CN" altLang="en-US">
              <a:solidFill>
                <a:srgbClr val="0033CC"/>
              </a:solidFill>
              <a:ea typeface="宋体" pitchFamily="2" charset="-122"/>
            </a:endParaRPr>
          </a:p>
        </p:txBody>
      </p:sp>
      <p:grpSp>
        <p:nvGrpSpPr>
          <p:cNvPr id="2" name="Group 17"/>
          <p:cNvGrpSpPr>
            <a:grpSpLocks/>
          </p:cNvGrpSpPr>
          <p:nvPr/>
        </p:nvGrpSpPr>
        <p:grpSpPr bwMode="auto">
          <a:xfrm>
            <a:off x="1744663" y="4221163"/>
            <a:ext cx="1171575" cy="681037"/>
            <a:chOff x="792" y="3128"/>
            <a:chExt cx="1146" cy="429"/>
          </a:xfrm>
        </p:grpSpPr>
        <p:sp>
          <p:nvSpPr>
            <p:cNvPr id="53295" name="Line 18"/>
            <p:cNvSpPr>
              <a:spLocks noChangeShapeType="1"/>
            </p:cNvSpPr>
            <p:nvPr/>
          </p:nvSpPr>
          <p:spPr bwMode="auto">
            <a:xfrm flipV="1">
              <a:off x="792" y="3128"/>
              <a:ext cx="586" cy="219"/>
            </a:xfrm>
            <a:prstGeom prst="line">
              <a:avLst/>
            </a:prstGeom>
            <a:noFill/>
            <a:ln w="28575">
              <a:solidFill>
                <a:schemeClr val="tx1"/>
              </a:solidFill>
              <a:round/>
              <a:headEnd/>
              <a:tailEnd/>
            </a:ln>
          </p:spPr>
          <p:txBody>
            <a:bodyPr/>
            <a:lstStyle/>
            <a:p>
              <a:endParaRPr lang="zh-CN" altLang="en-US"/>
            </a:p>
          </p:txBody>
        </p:sp>
        <p:sp>
          <p:nvSpPr>
            <p:cNvPr id="53296" name="Line 19"/>
            <p:cNvSpPr>
              <a:spLocks noChangeShapeType="1"/>
            </p:cNvSpPr>
            <p:nvPr/>
          </p:nvSpPr>
          <p:spPr bwMode="auto">
            <a:xfrm>
              <a:off x="1373" y="3131"/>
              <a:ext cx="565" cy="426"/>
            </a:xfrm>
            <a:prstGeom prst="line">
              <a:avLst/>
            </a:prstGeom>
            <a:noFill/>
            <a:ln w="28575">
              <a:solidFill>
                <a:schemeClr val="tx1"/>
              </a:solidFill>
              <a:round/>
              <a:headEnd/>
              <a:tailEnd/>
            </a:ln>
          </p:spPr>
          <p:txBody>
            <a:bodyPr/>
            <a:lstStyle/>
            <a:p>
              <a:endParaRPr lang="zh-CN" altLang="en-US"/>
            </a:p>
          </p:txBody>
        </p:sp>
      </p:grpSp>
      <p:grpSp>
        <p:nvGrpSpPr>
          <p:cNvPr id="3" name="Group 20"/>
          <p:cNvGrpSpPr>
            <a:grpSpLocks/>
          </p:cNvGrpSpPr>
          <p:nvPr/>
        </p:nvGrpSpPr>
        <p:grpSpPr bwMode="auto">
          <a:xfrm>
            <a:off x="4427538" y="4149725"/>
            <a:ext cx="1584325" cy="736600"/>
            <a:chOff x="2360" y="3068"/>
            <a:chExt cx="1242" cy="464"/>
          </a:xfrm>
        </p:grpSpPr>
        <p:sp>
          <p:nvSpPr>
            <p:cNvPr id="53290" name="Line 21"/>
            <p:cNvSpPr>
              <a:spLocks noChangeShapeType="1"/>
            </p:cNvSpPr>
            <p:nvPr/>
          </p:nvSpPr>
          <p:spPr bwMode="auto">
            <a:xfrm>
              <a:off x="2360" y="3523"/>
              <a:ext cx="581" cy="0"/>
            </a:xfrm>
            <a:prstGeom prst="line">
              <a:avLst/>
            </a:prstGeom>
            <a:noFill/>
            <a:ln w="28575">
              <a:solidFill>
                <a:schemeClr val="tx1"/>
              </a:solidFill>
              <a:round/>
              <a:headEnd/>
              <a:tailEnd/>
            </a:ln>
          </p:spPr>
          <p:txBody>
            <a:bodyPr/>
            <a:lstStyle/>
            <a:p>
              <a:endParaRPr lang="zh-CN" altLang="en-US"/>
            </a:p>
          </p:txBody>
        </p:sp>
        <p:sp>
          <p:nvSpPr>
            <p:cNvPr id="53291" name="Line 22"/>
            <p:cNvSpPr>
              <a:spLocks noChangeShapeType="1"/>
            </p:cNvSpPr>
            <p:nvPr/>
          </p:nvSpPr>
          <p:spPr bwMode="auto">
            <a:xfrm>
              <a:off x="3021" y="3525"/>
              <a:ext cx="581" cy="0"/>
            </a:xfrm>
            <a:prstGeom prst="line">
              <a:avLst/>
            </a:prstGeom>
            <a:noFill/>
            <a:ln w="28575">
              <a:solidFill>
                <a:schemeClr val="tx1"/>
              </a:solidFill>
              <a:round/>
              <a:headEnd/>
              <a:tailEnd/>
            </a:ln>
          </p:spPr>
          <p:txBody>
            <a:bodyPr/>
            <a:lstStyle/>
            <a:p>
              <a:endParaRPr lang="zh-CN" altLang="en-US"/>
            </a:p>
          </p:txBody>
        </p:sp>
        <p:sp>
          <p:nvSpPr>
            <p:cNvPr id="53292" name="Line 23"/>
            <p:cNvSpPr>
              <a:spLocks noChangeShapeType="1"/>
            </p:cNvSpPr>
            <p:nvPr/>
          </p:nvSpPr>
          <p:spPr bwMode="auto">
            <a:xfrm rot="-5400000">
              <a:off x="2708" y="3300"/>
              <a:ext cx="464" cy="0"/>
            </a:xfrm>
            <a:prstGeom prst="line">
              <a:avLst/>
            </a:prstGeom>
            <a:noFill/>
            <a:ln w="28575">
              <a:solidFill>
                <a:schemeClr val="tx1"/>
              </a:solidFill>
              <a:round/>
              <a:headEnd/>
              <a:tailEnd/>
            </a:ln>
          </p:spPr>
          <p:txBody>
            <a:bodyPr/>
            <a:lstStyle/>
            <a:p>
              <a:endParaRPr lang="zh-CN" altLang="en-US"/>
            </a:p>
          </p:txBody>
        </p:sp>
        <p:sp>
          <p:nvSpPr>
            <p:cNvPr id="53293" name="Line 24"/>
            <p:cNvSpPr>
              <a:spLocks noChangeShapeType="1"/>
            </p:cNvSpPr>
            <p:nvPr/>
          </p:nvSpPr>
          <p:spPr bwMode="auto">
            <a:xfrm rot="-5400000">
              <a:off x="2795" y="3300"/>
              <a:ext cx="464" cy="0"/>
            </a:xfrm>
            <a:prstGeom prst="line">
              <a:avLst/>
            </a:prstGeom>
            <a:noFill/>
            <a:ln w="28575">
              <a:solidFill>
                <a:schemeClr val="tx1"/>
              </a:solidFill>
              <a:round/>
              <a:headEnd/>
              <a:tailEnd/>
            </a:ln>
          </p:spPr>
          <p:txBody>
            <a:bodyPr/>
            <a:lstStyle/>
            <a:p>
              <a:endParaRPr lang="zh-CN" altLang="en-US"/>
            </a:p>
          </p:txBody>
        </p:sp>
        <p:sp>
          <p:nvSpPr>
            <p:cNvPr id="53294" name="Line 25"/>
            <p:cNvSpPr>
              <a:spLocks noChangeShapeType="1"/>
            </p:cNvSpPr>
            <p:nvPr/>
          </p:nvSpPr>
          <p:spPr bwMode="auto">
            <a:xfrm>
              <a:off x="2936" y="3073"/>
              <a:ext cx="95" cy="0"/>
            </a:xfrm>
            <a:prstGeom prst="line">
              <a:avLst/>
            </a:prstGeom>
            <a:noFill/>
            <a:ln w="28575">
              <a:solidFill>
                <a:schemeClr val="tx1"/>
              </a:solidFill>
              <a:round/>
              <a:headEnd/>
              <a:tailEnd/>
            </a:ln>
          </p:spPr>
          <p:txBody>
            <a:bodyPr/>
            <a:lstStyle/>
            <a:p>
              <a:endParaRPr lang="zh-CN" altLang="en-US"/>
            </a:p>
          </p:txBody>
        </p:sp>
      </p:grpSp>
      <p:grpSp>
        <p:nvGrpSpPr>
          <p:cNvPr id="4" name="Group 26"/>
          <p:cNvGrpSpPr>
            <a:grpSpLocks/>
          </p:cNvGrpSpPr>
          <p:nvPr/>
        </p:nvGrpSpPr>
        <p:grpSpPr bwMode="auto">
          <a:xfrm>
            <a:off x="7402513" y="4017963"/>
            <a:ext cx="1130300" cy="995362"/>
            <a:chOff x="4127" y="3064"/>
            <a:chExt cx="848" cy="627"/>
          </a:xfrm>
        </p:grpSpPr>
        <p:sp>
          <p:nvSpPr>
            <p:cNvPr id="53285" name="Line 27"/>
            <p:cNvSpPr>
              <a:spLocks noChangeShapeType="1"/>
            </p:cNvSpPr>
            <p:nvPr/>
          </p:nvSpPr>
          <p:spPr bwMode="auto">
            <a:xfrm>
              <a:off x="4127" y="3278"/>
              <a:ext cx="410" cy="208"/>
            </a:xfrm>
            <a:prstGeom prst="line">
              <a:avLst/>
            </a:prstGeom>
            <a:noFill/>
            <a:ln w="28575">
              <a:solidFill>
                <a:schemeClr val="tx1"/>
              </a:solidFill>
              <a:round/>
              <a:headEnd/>
              <a:tailEnd/>
            </a:ln>
          </p:spPr>
          <p:txBody>
            <a:bodyPr/>
            <a:lstStyle/>
            <a:p>
              <a:endParaRPr lang="zh-CN" altLang="en-US"/>
            </a:p>
          </p:txBody>
        </p:sp>
        <p:sp>
          <p:nvSpPr>
            <p:cNvPr id="53286" name="Line 28"/>
            <p:cNvSpPr>
              <a:spLocks noChangeShapeType="1"/>
            </p:cNvSpPr>
            <p:nvPr/>
          </p:nvSpPr>
          <p:spPr bwMode="auto">
            <a:xfrm>
              <a:off x="4622" y="3526"/>
              <a:ext cx="353" cy="165"/>
            </a:xfrm>
            <a:prstGeom prst="line">
              <a:avLst/>
            </a:prstGeom>
            <a:noFill/>
            <a:ln w="28575">
              <a:solidFill>
                <a:schemeClr val="tx1"/>
              </a:solidFill>
              <a:round/>
              <a:headEnd/>
              <a:tailEnd/>
            </a:ln>
          </p:spPr>
          <p:txBody>
            <a:bodyPr/>
            <a:lstStyle/>
            <a:p>
              <a:endParaRPr lang="zh-CN" altLang="en-US"/>
            </a:p>
          </p:txBody>
        </p:sp>
        <p:sp>
          <p:nvSpPr>
            <p:cNvPr id="53287" name="Line 29"/>
            <p:cNvSpPr>
              <a:spLocks noChangeShapeType="1"/>
            </p:cNvSpPr>
            <p:nvPr/>
          </p:nvSpPr>
          <p:spPr bwMode="auto">
            <a:xfrm rot="-5400000">
              <a:off x="4328" y="3277"/>
              <a:ext cx="416" cy="0"/>
            </a:xfrm>
            <a:prstGeom prst="line">
              <a:avLst/>
            </a:prstGeom>
            <a:noFill/>
            <a:ln w="28575">
              <a:solidFill>
                <a:schemeClr val="tx1"/>
              </a:solidFill>
              <a:round/>
              <a:headEnd/>
              <a:tailEnd/>
            </a:ln>
          </p:spPr>
          <p:txBody>
            <a:bodyPr/>
            <a:lstStyle/>
            <a:p>
              <a:endParaRPr lang="zh-CN" altLang="en-US"/>
            </a:p>
          </p:txBody>
        </p:sp>
        <p:sp>
          <p:nvSpPr>
            <p:cNvPr id="53288" name="Line 30"/>
            <p:cNvSpPr>
              <a:spLocks noChangeShapeType="1"/>
            </p:cNvSpPr>
            <p:nvPr/>
          </p:nvSpPr>
          <p:spPr bwMode="auto">
            <a:xfrm rot="-5400000">
              <a:off x="4396" y="3296"/>
              <a:ext cx="464" cy="0"/>
            </a:xfrm>
            <a:prstGeom prst="line">
              <a:avLst/>
            </a:prstGeom>
            <a:noFill/>
            <a:ln w="28575">
              <a:solidFill>
                <a:schemeClr val="tx1"/>
              </a:solidFill>
              <a:round/>
              <a:headEnd/>
              <a:tailEnd/>
            </a:ln>
          </p:spPr>
          <p:txBody>
            <a:bodyPr/>
            <a:lstStyle/>
            <a:p>
              <a:endParaRPr lang="zh-CN" altLang="en-US"/>
            </a:p>
          </p:txBody>
        </p:sp>
        <p:sp>
          <p:nvSpPr>
            <p:cNvPr id="53289" name="Line 31"/>
            <p:cNvSpPr>
              <a:spLocks noChangeShapeType="1"/>
            </p:cNvSpPr>
            <p:nvPr/>
          </p:nvSpPr>
          <p:spPr bwMode="auto">
            <a:xfrm>
              <a:off x="4532" y="3074"/>
              <a:ext cx="95" cy="0"/>
            </a:xfrm>
            <a:prstGeom prst="line">
              <a:avLst/>
            </a:prstGeom>
            <a:noFill/>
            <a:ln w="28575">
              <a:solidFill>
                <a:schemeClr val="tx1"/>
              </a:solidFill>
              <a:round/>
              <a:headEnd/>
              <a:tailEnd/>
            </a:ln>
          </p:spPr>
          <p:txBody>
            <a:bodyPr/>
            <a:lstStyle/>
            <a:p>
              <a:endParaRPr lang="zh-CN" altLang="en-US"/>
            </a:p>
          </p:txBody>
        </p:sp>
      </p:grpSp>
      <p:sp>
        <p:nvSpPr>
          <p:cNvPr id="53257" name="Text Box 35"/>
          <p:cNvSpPr txBox="1">
            <a:spLocks noChangeArrowheads="1"/>
          </p:cNvSpPr>
          <p:nvPr/>
        </p:nvSpPr>
        <p:spPr bwMode="auto">
          <a:xfrm>
            <a:off x="635000" y="5084763"/>
            <a:ext cx="1708150" cy="457200"/>
          </a:xfrm>
          <a:prstGeom prst="rect">
            <a:avLst/>
          </a:prstGeom>
          <a:noFill/>
          <a:ln w="9525">
            <a:noFill/>
            <a:miter lim="800000"/>
            <a:headEnd/>
            <a:tailEnd/>
          </a:ln>
        </p:spPr>
        <p:txBody>
          <a:bodyPr wrap="none">
            <a:spAutoFit/>
          </a:bodyPr>
          <a:lstStyle/>
          <a:p>
            <a:pPr algn="ctr" eaLnBrk="1" hangingPunct="1"/>
            <a:r>
              <a:rPr kumimoji="1" lang="zh-CN" altLang="en-US" sz="2400">
                <a:solidFill>
                  <a:srgbClr val="FF0000"/>
                </a:solidFill>
                <a:ea typeface="宋体" pitchFamily="2" charset="-122"/>
              </a:rPr>
              <a:t>屋脊状边缘</a:t>
            </a:r>
          </a:p>
        </p:txBody>
      </p:sp>
      <p:sp>
        <p:nvSpPr>
          <p:cNvPr id="53258" name="Text Box 36"/>
          <p:cNvSpPr txBox="1">
            <a:spLocks noChangeArrowheads="1"/>
          </p:cNvSpPr>
          <p:nvPr/>
        </p:nvSpPr>
        <p:spPr bwMode="auto">
          <a:xfrm>
            <a:off x="3800475" y="5084763"/>
            <a:ext cx="1708150" cy="457200"/>
          </a:xfrm>
          <a:prstGeom prst="rect">
            <a:avLst/>
          </a:prstGeom>
          <a:noFill/>
          <a:ln w="9525">
            <a:noFill/>
            <a:miter lim="800000"/>
            <a:headEnd/>
            <a:tailEnd/>
          </a:ln>
        </p:spPr>
        <p:txBody>
          <a:bodyPr wrap="none">
            <a:spAutoFit/>
          </a:bodyPr>
          <a:lstStyle/>
          <a:p>
            <a:pPr algn="ctr" eaLnBrk="1" hangingPunct="1"/>
            <a:r>
              <a:rPr kumimoji="1" lang="zh-CN" altLang="en-US" sz="2400">
                <a:solidFill>
                  <a:srgbClr val="FF0000"/>
                </a:solidFill>
                <a:ea typeface="宋体" pitchFamily="2" charset="-122"/>
              </a:rPr>
              <a:t>线条状边缘</a:t>
            </a:r>
          </a:p>
        </p:txBody>
      </p:sp>
      <p:pic>
        <p:nvPicPr>
          <p:cNvPr id="53259" name="Picture 40"/>
          <p:cNvPicPr>
            <a:picLocks noChangeAspect="1" noChangeArrowheads="1"/>
          </p:cNvPicPr>
          <p:nvPr/>
        </p:nvPicPr>
        <p:blipFill>
          <a:blip r:embed="rId3" cstate="print"/>
          <a:srcRect/>
          <a:stretch>
            <a:fillRect/>
          </a:stretch>
        </p:blipFill>
        <p:spPr bwMode="auto">
          <a:xfrm>
            <a:off x="6443663" y="4089400"/>
            <a:ext cx="850900" cy="865188"/>
          </a:xfrm>
          <a:prstGeom prst="rect">
            <a:avLst/>
          </a:prstGeom>
          <a:noFill/>
          <a:ln w="9525">
            <a:noFill/>
            <a:miter lim="800000"/>
            <a:headEnd/>
            <a:tailEnd/>
          </a:ln>
        </p:spPr>
      </p:pic>
      <p:grpSp>
        <p:nvGrpSpPr>
          <p:cNvPr id="5" name="组合 47"/>
          <p:cNvGrpSpPr>
            <a:grpSpLocks/>
          </p:cNvGrpSpPr>
          <p:nvPr/>
        </p:nvGrpSpPr>
        <p:grpSpPr bwMode="auto">
          <a:xfrm>
            <a:off x="539750" y="1844675"/>
            <a:ext cx="7777163" cy="1536700"/>
            <a:chOff x="539750" y="1844675"/>
            <a:chExt cx="7777163" cy="1536700"/>
          </a:xfrm>
        </p:grpSpPr>
        <p:grpSp>
          <p:nvGrpSpPr>
            <p:cNvPr id="6" name="Group 4"/>
            <p:cNvGrpSpPr>
              <a:grpSpLocks/>
            </p:cNvGrpSpPr>
            <p:nvPr/>
          </p:nvGrpSpPr>
          <p:grpSpPr bwMode="auto">
            <a:xfrm>
              <a:off x="1692275" y="2133600"/>
              <a:ext cx="1079500" cy="431800"/>
              <a:chOff x="855" y="1605"/>
              <a:chExt cx="1162" cy="464"/>
            </a:xfrm>
          </p:grpSpPr>
          <p:sp>
            <p:nvSpPr>
              <p:cNvPr id="53282" name="Line 5"/>
              <p:cNvSpPr>
                <a:spLocks noChangeShapeType="1"/>
              </p:cNvSpPr>
              <p:nvPr/>
            </p:nvSpPr>
            <p:spPr bwMode="auto">
              <a:xfrm>
                <a:off x="855" y="2060"/>
                <a:ext cx="581" cy="0"/>
              </a:xfrm>
              <a:prstGeom prst="line">
                <a:avLst/>
              </a:prstGeom>
              <a:noFill/>
              <a:ln w="28575">
                <a:solidFill>
                  <a:schemeClr val="tx1"/>
                </a:solidFill>
                <a:round/>
                <a:headEnd/>
                <a:tailEnd/>
              </a:ln>
            </p:spPr>
            <p:txBody>
              <a:bodyPr/>
              <a:lstStyle/>
              <a:p>
                <a:endParaRPr lang="zh-CN" altLang="en-US"/>
              </a:p>
            </p:txBody>
          </p:sp>
          <p:sp>
            <p:nvSpPr>
              <p:cNvPr id="53283" name="Line 6"/>
              <p:cNvSpPr>
                <a:spLocks noChangeShapeType="1"/>
              </p:cNvSpPr>
              <p:nvPr/>
            </p:nvSpPr>
            <p:spPr bwMode="auto">
              <a:xfrm>
                <a:off x="1436" y="1614"/>
                <a:ext cx="581" cy="0"/>
              </a:xfrm>
              <a:prstGeom prst="line">
                <a:avLst/>
              </a:prstGeom>
              <a:noFill/>
              <a:ln w="28575">
                <a:solidFill>
                  <a:schemeClr val="tx1"/>
                </a:solidFill>
                <a:round/>
                <a:headEnd/>
                <a:tailEnd/>
              </a:ln>
            </p:spPr>
            <p:txBody>
              <a:bodyPr/>
              <a:lstStyle/>
              <a:p>
                <a:endParaRPr lang="zh-CN" altLang="en-US"/>
              </a:p>
            </p:txBody>
          </p:sp>
          <p:sp>
            <p:nvSpPr>
              <p:cNvPr id="53284" name="Line 7"/>
              <p:cNvSpPr>
                <a:spLocks noChangeShapeType="1"/>
              </p:cNvSpPr>
              <p:nvPr/>
            </p:nvSpPr>
            <p:spPr bwMode="auto">
              <a:xfrm rot="-5400000">
                <a:off x="1203" y="1837"/>
                <a:ext cx="464" cy="0"/>
              </a:xfrm>
              <a:prstGeom prst="line">
                <a:avLst/>
              </a:prstGeom>
              <a:noFill/>
              <a:ln w="28575">
                <a:solidFill>
                  <a:schemeClr val="tx1"/>
                </a:solidFill>
                <a:round/>
                <a:headEnd/>
                <a:tailEnd/>
              </a:ln>
            </p:spPr>
            <p:txBody>
              <a:bodyPr/>
              <a:lstStyle/>
              <a:p>
                <a:endParaRPr lang="zh-CN" altLang="en-US"/>
              </a:p>
            </p:txBody>
          </p:sp>
        </p:grpSp>
        <p:grpSp>
          <p:nvGrpSpPr>
            <p:cNvPr id="7" name="Group 8"/>
            <p:cNvGrpSpPr>
              <a:grpSpLocks/>
            </p:cNvGrpSpPr>
            <p:nvPr/>
          </p:nvGrpSpPr>
          <p:grpSpPr bwMode="auto">
            <a:xfrm>
              <a:off x="4608513" y="1989138"/>
              <a:ext cx="1116012" cy="647700"/>
              <a:chOff x="2328" y="1606"/>
              <a:chExt cx="1157" cy="455"/>
            </a:xfrm>
          </p:grpSpPr>
          <p:sp>
            <p:nvSpPr>
              <p:cNvPr id="53279" name="Line 9"/>
              <p:cNvSpPr>
                <a:spLocks noChangeShapeType="1"/>
              </p:cNvSpPr>
              <p:nvPr/>
            </p:nvSpPr>
            <p:spPr bwMode="auto">
              <a:xfrm flipV="1">
                <a:off x="2328" y="1955"/>
                <a:ext cx="581" cy="106"/>
              </a:xfrm>
              <a:prstGeom prst="line">
                <a:avLst/>
              </a:prstGeom>
              <a:noFill/>
              <a:ln w="28575">
                <a:solidFill>
                  <a:schemeClr val="tx1"/>
                </a:solidFill>
                <a:round/>
                <a:headEnd/>
                <a:tailEnd/>
              </a:ln>
            </p:spPr>
            <p:txBody>
              <a:bodyPr/>
              <a:lstStyle/>
              <a:p>
                <a:endParaRPr lang="zh-CN" altLang="en-US"/>
              </a:p>
            </p:txBody>
          </p:sp>
          <p:sp>
            <p:nvSpPr>
              <p:cNvPr id="53280" name="Line 10"/>
              <p:cNvSpPr>
                <a:spLocks noChangeShapeType="1"/>
              </p:cNvSpPr>
              <p:nvPr/>
            </p:nvSpPr>
            <p:spPr bwMode="auto">
              <a:xfrm>
                <a:off x="2909" y="1615"/>
                <a:ext cx="576" cy="150"/>
              </a:xfrm>
              <a:prstGeom prst="line">
                <a:avLst/>
              </a:prstGeom>
              <a:noFill/>
              <a:ln w="28575">
                <a:solidFill>
                  <a:schemeClr val="tx1"/>
                </a:solidFill>
                <a:round/>
                <a:headEnd/>
                <a:tailEnd/>
              </a:ln>
            </p:spPr>
            <p:txBody>
              <a:bodyPr/>
              <a:lstStyle/>
              <a:p>
                <a:endParaRPr lang="zh-CN" altLang="en-US"/>
              </a:p>
            </p:txBody>
          </p:sp>
          <p:sp>
            <p:nvSpPr>
              <p:cNvPr id="53281" name="Line 11"/>
              <p:cNvSpPr>
                <a:spLocks noChangeShapeType="1"/>
              </p:cNvSpPr>
              <p:nvPr/>
            </p:nvSpPr>
            <p:spPr bwMode="auto">
              <a:xfrm rot="-5400000">
                <a:off x="2731" y="1777"/>
                <a:ext cx="347" cy="6"/>
              </a:xfrm>
              <a:prstGeom prst="line">
                <a:avLst/>
              </a:prstGeom>
              <a:noFill/>
              <a:ln w="28575">
                <a:solidFill>
                  <a:schemeClr val="tx1"/>
                </a:solidFill>
                <a:round/>
                <a:headEnd/>
                <a:tailEnd/>
              </a:ln>
            </p:spPr>
            <p:txBody>
              <a:bodyPr/>
              <a:lstStyle/>
              <a:p>
                <a:endParaRPr lang="zh-CN" altLang="en-US"/>
              </a:p>
            </p:txBody>
          </p:sp>
        </p:grpSp>
        <p:grpSp>
          <p:nvGrpSpPr>
            <p:cNvPr id="8" name="Group 12"/>
            <p:cNvGrpSpPr>
              <a:grpSpLocks/>
            </p:cNvGrpSpPr>
            <p:nvPr/>
          </p:nvGrpSpPr>
          <p:grpSpPr bwMode="auto">
            <a:xfrm>
              <a:off x="7380288" y="1844675"/>
              <a:ext cx="936625" cy="898525"/>
              <a:chOff x="3871" y="1501"/>
              <a:chExt cx="982" cy="566"/>
            </a:xfrm>
          </p:grpSpPr>
          <p:sp>
            <p:nvSpPr>
              <p:cNvPr id="53276" name="Line 13"/>
              <p:cNvSpPr>
                <a:spLocks noChangeShapeType="1"/>
              </p:cNvSpPr>
              <p:nvPr/>
            </p:nvSpPr>
            <p:spPr bwMode="auto">
              <a:xfrm flipV="1">
                <a:off x="3871" y="1961"/>
                <a:ext cx="581" cy="106"/>
              </a:xfrm>
              <a:prstGeom prst="line">
                <a:avLst/>
              </a:prstGeom>
              <a:noFill/>
              <a:ln w="28575">
                <a:solidFill>
                  <a:schemeClr val="tx1"/>
                </a:solidFill>
                <a:round/>
                <a:headEnd/>
                <a:tailEnd/>
              </a:ln>
            </p:spPr>
            <p:txBody>
              <a:bodyPr/>
              <a:lstStyle/>
              <a:p>
                <a:endParaRPr lang="zh-CN" altLang="en-US"/>
              </a:p>
            </p:txBody>
          </p:sp>
          <p:sp>
            <p:nvSpPr>
              <p:cNvPr id="53277" name="Line 14"/>
              <p:cNvSpPr>
                <a:spLocks noChangeShapeType="1"/>
              </p:cNvSpPr>
              <p:nvPr/>
            </p:nvSpPr>
            <p:spPr bwMode="auto">
              <a:xfrm rot="-5400000">
                <a:off x="4353" y="1864"/>
                <a:ext cx="187" cy="3"/>
              </a:xfrm>
              <a:prstGeom prst="line">
                <a:avLst/>
              </a:prstGeom>
              <a:noFill/>
              <a:ln w="28575">
                <a:solidFill>
                  <a:schemeClr val="tx1"/>
                </a:solidFill>
                <a:round/>
                <a:headEnd/>
                <a:tailEnd/>
              </a:ln>
            </p:spPr>
            <p:txBody>
              <a:bodyPr/>
              <a:lstStyle/>
              <a:p>
                <a:endParaRPr lang="zh-CN" altLang="en-US"/>
              </a:p>
            </p:txBody>
          </p:sp>
          <p:sp>
            <p:nvSpPr>
              <p:cNvPr id="53278" name="Freeform 15"/>
              <p:cNvSpPr>
                <a:spLocks/>
              </p:cNvSpPr>
              <p:nvPr/>
            </p:nvSpPr>
            <p:spPr bwMode="auto">
              <a:xfrm>
                <a:off x="4448" y="1501"/>
                <a:ext cx="405" cy="285"/>
              </a:xfrm>
              <a:custGeom>
                <a:avLst/>
                <a:gdLst>
                  <a:gd name="T0" fmla="*/ 0 w 405"/>
                  <a:gd name="T1" fmla="*/ 285 h 285"/>
                  <a:gd name="T2" fmla="*/ 26 w 405"/>
                  <a:gd name="T3" fmla="*/ 147 h 285"/>
                  <a:gd name="T4" fmla="*/ 128 w 405"/>
                  <a:gd name="T5" fmla="*/ 29 h 285"/>
                  <a:gd name="T6" fmla="*/ 320 w 405"/>
                  <a:gd name="T7" fmla="*/ 3 h 285"/>
                  <a:gd name="T8" fmla="*/ 405 w 405"/>
                  <a:gd name="T9" fmla="*/ 13 h 285"/>
                  <a:gd name="T10" fmla="*/ 0 60000 65536"/>
                  <a:gd name="T11" fmla="*/ 0 60000 65536"/>
                  <a:gd name="T12" fmla="*/ 0 60000 65536"/>
                  <a:gd name="T13" fmla="*/ 0 60000 65536"/>
                  <a:gd name="T14" fmla="*/ 0 60000 65536"/>
                  <a:gd name="T15" fmla="*/ 0 w 405"/>
                  <a:gd name="T16" fmla="*/ 0 h 285"/>
                  <a:gd name="T17" fmla="*/ 405 w 405"/>
                  <a:gd name="T18" fmla="*/ 285 h 285"/>
                </a:gdLst>
                <a:ahLst/>
                <a:cxnLst>
                  <a:cxn ang="T10">
                    <a:pos x="T0" y="T1"/>
                  </a:cxn>
                  <a:cxn ang="T11">
                    <a:pos x="T2" y="T3"/>
                  </a:cxn>
                  <a:cxn ang="T12">
                    <a:pos x="T4" y="T5"/>
                  </a:cxn>
                  <a:cxn ang="T13">
                    <a:pos x="T6" y="T7"/>
                  </a:cxn>
                  <a:cxn ang="T14">
                    <a:pos x="T8" y="T9"/>
                  </a:cxn>
                </a:cxnLst>
                <a:rect l="T15" t="T16" r="T17" b="T18"/>
                <a:pathLst>
                  <a:path w="405" h="285">
                    <a:moveTo>
                      <a:pt x="0" y="285"/>
                    </a:moveTo>
                    <a:cubicBezTo>
                      <a:pt x="2" y="237"/>
                      <a:pt x="5" y="190"/>
                      <a:pt x="26" y="147"/>
                    </a:cubicBezTo>
                    <a:cubicBezTo>
                      <a:pt x="47" y="104"/>
                      <a:pt x="79" y="53"/>
                      <a:pt x="128" y="29"/>
                    </a:cubicBezTo>
                    <a:cubicBezTo>
                      <a:pt x="177" y="5"/>
                      <a:pt x="274" y="6"/>
                      <a:pt x="320" y="3"/>
                    </a:cubicBezTo>
                    <a:cubicBezTo>
                      <a:pt x="366" y="0"/>
                      <a:pt x="385" y="6"/>
                      <a:pt x="405" y="13"/>
                    </a:cubicBezTo>
                  </a:path>
                </a:pathLst>
              </a:custGeom>
              <a:noFill/>
              <a:ln w="28575">
                <a:solidFill>
                  <a:schemeClr val="tx1"/>
                </a:solidFill>
                <a:round/>
                <a:headEnd/>
                <a:tailEnd/>
              </a:ln>
            </p:spPr>
            <p:txBody>
              <a:bodyPr/>
              <a:lstStyle/>
              <a:p>
                <a:endParaRPr lang="zh-CN" altLang="en-US">
                  <a:ea typeface="宋体" pitchFamily="2" charset="-122"/>
                </a:endParaRPr>
              </a:p>
            </p:txBody>
          </p:sp>
        </p:grpSp>
        <p:sp>
          <p:nvSpPr>
            <p:cNvPr id="53269" name="Text Box 34"/>
            <p:cNvSpPr txBox="1">
              <a:spLocks noChangeArrowheads="1"/>
            </p:cNvSpPr>
            <p:nvPr/>
          </p:nvSpPr>
          <p:spPr bwMode="auto">
            <a:xfrm>
              <a:off x="684213" y="2924175"/>
              <a:ext cx="1708150" cy="457200"/>
            </a:xfrm>
            <a:prstGeom prst="rect">
              <a:avLst/>
            </a:prstGeom>
            <a:noFill/>
            <a:ln w="9525">
              <a:noFill/>
              <a:miter lim="800000"/>
              <a:headEnd/>
              <a:tailEnd/>
            </a:ln>
          </p:spPr>
          <p:txBody>
            <a:bodyPr wrap="none">
              <a:spAutoFit/>
            </a:bodyPr>
            <a:lstStyle/>
            <a:p>
              <a:pPr algn="ctr" eaLnBrk="1" hangingPunct="1"/>
              <a:r>
                <a:rPr kumimoji="1" lang="zh-CN" altLang="en-US" sz="2400">
                  <a:solidFill>
                    <a:srgbClr val="FF0000"/>
                  </a:solidFill>
                  <a:ea typeface="宋体" pitchFamily="2" charset="-122"/>
                </a:rPr>
                <a:t>阶梯状边缘</a:t>
              </a:r>
            </a:p>
          </p:txBody>
        </p:sp>
        <p:pic>
          <p:nvPicPr>
            <p:cNvPr id="53270" name="Picture 37"/>
            <p:cNvPicPr>
              <a:picLocks noChangeAspect="1" noChangeArrowheads="1"/>
            </p:cNvPicPr>
            <p:nvPr/>
          </p:nvPicPr>
          <p:blipFill>
            <a:blip r:embed="rId4" cstate="print"/>
            <a:srcRect/>
            <a:stretch>
              <a:fillRect/>
            </a:stretch>
          </p:blipFill>
          <p:spPr bwMode="auto">
            <a:xfrm>
              <a:off x="611188" y="1951038"/>
              <a:ext cx="857250" cy="830262"/>
            </a:xfrm>
            <a:prstGeom prst="rect">
              <a:avLst/>
            </a:prstGeom>
            <a:noFill/>
            <a:ln w="9525">
              <a:noFill/>
              <a:miter lim="800000"/>
              <a:headEnd/>
              <a:tailEnd/>
            </a:ln>
          </p:spPr>
        </p:pic>
        <p:pic>
          <p:nvPicPr>
            <p:cNvPr id="53271" name="Picture 38"/>
            <p:cNvPicPr>
              <a:picLocks noChangeAspect="1" noChangeArrowheads="1"/>
            </p:cNvPicPr>
            <p:nvPr/>
          </p:nvPicPr>
          <p:blipFill>
            <a:blip r:embed="rId5" cstate="print"/>
            <a:srcRect/>
            <a:stretch>
              <a:fillRect/>
            </a:stretch>
          </p:blipFill>
          <p:spPr bwMode="auto">
            <a:xfrm>
              <a:off x="3567113" y="1916113"/>
              <a:ext cx="860425" cy="865187"/>
            </a:xfrm>
            <a:prstGeom prst="rect">
              <a:avLst/>
            </a:prstGeom>
            <a:noFill/>
            <a:ln w="9525">
              <a:noFill/>
              <a:miter lim="800000"/>
              <a:headEnd/>
              <a:tailEnd/>
            </a:ln>
          </p:spPr>
        </p:pic>
        <p:pic>
          <p:nvPicPr>
            <p:cNvPr id="53272" name="Picture 39"/>
            <p:cNvPicPr>
              <a:picLocks noChangeAspect="1" noChangeArrowheads="1"/>
            </p:cNvPicPr>
            <p:nvPr/>
          </p:nvPicPr>
          <p:blipFill>
            <a:blip r:embed="rId6" cstate="print"/>
            <a:srcRect/>
            <a:stretch>
              <a:fillRect/>
            </a:stretch>
          </p:blipFill>
          <p:spPr bwMode="auto">
            <a:xfrm>
              <a:off x="6372225" y="1916113"/>
              <a:ext cx="865188" cy="860425"/>
            </a:xfrm>
            <a:prstGeom prst="rect">
              <a:avLst/>
            </a:prstGeom>
            <a:noFill/>
            <a:ln w="9525">
              <a:noFill/>
              <a:miter lim="800000"/>
              <a:headEnd/>
              <a:tailEnd/>
            </a:ln>
          </p:spPr>
        </p:pic>
        <p:sp>
          <p:nvSpPr>
            <p:cNvPr id="53273" name="Line 41"/>
            <p:cNvSpPr>
              <a:spLocks noChangeShapeType="1"/>
            </p:cNvSpPr>
            <p:nvPr/>
          </p:nvSpPr>
          <p:spPr bwMode="auto">
            <a:xfrm>
              <a:off x="539750" y="2565400"/>
              <a:ext cx="1008063" cy="0"/>
            </a:xfrm>
            <a:prstGeom prst="line">
              <a:avLst/>
            </a:prstGeom>
            <a:noFill/>
            <a:ln w="9525">
              <a:solidFill>
                <a:srgbClr val="FF0000"/>
              </a:solidFill>
              <a:round/>
              <a:headEnd/>
              <a:tailEnd/>
            </a:ln>
          </p:spPr>
          <p:txBody>
            <a:bodyPr/>
            <a:lstStyle/>
            <a:p>
              <a:endParaRPr lang="zh-CN" altLang="en-US"/>
            </a:p>
          </p:txBody>
        </p:sp>
        <p:sp>
          <p:nvSpPr>
            <p:cNvPr id="53274" name="Line 42"/>
            <p:cNvSpPr>
              <a:spLocks noChangeShapeType="1"/>
            </p:cNvSpPr>
            <p:nvPr/>
          </p:nvSpPr>
          <p:spPr bwMode="auto">
            <a:xfrm>
              <a:off x="3492500" y="2565400"/>
              <a:ext cx="1008063" cy="0"/>
            </a:xfrm>
            <a:prstGeom prst="line">
              <a:avLst/>
            </a:prstGeom>
            <a:noFill/>
            <a:ln w="9525">
              <a:solidFill>
                <a:srgbClr val="FF0000"/>
              </a:solidFill>
              <a:round/>
              <a:headEnd/>
              <a:tailEnd/>
            </a:ln>
          </p:spPr>
          <p:txBody>
            <a:bodyPr/>
            <a:lstStyle/>
            <a:p>
              <a:endParaRPr lang="zh-CN" altLang="en-US"/>
            </a:p>
          </p:txBody>
        </p:sp>
        <p:sp>
          <p:nvSpPr>
            <p:cNvPr id="53275" name="Line 43"/>
            <p:cNvSpPr>
              <a:spLocks noChangeShapeType="1"/>
            </p:cNvSpPr>
            <p:nvPr/>
          </p:nvSpPr>
          <p:spPr bwMode="auto">
            <a:xfrm>
              <a:off x="6300788" y="2565400"/>
              <a:ext cx="1008062" cy="0"/>
            </a:xfrm>
            <a:prstGeom prst="line">
              <a:avLst/>
            </a:prstGeom>
            <a:noFill/>
            <a:ln w="9525">
              <a:solidFill>
                <a:srgbClr val="FF0000"/>
              </a:solidFill>
              <a:round/>
              <a:headEnd/>
              <a:tailEnd/>
            </a:ln>
          </p:spPr>
          <p:txBody>
            <a:bodyPr/>
            <a:lstStyle/>
            <a:p>
              <a:endParaRPr lang="zh-CN" altLang="en-US"/>
            </a:p>
          </p:txBody>
        </p:sp>
      </p:grpSp>
      <p:sp>
        <p:nvSpPr>
          <p:cNvPr id="53261" name="Line 44"/>
          <p:cNvSpPr>
            <a:spLocks noChangeShapeType="1"/>
          </p:cNvSpPr>
          <p:nvPr/>
        </p:nvSpPr>
        <p:spPr bwMode="auto">
          <a:xfrm>
            <a:off x="6372225" y="4724400"/>
            <a:ext cx="1008063" cy="0"/>
          </a:xfrm>
          <a:prstGeom prst="line">
            <a:avLst/>
          </a:prstGeom>
          <a:noFill/>
          <a:ln w="9525">
            <a:solidFill>
              <a:srgbClr val="FF0000"/>
            </a:solidFill>
            <a:round/>
            <a:headEnd/>
            <a:tailEnd/>
          </a:ln>
        </p:spPr>
        <p:txBody>
          <a:bodyPr/>
          <a:lstStyle/>
          <a:p>
            <a:endParaRPr lang="zh-CN" altLang="en-US"/>
          </a:p>
        </p:txBody>
      </p:sp>
      <p:pic>
        <p:nvPicPr>
          <p:cNvPr id="53262" name="Picture 45"/>
          <p:cNvPicPr>
            <a:picLocks noChangeAspect="1" noChangeArrowheads="1"/>
          </p:cNvPicPr>
          <p:nvPr/>
        </p:nvPicPr>
        <p:blipFill>
          <a:blip r:embed="rId7" cstate="print"/>
          <a:srcRect/>
          <a:stretch>
            <a:fillRect/>
          </a:stretch>
        </p:blipFill>
        <p:spPr bwMode="auto">
          <a:xfrm>
            <a:off x="3419475" y="4087813"/>
            <a:ext cx="863600" cy="854075"/>
          </a:xfrm>
          <a:prstGeom prst="rect">
            <a:avLst/>
          </a:prstGeom>
          <a:noFill/>
          <a:ln w="9525">
            <a:noFill/>
            <a:miter lim="800000"/>
            <a:headEnd/>
            <a:tailEnd/>
          </a:ln>
        </p:spPr>
      </p:pic>
      <p:sp>
        <p:nvSpPr>
          <p:cNvPr id="53263" name="Line 46"/>
          <p:cNvSpPr>
            <a:spLocks noChangeShapeType="1"/>
          </p:cNvSpPr>
          <p:nvPr/>
        </p:nvSpPr>
        <p:spPr bwMode="auto">
          <a:xfrm>
            <a:off x="3348038" y="4724400"/>
            <a:ext cx="1008062" cy="0"/>
          </a:xfrm>
          <a:prstGeom prst="line">
            <a:avLst/>
          </a:prstGeom>
          <a:noFill/>
          <a:ln w="9525">
            <a:solidFill>
              <a:srgbClr val="FF0000"/>
            </a:solidFill>
            <a:round/>
            <a:headEnd/>
            <a:tailEnd/>
          </a:ln>
        </p:spPr>
        <p:txBody>
          <a:bodyPr/>
          <a:lstStyle/>
          <a:p>
            <a:endParaRPr lang="zh-CN" altLang="en-US"/>
          </a:p>
        </p:txBody>
      </p:sp>
      <p:pic>
        <p:nvPicPr>
          <p:cNvPr id="53264" name="Picture 47"/>
          <p:cNvPicPr>
            <a:picLocks noChangeAspect="1" noChangeArrowheads="1"/>
          </p:cNvPicPr>
          <p:nvPr/>
        </p:nvPicPr>
        <p:blipFill>
          <a:blip r:embed="rId8" cstate="print"/>
          <a:srcRect/>
          <a:stretch>
            <a:fillRect/>
          </a:stretch>
        </p:blipFill>
        <p:spPr bwMode="auto">
          <a:xfrm>
            <a:off x="611188" y="4087813"/>
            <a:ext cx="863600" cy="854075"/>
          </a:xfrm>
          <a:prstGeom prst="rect">
            <a:avLst/>
          </a:prstGeom>
          <a:noFill/>
          <a:ln w="9525">
            <a:noFill/>
            <a:miter lim="800000"/>
            <a:headEnd/>
            <a:tailEnd/>
          </a:ln>
        </p:spPr>
      </p:pic>
      <p:sp>
        <p:nvSpPr>
          <p:cNvPr id="53265" name="Line 48"/>
          <p:cNvSpPr>
            <a:spLocks noChangeShapeType="1"/>
          </p:cNvSpPr>
          <p:nvPr/>
        </p:nvSpPr>
        <p:spPr bwMode="auto">
          <a:xfrm>
            <a:off x="539750" y="4724400"/>
            <a:ext cx="1008063" cy="0"/>
          </a:xfrm>
          <a:prstGeom prst="line">
            <a:avLst/>
          </a:prstGeom>
          <a:noFill/>
          <a:ln w="9525">
            <a:solidFill>
              <a:srgbClr val="FF0000"/>
            </a:solidFill>
            <a:round/>
            <a:headEnd/>
            <a:tailEnd/>
          </a:ln>
        </p:spPr>
        <p:txBody>
          <a:bodyPr/>
          <a:lstStyle/>
          <a:p>
            <a:endParaRPr lang="zh-CN" alt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72190" y="0"/>
            <a:ext cx="8229600" cy="762000"/>
          </a:xfrm>
          <a:noFill/>
        </p:spPr>
        <p:txBody>
          <a:bodyPr anchor="t"/>
          <a:lstStyle/>
          <a:p>
            <a:pPr eaLnBrk="1" hangingPunct="1"/>
            <a:r>
              <a:rPr lang="zh-CN" altLang="en-US" dirty="0" smtClean="0">
                <a:ea typeface="黑体" pitchFamily="49" charset="-122"/>
              </a:rPr>
              <a:t>为什么要提取边缘？</a:t>
            </a:r>
          </a:p>
        </p:txBody>
      </p:sp>
      <p:sp>
        <p:nvSpPr>
          <p:cNvPr id="54275" name="Rectangle 3"/>
          <p:cNvSpPr>
            <a:spLocks noGrp="1" noChangeArrowheads="1"/>
          </p:cNvSpPr>
          <p:nvPr>
            <p:ph idx="1"/>
          </p:nvPr>
        </p:nvSpPr>
        <p:spPr>
          <a:xfrm>
            <a:off x="623608" y="960128"/>
            <a:ext cx="8137525" cy="4695825"/>
          </a:xfrm>
        </p:spPr>
        <p:txBody>
          <a:bodyPr/>
          <a:lstStyle/>
          <a:p>
            <a:pPr eaLnBrk="1" hangingPunct="1"/>
            <a:r>
              <a:rPr lang="zh-CN" altLang="en-US" dirty="0" smtClean="0">
                <a:ea typeface="黑体" pitchFamily="49" charset="-122"/>
              </a:rPr>
              <a:t>边缘是最基本的图像特征之一：</a:t>
            </a:r>
          </a:p>
          <a:p>
            <a:pPr lvl="1" eaLnBrk="1" hangingPunct="1"/>
            <a:r>
              <a:rPr lang="zh-CN" altLang="en-US" dirty="0" smtClean="0">
                <a:ea typeface="黑体" pitchFamily="49" charset="-122"/>
              </a:rPr>
              <a:t>可以表达物体的特征，边缘集中了图像的大部分信息</a:t>
            </a:r>
          </a:p>
          <a:p>
            <a:pPr lvl="1" eaLnBrk="1" hangingPunct="1"/>
            <a:r>
              <a:rPr lang="zh-CN" altLang="en-US" dirty="0" smtClean="0">
                <a:ea typeface="黑体" pitchFamily="49" charset="-122"/>
              </a:rPr>
              <a:t>边缘特征对于图像的变化不敏感</a:t>
            </a:r>
          </a:p>
          <a:p>
            <a:pPr lvl="2" eaLnBrk="1" hangingPunct="1"/>
            <a:r>
              <a:rPr lang="zh-CN" altLang="en-US" dirty="0" smtClean="0">
                <a:ea typeface="黑体" pitchFamily="49" charset="-122"/>
              </a:rPr>
              <a:t>几何变化，灰度变化，光照方向变化</a:t>
            </a:r>
          </a:p>
          <a:p>
            <a:pPr lvl="1" eaLnBrk="1" hangingPunct="1"/>
            <a:r>
              <a:rPr lang="zh-CN" altLang="en-US" dirty="0" smtClean="0">
                <a:ea typeface="黑体" pitchFamily="49" charset="-122"/>
              </a:rPr>
              <a:t>可以为物体检测提供有用的信息</a:t>
            </a:r>
            <a:r>
              <a:rPr lang="en-US" altLang="zh-CN" dirty="0" smtClean="0">
                <a:ea typeface="黑体" pitchFamily="49" charset="-122"/>
              </a:rPr>
              <a:t>(</a:t>
            </a:r>
            <a:r>
              <a:rPr lang="zh-CN" altLang="en-US" dirty="0" smtClean="0">
                <a:ea typeface="黑体" pitchFamily="49" charset="-122"/>
              </a:rPr>
              <a:t>图像场景识别与理解、图像分割等提供重要的特征</a:t>
            </a:r>
            <a:r>
              <a:rPr lang="en-US" altLang="zh-CN" dirty="0" smtClean="0">
                <a:ea typeface="黑体" pitchFamily="49" charset="-122"/>
              </a:rPr>
              <a:t>)</a:t>
            </a:r>
            <a:endParaRPr lang="zh-CN" altLang="en-US" dirty="0" smtClean="0">
              <a:ea typeface="黑体" pitchFamily="49" charset="-122"/>
            </a:endParaRPr>
          </a:p>
          <a:p>
            <a:pPr lvl="1" eaLnBrk="1" hangingPunct="1"/>
            <a:r>
              <a:rPr lang="zh-CN" altLang="en-US" dirty="0" smtClean="0">
                <a:ea typeface="黑体" pitchFamily="49" charset="-122"/>
              </a:rPr>
              <a:t>是一种典型的图像预处理过程</a:t>
            </a:r>
          </a:p>
          <a:p>
            <a:pPr eaLnBrk="1" hangingPunct="1"/>
            <a:endParaRPr lang="en-US" altLang="zh-CN" dirty="0" smtClean="0">
              <a:ea typeface="黑体" pitchFamily="49" charset="-122"/>
            </a:endParaRPr>
          </a:p>
        </p:txBody>
      </p:sp>
      <p:grpSp>
        <p:nvGrpSpPr>
          <p:cNvPr id="2" name="组合 12"/>
          <p:cNvGrpSpPr>
            <a:grpSpLocks/>
          </p:cNvGrpSpPr>
          <p:nvPr/>
        </p:nvGrpSpPr>
        <p:grpSpPr bwMode="auto">
          <a:xfrm>
            <a:off x="899592" y="5301208"/>
            <a:ext cx="7777163" cy="504825"/>
            <a:chOff x="755650" y="5084763"/>
            <a:chExt cx="7777163" cy="504825"/>
          </a:xfrm>
        </p:grpSpPr>
        <p:sp>
          <p:nvSpPr>
            <p:cNvPr id="54277" name="Rectangle 4"/>
            <p:cNvSpPr>
              <a:spLocks noChangeArrowheads="1"/>
            </p:cNvSpPr>
            <p:nvPr/>
          </p:nvSpPr>
          <p:spPr bwMode="auto">
            <a:xfrm>
              <a:off x="755650" y="5084763"/>
              <a:ext cx="1152525" cy="504825"/>
            </a:xfrm>
            <a:prstGeom prst="rect">
              <a:avLst/>
            </a:prstGeom>
            <a:solidFill>
              <a:srgbClr val="339966"/>
            </a:solidFill>
            <a:ln w="9525">
              <a:solidFill>
                <a:schemeClr val="tx1"/>
              </a:solidFill>
              <a:miter lim="800000"/>
              <a:headEnd/>
              <a:tailEnd/>
            </a:ln>
          </p:spPr>
          <p:txBody>
            <a:bodyPr wrap="none" anchor="ctr"/>
            <a:lstStyle/>
            <a:p>
              <a:pPr algn="ctr"/>
              <a:r>
                <a:rPr lang="zh-CN" altLang="en-US" b="1" dirty="0">
                  <a:ea typeface="宋体" pitchFamily="2" charset="-122"/>
                </a:rPr>
                <a:t>原始图像</a:t>
              </a:r>
            </a:p>
          </p:txBody>
        </p:sp>
        <p:sp>
          <p:nvSpPr>
            <p:cNvPr id="54278" name="Rectangle 6"/>
            <p:cNvSpPr>
              <a:spLocks noChangeArrowheads="1"/>
            </p:cNvSpPr>
            <p:nvPr/>
          </p:nvSpPr>
          <p:spPr bwMode="auto">
            <a:xfrm>
              <a:off x="7380288" y="5084763"/>
              <a:ext cx="1152525" cy="504825"/>
            </a:xfrm>
            <a:prstGeom prst="rect">
              <a:avLst/>
            </a:prstGeom>
            <a:solidFill>
              <a:srgbClr val="339966"/>
            </a:solidFill>
            <a:ln w="9525">
              <a:solidFill>
                <a:schemeClr val="tx1"/>
              </a:solidFill>
              <a:miter lim="800000"/>
              <a:headEnd/>
              <a:tailEnd/>
            </a:ln>
          </p:spPr>
          <p:txBody>
            <a:bodyPr wrap="none" anchor="ctr"/>
            <a:lstStyle/>
            <a:p>
              <a:pPr algn="ctr"/>
              <a:r>
                <a:rPr lang="zh-CN" altLang="en-US" b="1">
                  <a:ea typeface="宋体" pitchFamily="2" charset="-122"/>
                </a:rPr>
                <a:t>输出结果</a:t>
              </a:r>
            </a:p>
          </p:txBody>
        </p:sp>
        <p:sp>
          <p:nvSpPr>
            <p:cNvPr id="54279" name="AutoShape 9"/>
            <p:cNvSpPr>
              <a:spLocks noChangeArrowheads="1"/>
            </p:cNvSpPr>
            <p:nvPr/>
          </p:nvSpPr>
          <p:spPr bwMode="auto">
            <a:xfrm>
              <a:off x="5653088" y="5084763"/>
              <a:ext cx="1384300" cy="503237"/>
            </a:xfrm>
            <a:prstGeom prst="roundRect">
              <a:avLst>
                <a:gd name="adj" fmla="val 16667"/>
              </a:avLst>
            </a:prstGeom>
            <a:solidFill>
              <a:schemeClr val="accent1"/>
            </a:solidFill>
            <a:ln w="9525">
              <a:solidFill>
                <a:schemeClr val="tx1"/>
              </a:solidFill>
              <a:round/>
              <a:headEnd/>
              <a:tailEnd/>
            </a:ln>
          </p:spPr>
          <p:txBody>
            <a:bodyPr wrap="none" anchor="ctr"/>
            <a:lstStyle/>
            <a:p>
              <a:pPr algn="ctr"/>
              <a:r>
                <a:rPr lang="zh-CN" altLang="en-US" sz="2400" b="1">
                  <a:ea typeface="宋体" pitchFamily="2" charset="-122"/>
                </a:rPr>
                <a:t>模式识别</a:t>
              </a:r>
            </a:p>
          </p:txBody>
        </p:sp>
        <p:sp>
          <p:nvSpPr>
            <p:cNvPr id="54280" name="AutoShape 16"/>
            <p:cNvSpPr>
              <a:spLocks noChangeArrowheads="1"/>
            </p:cNvSpPr>
            <p:nvPr/>
          </p:nvSpPr>
          <p:spPr bwMode="auto">
            <a:xfrm>
              <a:off x="2195513" y="5086350"/>
              <a:ext cx="1384300" cy="503238"/>
            </a:xfrm>
            <a:prstGeom prst="roundRect">
              <a:avLst>
                <a:gd name="adj" fmla="val 16667"/>
              </a:avLst>
            </a:prstGeom>
            <a:solidFill>
              <a:schemeClr val="accent1"/>
            </a:solidFill>
            <a:ln w="9525">
              <a:solidFill>
                <a:schemeClr val="tx1"/>
              </a:solidFill>
              <a:round/>
              <a:headEnd/>
              <a:tailEnd/>
            </a:ln>
          </p:spPr>
          <p:txBody>
            <a:bodyPr wrap="none" anchor="ctr"/>
            <a:lstStyle/>
            <a:p>
              <a:pPr algn="ctr"/>
              <a:r>
                <a:rPr lang="zh-CN" altLang="en-US" sz="2400" b="1">
                  <a:ea typeface="宋体" pitchFamily="2" charset="-122"/>
                </a:rPr>
                <a:t>预处理</a:t>
              </a:r>
            </a:p>
          </p:txBody>
        </p:sp>
        <p:sp>
          <p:nvSpPr>
            <p:cNvPr id="54281" name="AutoShape 17"/>
            <p:cNvSpPr>
              <a:spLocks noChangeArrowheads="1"/>
            </p:cNvSpPr>
            <p:nvPr/>
          </p:nvSpPr>
          <p:spPr bwMode="auto">
            <a:xfrm>
              <a:off x="3924300" y="5086350"/>
              <a:ext cx="1384300" cy="503238"/>
            </a:xfrm>
            <a:prstGeom prst="roundRect">
              <a:avLst>
                <a:gd name="adj" fmla="val 16667"/>
              </a:avLst>
            </a:prstGeom>
            <a:solidFill>
              <a:schemeClr val="accent1"/>
            </a:solidFill>
            <a:ln w="9525">
              <a:solidFill>
                <a:schemeClr val="tx1"/>
              </a:solidFill>
              <a:round/>
              <a:headEnd/>
              <a:tailEnd/>
            </a:ln>
          </p:spPr>
          <p:txBody>
            <a:bodyPr wrap="none" anchor="ctr"/>
            <a:lstStyle/>
            <a:p>
              <a:pPr algn="ctr"/>
              <a:r>
                <a:rPr lang="zh-CN" altLang="en-US" sz="2400" b="1">
                  <a:ea typeface="宋体" pitchFamily="2" charset="-122"/>
                </a:rPr>
                <a:t>特征提取</a:t>
              </a:r>
            </a:p>
          </p:txBody>
        </p:sp>
        <p:cxnSp>
          <p:nvCxnSpPr>
            <p:cNvPr id="54282" name="AutoShape 18"/>
            <p:cNvCxnSpPr>
              <a:cxnSpLocks noChangeShapeType="1"/>
              <a:stCxn id="54277" idx="3"/>
              <a:endCxn id="54280" idx="1"/>
            </p:cNvCxnSpPr>
            <p:nvPr/>
          </p:nvCxnSpPr>
          <p:spPr bwMode="auto">
            <a:xfrm>
              <a:off x="1908175" y="5337175"/>
              <a:ext cx="287338" cy="1588"/>
            </a:xfrm>
            <a:prstGeom prst="straightConnector1">
              <a:avLst/>
            </a:prstGeom>
            <a:noFill/>
            <a:ln w="9525">
              <a:solidFill>
                <a:schemeClr val="tx1"/>
              </a:solidFill>
              <a:round/>
              <a:headEnd/>
              <a:tailEnd type="triangle" w="med" len="med"/>
            </a:ln>
          </p:spPr>
        </p:cxnSp>
        <p:cxnSp>
          <p:nvCxnSpPr>
            <p:cNvPr id="54283" name="AutoShape 19"/>
            <p:cNvCxnSpPr>
              <a:cxnSpLocks noChangeShapeType="1"/>
              <a:stCxn id="54280" idx="3"/>
              <a:endCxn id="54281" idx="1"/>
            </p:cNvCxnSpPr>
            <p:nvPr/>
          </p:nvCxnSpPr>
          <p:spPr bwMode="auto">
            <a:xfrm>
              <a:off x="3579813" y="5338763"/>
              <a:ext cx="344487" cy="0"/>
            </a:xfrm>
            <a:prstGeom prst="straightConnector1">
              <a:avLst/>
            </a:prstGeom>
            <a:noFill/>
            <a:ln w="9525">
              <a:solidFill>
                <a:schemeClr val="tx1"/>
              </a:solidFill>
              <a:round/>
              <a:headEnd/>
              <a:tailEnd type="triangle" w="med" len="med"/>
            </a:ln>
          </p:spPr>
        </p:cxnSp>
        <p:cxnSp>
          <p:nvCxnSpPr>
            <p:cNvPr id="54284" name="AutoShape 20"/>
            <p:cNvCxnSpPr>
              <a:cxnSpLocks noChangeShapeType="1"/>
              <a:stCxn id="54281" idx="3"/>
              <a:endCxn id="54279" idx="1"/>
            </p:cNvCxnSpPr>
            <p:nvPr/>
          </p:nvCxnSpPr>
          <p:spPr bwMode="auto">
            <a:xfrm flipV="1">
              <a:off x="5308600" y="5337175"/>
              <a:ext cx="344488" cy="1588"/>
            </a:xfrm>
            <a:prstGeom prst="straightConnector1">
              <a:avLst/>
            </a:prstGeom>
            <a:noFill/>
            <a:ln w="9525">
              <a:solidFill>
                <a:schemeClr val="tx1"/>
              </a:solidFill>
              <a:round/>
              <a:headEnd/>
              <a:tailEnd type="triangle" w="med" len="med"/>
            </a:ln>
          </p:spPr>
        </p:cxnSp>
        <p:cxnSp>
          <p:nvCxnSpPr>
            <p:cNvPr id="54285" name="AutoShape 21"/>
            <p:cNvCxnSpPr>
              <a:cxnSpLocks noChangeShapeType="1"/>
              <a:stCxn id="54279" idx="3"/>
              <a:endCxn id="54278" idx="1"/>
            </p:cNvCxnSpPr>
            <p:nvPr/>
          </p:nvCxnSpPr>
          <p:spPr bwMode="auto">
            <a:xfrm>
              <a:off x="7037388" y="5337175"/>
              <a:ext cx="342900" cy="0"/>
            </a:xfrm>
            <a:prstGeom prst="straightConnector1">
              <a:avLst/>
            </a:prstGeom>
            <a:noFill/>
            <a:ln w="9525">
              <a:solidFill>
                <a:schemeClr val="tx1"/>
              </a:solidFill>
              <a:round/>
              <a:headEnd/>
              <a:tailEnd type="triangle" w="med" len="med"/>
            </a:ln>
          </p:spPr>
        </p:cxn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noFill/>
        </p:spPr>
        <p:txBody>
          <a:bodyPr anchor="t"/>
          <a:lstStyle/>
          <a:p>
            <a:pPr eaLnBrk="1" hangingPunct="1"/>
            <a:r>
              <a:rPr lang="zh-CN" altLang="en-US" smtClean="0">
                <a:ea typeface="黑体" pitchFamily="49" charset="-122"/>
              </a:rPr>
              <a:t>如何提取边缘？（灰度图象）</a:t>
            </a:r>
          </a:p>
        </p:txBody>
      </p:sp>
      <p:sp>
        <p:nvSpPr>
          <p:cNvPr id="55299" name="Rectangle 3"/>
          <p:cNvSpPr>
            <a:spLocks noGrp="1" noChangeArrowheads="1"/>
          </p:cNvSpPr>
          <p:nvPr>
            <p:ph idx="1"/>
          </p:nvPr>
        </p:nvSpPr>
        <p:spPr/>
        <p:txBody>
          <a:bodyPr/>
          <a:lstStyle/>
          <a:p>
            <a:pPr eaLnBrk="1" hangingPunct="1"/>
            <a:r>
              <a:rPr lang="zh-CN" altLang="en-US" smtClean="0">
                <a:ea typeface="黑体" pitchFamily="49" charset="-122"/>
              </a:rPr>
              <a:t>灰度图象边缘提取，主要的思想：</a:t>
            </a:r>
          </a:p>
          <a:p>
            <a:pPr lvl="1" eaLnBrk="1" hangingPunct="1"/>
            <a:r>
              <a:rPr lang="zh-CN" altLang="en-US" smtClean="0">
                <a:ea typeface="黑体" pitchFamily="49" charset="-122"/>
              </a:rPr>
              <a:t>抑制噪声（低通滤波、平滑、去噪、模糊）</a:t>
            </a:r>
          </a:p>
          <a:p>
            <a:pPr lvl="1" eaLnBrk="1" hangingPunct="1"/>
            <a:r>
              <a:rPr lang="zh-CN" altLang="en-US" smtClean="0">
                <a:ea typeface="黑体" pitchFamily="49" charset="-122"/>
              </a:rPr>
              <a:t>边缘特征增强（高通滤波、锐化）</a:t>
            </a:r>
          </a:p>
          <a:p>
            <a:pPr lvl="1" eaLnBrk="1" hangingPunct="1"/>
            <a:r>
              <a:rPr lang="zh-CN" altLang="en-US" smtClean="0">
                <a:ea typeface="黑体" pitchFamily="49" charset="-122"/>
              </a:rPr>
              <a:t>边缘定位</a:t>
            </a:r>
          </a:p>
        </p:txBody>
      </p:sp>
      <p:sp>
        <p:nvSpPr>
          <p:cNvPr id="55300" name="Rectangle 4"/>
          <p:cNvSpPr>
            <a:spLocks noChangeArrowheads="1"/>
          </p:cNvSpPr>
          <p:nvPr/>
        </p:nvSpPr>
        <p:spPr bwMode="auto">
          <a:xfrm>
            <a:off x="179388" y="4365625"/>
            <a:ext cx="1368425" cy="649288"/>
          </a:xfrm>
          <a:prstGeom prst="rect">
            <a:avLst/>
          </a:prstGeom>
          <a:solidFill>
            <a:srgbClr val="339966"/>
          </a:solidFill>
          <a:ln w="9525">
            <a:solidFill>
              <a:schemeClr val="tx1"/>
            </a:solidFill>
            <a:miter lim="800000"/>
            <a:headEnd/>
            <a:tailEnd/>
          </a:ln>
        </p:spPr>
        <p:txBody>
          <a:bodyPr wrap="none" anchor="ctr"/>
          <a:lstStyle/>
          <a:p>
            <a:pPr algn="ctr"/>
            <a:r>
              <a:rPr lang="zh-CN" altLang="en-US" sz="2400" b="1">
                <a:ea typeface="宋体" pitchFamily="2" charset="-122"/>
              </a:rPr>
              <a:t>原始图像</a:t>
            </a:r>
          </a:p>
        </p:txBody>
      </p:sp>
      <p:sp>
        <p:nvSpPr>
          <p:cNvPr id="55301" name="Rectangle 5"/>
          <p:cNvSpPr>
            <a:spLocks noChangeArrowheads="1"/>
          </p:cNvSpPr>
          <p:nvPr/>
        </p:nvSpPr>
        <p:spPr bwMode="auto">
          <a:xfrm>
            <a:off x="3851275" y="4365625"/>
            <a:ext cx="1441450" cy="649288"/>
          </a:xfrm>
          <a:prstGeom prst="rect">
            <a:avLst/>
          </a:prstGeom>
          <a:solidFill>
            <a:srgbClr val="339966"/>
          </a:solidFill>
          <a:ln w="9525">
            <a:solidFill>
              <a:schemeClr val="tx1"/>
            </a:solidFill>
            <a:miter lim="800000"/>
            <a:headEnd/>
            <a:tailEnd/>
          </a:ln>
        </p:spPr>
        <p:txBody>
          <a:bodyPr wrap="none" anchor="ctr"/>
          <a:lstStyle/>
          <a:p>
            <a:pPr algn="ctr"/>
            <a:r>
              <a:rPr lang="zh-CN" altLang="en-US" sz="2400" b="1">
                <a:ea typeface="宋体" pitchFamily="2" charset="-122"/>
              </a:rPr>
              <a:t>中间结果</a:t>
            </a:r>
          </a:p>
        </p:txBody>
      </p:sp>
      <p:sp>
        <p:nvSpPr>
          <p:cNvPr id="55302" name="Rectangle 6"/>
          <p:cNvSpPr>
            <a:spLocks noChangeArrowheads="1"/>
          </p:cNvSpPr>
          <p:nvPr/>
        </p:nvSpPr>
        <p:spPr bwMode="auto">
          <a:xfrm>
            <a:off x="7596188" y="4365625"/>
            <a:ext cx="1368425" cy="649288"/>
          </a:xfrm>
          <a:prstGeom prst="rect">
            <a:avLst/>
          </a:prstGeom>
          <a:solidFill>
            <a:srgbClr val="339966"/>
          </a:solidFill>
          <a:ln w="9525">
            <a:solidFill>
              <a:schemeClr val="tx1"/>
            </a:solidFill>
            <a:miter lim="800000"/>
            <a:headEnd/>
            <a:tailEnd/>
          </a:ln>
        </p:spPr>
        <p:txBody>
          <a:bodyPr wrap="none" anchor="ctr"/>
          <a:lstStyle/>
          <a:p>
            <a:pPr algn="ctr"/>
            <a:r>
              <a:rPr lang="zh-CN" altLang="en-US" sz="2400" b="1">
                <a:ea typeface="宋体" pitchFamily="2" charset="-122"/>
              </a:rPr>
              <a:t>图像边缘</a:t>
            </a:r>
          </a:p>
        </p:txBody>
      </p:sp>
      <p:sp>
        <p:nvSpPr>
          <p:cNvPr id="55303" name="AutoShape 8"/>
          <p:cNvSpPr>
            <a:spLocks noChangeArrowheads="1"/>
          </p:cNvSpPr>
          <p:nvPr/>
        </p:nvSpPr>
        <p:spPr bwMode="auto">
          <a:xfrm>
            <a:off x="1908175" y="4005263"/>
            <a:ext cx="1728788" cy="576262"/>
          </a:xfrm>
          <a:prstGeom prst="roundRect">
            <a:avLst>
              <a:gd name="adj" fmla="val 16667"/>
            </a:avLst>
          </a:prstGeom>
          <a:solidFill>
            <a:srgbClr val="6600CC"/>
          </a:solidFill>
          <a:ln w="9525">
            <a:solidFill>
              <a:schemeClr val="tx1"/>
            </a:solidFill>
            <a:round/>
            <a:headEnd/>
            <a:tailEnd/>
          </a:ln>
        </p:spPr>
        <p:txBody>
          <a:bodyPr wrap="none" anchor="ctr"/>
          <a:lstStyle/>
          <a:p>
            <a:pPr algn="ctr"/>
            <a:r>
              <a:rPr lang="zh-CN" altLang="en-US" sz="2400" b="1">
                <a:ea typeface="宋体" pitchFamily="2" charset="-122"/>
              </a:rPr>
              <a:t>抑制噪声</a:t>
            </a:r>
          </a:p>
        </p:txBody>
      </p:sp>
      <p:sp>
        <p:nvSpPr>
          <p:cNvPr id="55304" name="AutoShape 9"/>
          <p:cNvSpPr>
            <a:spLocks noChangeArrowheads="1"/>
          </p:cNvSpPr>
          <p:nvPr/>
        </p:nvSpPr>
        <p:spPr bwMode="auto">
          <a:xfrm>
            <a:off x="1908175" y="4797425"/>
            <a:ext cx="1728788" cy="576263"/>
          </a:xfrm>
          <a:prstGeom prst="roundRect">
            <a:avLst>
              <a:gd name="adj" fmla="val 16667"/>
            </a:avLst>
          </a:prstGeom>
          <a:solidFill>
            <a:srgbClr val="6600CC"/>
          </a:solidFill>
          <a:ln w="9525">
            <a:solidFill>
              <a:schemeClr val="tx1"/>
            </a:solidFill>
            <a:round/>
            <a:headEnd/>
            <a:tailEnd/>
          </a:ln>
        </p:spPr>
        <p:txBody>
          <a:bodyPr wrap="none" anchor="ctr"/>
          <a:lstStyle/>
          <a:p>
            <a:pPr algn="ctr"/>
            <a:r>
              <a:rPr lang="zh-CN" altLang="en-US" sz="2400" b="1">
                <a:ea typeface="宋体" pitchFamily="2" charset="-122"/>
              </a:rPr>
              <a:t>增强边缘</a:t>
            </a:r>
          </a:p>
        </p:txBody>
      </p:sp>
      <p:sp>
        <p:nvSpPr>
          <p:cNvPr id="55305" name="AutoShape 10"/>
          <p:cNvSpPr>
            <a:spLocks noChangeArrowheads="1"/>
          </p:cNvSpPr>
          <p:nvPr/>
        </p:nvSpPr>
        <p:spPr bwMode="auto">
          <a:xfrm>
            <a:off x="5580063" y="4365625"/>
            <a:ext cx="1655762" cy="647700"/>
          </a:xfrm>
          <a:prstGeom prst="roundRect">
            <a:avLst>
              <a:gd name="adj" fmla="val 16667"/>
            </a:avLst>
          </a:prstGeom>
          <a:solidFill>
            <a:srgbClr val="6600CC"/>
          </a:solidFill>
          <a:ln w="9525">
            <a:solidFill>
              <a:schemeClr val="tx1"/>
            </a:solidFill>
            <a:round/>
            <a:headEnd/>
            <a:tailEnd/>
          </a:ln>
        </p:spPr>
        <p:txBody>
          <a:bodyPr wrap="none" anchor="ctr"/>
          <a:lstStyle/>
          <a:p>
            <a:pPr algn="ctr"/>
            <a:r>
              <a:rPr lang="zh-CN" altLang="en-US" sz="2400" b="1">
                <a:ea typeface="宋体" pitchFamily="2" charset="-122"/>
              </a:rPr>
              <a:t>边缘定位</a:t>
            </a:r>
          </a:p>
        </p:txBody>
      </p:sp>
      <p:cxnSp>
        <p:nvCxnSpPr>
          <p:cNvPr id="55306" name="AutoShape 11"/>
          <p:cNvCxnSpPr>
            <a:cxnSpLocks noChangeShapeType="1"/>
            <a:stCxn id="55300" idx="3"/>
            <a:endCxn id="55303" idx="1"/>
          </p:cNvCxnSpPr>
          <p:nvPr/>
        </p:nvCxnSpPr>
        <p:spPr bwMode="auto">
          <a:xfrm flipV="1">
            <a:off x="1547813" y="4294188"/>
            <a:ext cx="360362" cy="396875"/>
          </a:xfrm>
          <a:prstGeom prst="curvedConnector3">
            <a:avLst>
              <a:gd name="adj1" fmla="val 49778"/>
            </a:avLst>
          </a:prstGeom>
          <a:noFill/>
          <a:ln w="9525">
            <a:solidFill>
              <a:schemeClr val="tx1"/>
            </a:solidFill>
            <a:round/>
            <a:headEnd/>
            <a:tailEnd type="triangle" w="med" len="med"/>
          </a:ln>
        </p:spPr>
      </p:cxnSp>
      <p:cxnSp>
        <p:nvCxnSpPr>
          <p:cNvPr id="55307" name="AutoShape 12"/>
          <p:cNvCxnSpPr>
            <a:cxnSpLocks noChangeShapeType="1"/>
            <a:stCxn id="55300" idx="3"/>
            <a:endCxn id="55304" idx="1"/>
          </p:cNvCxnSpPr>
          <p:nvPr/>
        </p:nvCxnSpPr>
        <p:spPr bwMode="auto">
          <a:xfrm>
            <a:off x="1547813" y="4691063"/>
            <a:ext cx="360362" cy="395287"/>
          </a:xfrm>
          <a:prstGeom prst="curvedConnector3">
            <a:avLst>
              <a:gd name="adj1" fmla="val 49778"/>
            </a:avLst>
          </a:prstGeom>
          <a:noFill/>
          <a:ln w="9525">
            <a:solidFill>
              <a:schemeClr val="tx1"/>
            </a:solidFill>
            <a:round/>
            <a:headEnd/>
            <a:tailEnd type="triangle" w="med" len="med"/>
          </a:ln>
        </p:spPr>
      </p:cxnSp>
      <p:cxnSp>
        <p:nvCxnSpPr>
          <p:cNvPr id="55308" name="AutoShape 13"/>
          <p:cNvCxnSpPr>
            <a:cxnSpLocks noChangeShapeType="1"/>
            <a:stCxn id="55303" idx="3"/>
            <a:endCxn id="55301" idx="1"/>
          </p:cNvCxnSpPr>
          <p:nvPr/>
        </p:nvCxnSpPr>
        <p:spPr bwMode="auto">
          <a:xfrm>
            <a:off x="3636963" y="4294188"/>
            <a:ext cx="214312" cy="396875"/>
          </a:xfrm>
          <a:prstGeom prst="curvedConnector3">
            <a:avLst>
              <a:gd name="adj1" fmla="val 49630"/>
            </a:avLst>
          </a:prstGeom>
          <a:noFill/>
          <a:ln w="9525">
            <a:solidFill>
              <a:schemeClr val="tx1"/>
            </a:solidFill>
            <a:round/>
            <a:headEnd/>
            <a:tailEnd type="triangle" w="med" len="med"/>
          </a:ln>
        </p:spPr>
      </p:cxnSp>
      <p:cxnSp>
        <p:nvCxnSpPr>
          <p:cNvPr id="55309" name="AutoShape 14"/>
          <p:cNvCxnSpPr>
            <a:cxnSpLocks noChangeShapeType="1"/>
            <a:stCxn id="55304" idx="3"/>
            <a:endCxn id="55301" idx="1"/>
          </p:cNvCxnSpPr>
          <p:nvPr/>
        </p:nvCxnSpPr>
        <p:spPr bwMode="auto">
          <a:xfrm flipV="1">
            <a:off x="3636963" y="4691063"/>
            <a:ext cx="214312" cy="395287"/>
          </a:xfrm>
          <a:prstGeom prst="curvedConnector3">
            <a:avLst>
              <a:gd name="adj1" fmla="val 49630"/>
            </a:avLst>
          </a:prstGeom>
          <a:noFill/>
          <a:ln w="9525">
            <a:solidFill>
              <a:schemeClr val="tx1"/>
            </a:solidFill>
            <a:round/>
            <a:headEnd/>
            <a:tailEnd type="triangle" w="med" len="med"/>
          </a:ln>
        </p:spPr>
      </p:cxnSp>
      <p:cxnSp>
        <p:nvCxnSpPr>
          <p:cNvPr id="55310" name="AutoShape 16"/>
          <p:cNvCxnSpPr>
            <a:cxnSpLocks noChangeShapeType="1"/>
            <a:stCxn id="55301" idx="3"/>
            <a:endCxn id="55305" idx="1"/>
          </p:cNvCxnSpPr>
          <p:nvPr/>
        </p:nvCxnSpPr>
        <p:spPr bwMode="auto">
          <a:xfrm flipV="1">
            <a:off x="5292725" y="4689475"/>
            <a:ext cx="287338" cy="1588"/>
          </a:xfrm>
          <a:prstGeom prst="straightConnector1">
            <a:avLst/>
          </a:prstGeom>
          <a:noFill/>
          <a:ln w="9525">
            <a:solidFill>
              <a:schemeClr val="tx1"/>
            </a:solidFill>
            <a:round/>
            <a:headEnd/>
            <a:tailEnd type="triangle" w="med" len="med"/>
          </a:ln>
        </p:spPr>
      </p:cxnSp>
      <p:cxnSp>
        <p:nvCxnSpPr>
          <p:cNvPr id="55311" name="AutoShape 17"/>
          <p:cNvCxnSpPr>
            <a:cxnSpLocks noChangeShapeType="1"/>
            <a:stCxn id="55305" idx="3"/>
            <a:endCxn id="55302" idx="1"/>
          </p:cNvCxnSpPr>
          <p:nvPr/>
        </p:nvCxnSpPr>
        <p:spPr bwMode="auto">
          <a:xfrm>
            <a:off x="7235825" y="4689475"/>
            <a:ext cx="360363" cy="1588"/>
          </a:xfrm>
          <a:prstGeom prst="straightConnector1">
            <a:avLst/>
          </a:prstGeom>
          <a:noFill/>
          <a:ln w="9525">
            <a:solidFill>
              <a:schemeClr val="tx1"/>
            </a:solidFill>
            <a:round/>
            <a:headEnd/>
            <a:tailEnd type="triangle" w="med" len="med"/>
          </a:ln>
        </p:spPr>
      </p:cxn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a:xfrm>
            <a:off x="179882" y="0"/>
            <a:ext cx="8229600" cy="643766"/>
          </a:xfrm>
        </p:spPr>
        <p:txBody>
          <a:bodyPr/>
          <a:lstStyle/>
          <a:p>
            <a:pPr algn="l" eaLnBrk="1" hangingPunct="1"/>
            <a:r>
              <a:rPr lang="en-US" altLang="zh-CN" dirty="0" smtClean="0">
                <a:solidFill>
                  <a:srgbClr val="000099"/>
                </a:solidFill>
                <a:latin typeface="Times New Roman" pitchFamily="18" charset="0"/>
                <a:ea typeface="宋体" pitchFamily="2" charset="-122"/>
              </a:rPr>
              <a:t>8</a:t>
            </a:r>
            <a:r>
              <a:rPr lang="en-US" altLang="zh-CN" sz="4000" b="1" dirty="0" smtClean="0">
                <a:solidFill>
                  <a:srgbClr val="000099"/>
                </a:solidFill>
                <a:latin typeface="Times New Roman" pitchFamily="18" charset="0"/>
                <a:ea typeface="宋体" pitchFamily="2" charset="-122"/>
              </a:rPr>
              <a:t>.3.2</a:t>
            </a:r>
            <a:r>
              <a:rPr lang="en-US" altLang="zh-CN" sz="4000" b="1" dirty="0" smtClean="0">
                <a:solidFill>
                  <a:srgbClr val="000099"/>
                </a:solidFill>
                <a:latin typeface="宋体" pitchFamily="2" charset="-122"/>
                <a:ea typeface="宋体" pitchFamily="2" charset="-122"/>
              </a:rPr>
              <a:t> </a:t>
            </a:r>
            <a:r>
              <a:rPr lang="zh-CN" altLang="en-US" sz="4000" b="1" dirty="0" smtClean="0">
                <a:solidFill>
                  <a:srgbClr val="000099"/>
                </a:solidFill>
                <a:latin typeface="宋体" pitchFamily="2" charset="-122"/>
                <a:ea typeface="宋体" pitchFamily="2" charset="-122"/>
              </a:rPr>
              <a:t>间断</a:t>
            </a:r>
            <a:r>
              <a:rPr lang="en-US" altLang="zh-CN" sz="4000" b="1" dirty="0" smtClean="0">
                <a:solidFill>
                  <a:srgbClr val="000099"/>
                </a:solidFill>
                <a:latin typeface="Times New Roman" pitchFamily="18" charset="0"/>
                <a:ea typeface="宋体" pitchFamily="2" charset="-122"/>
              </a:rPr>
              <a:t>(Discontinuities)</a:t>
            </a:r>
            <a:r>
              <a:rPr lang="zh-CN" altLang="en-US" sz="4000" b="1" dirty="0" smtClean="0">
                <a:solidFill>
                  <a:srgbClr val="000099"/>
                </a:solidFill>
                <a:latin typeface="宋体" pitchFamily="2" charset="-122"/>
                <a:ea typeface="宋体" pitchFamily="2" charset="-122"/>
              </a:rPr>
              <a:t>分割</a:t>
            </a:r>
          </a:p>
        </p:txBody>
      </p:sp>
      <p:sp>
        <p:nvSpPr>
          <p:cNvPr id="457731" name="Rectangle 3"/>
          <p:cNvSpPr>
            <a:spLocks noGrp="1" noChangeArrowheads="1"/>
          </p:cNvSpPr>
          <p:nvPr>
            <p:ph type="body" idx="1"/>
          </p:nvPr>
        </p:nvSpPr>
        <p:spPr>
          <a:xfrm>
            <a:off x="1296650" y="1046813"/>
            <a:ext cx="5791200" cy="2084160"/>
          </a:xfrm>
        </p:spPr>
        <p:txBody>
          <a:bodyPr/>
          <a:lstStyle/>
          <a:p>
            <a:pPr eaLnBrk="1" hangingPunct="1">
              <a:buFontTx/>
              <a:buNone/>
            </a:pPr>
            <a:r>
              <a:rPr lang="en-US" altLang="zh-CN" sz="3600" b="1" dirty="0" smtClean="0">
                <a:solidFill>
                  <a:srgbClr val="000099"/>
                </a:solidFill>
                <a:latin typeface="Times New Roman" pitchFamily="18" charset="0"/>
              </a:rPr>
              <a:t>1  </a:t>
            </a:r>
            <a:r>
              <a:rPr lang="zh-CN" altLang="en-US" sz="3600" b="1" dirty="0" smtClean="0">
                <a:solidFill>
                  <a:srgbClr val="000099"/>
                </a:solidFill>
              </a:rPr>
              <a:t>点检测</a:t>
            </a:r>
          </a:p>
          <a:p>
            <a:pPr eaLnBrk="1" hangingPunct="1">
              <a:buFontTx/>
              <a:buNone/>
            </a:pPr>
            <a:r>
              <a:rPr lang="en-US" altLang="zh-CN" sz="3600" b="1" dirty="0" smtClean="0">
                <a:solidFill>
                  <a:srgbClr val="000099"/>
                </a:solidFill>
                <a:latin typeface="Times New Roman" pitchFamily="18" charset="0"/>
              </a:rPr>
              <a:t>2  </a:t>
            </a:r>
            <a:r>
              <a:rPr lang="zh-CN" altLang="en-US" sz="3600" b="1" dirty="0" smtClean="0">
                <a:solidFill>
                  <a:srgbClr val="000099"/>
                </a:solidFill>
              </a:rPr>
              <a:t>线检测</a:t>
            </a:r>
          </a:p>
          <a:p>
            <a:pPr eaLnBrk="1" hangingPunct="1">
              <a:buFontTx/>
              <a:buNone/>
            </a:pPr>
            <a:r>
              <a:rPr lang="en-US" altLang="zh-CN" sz="3600" b="1" dirty="0" smtClean="0">
                <a:solidFill>
                  <a:srgbClr val="000099"/>
                </a:solidFill>
                <a:latin typeface="Times New Roman" pitchFamily="18" charset="0"/>
              </a:rPr>
              <a:t>3  </a:t>
            </a:r>
            <a:r>
              <a:rPr lang="zh-CN" altLang="en-US" sz="3600" b="1" dirty="0" smtClean="0">
                <a:solidFill>
                  <a:srgbClr val="000099"/>
                </a:solidFill>
              </a:rPr>
              <a:t>边缘检测</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7730"/>
                                        </p:tgtEl>
                                        <p:attrNameLst>
                                          <p:attrName>style.visibility</p:attrName>
                                        </p:attrNameLst>
                                      </p:cBhvr>
                                      <p:to>
                                        <p:strVal val="visible"/>
                                      </p:to>
                                    </p:set>
                                    <p:animEffect transition="in" filter="wipe(left)">
                                      <p:cBhvr>
                                        <p:cTn id="7" dur="500"/>
                                        <p:tgtEl>
                                          <p:spTgt spid="4577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57731">
                                            <p:txEl>
                                              <p:pRg st="0" end="0"/>
                                            </p:txEl>
                                          </p:spTgt>
                                        </p:tgtEl>
                                        <p:attrNameLst>
                                          <p:attrName>style.visibility</p:attrName>
                                        </p:attrNameLst>
                                      </p:cBhvr>
                                      <p:to>
                                        <p:strVal val="visible"/>
                                      </p:to>
                                    </p:set>
                                    <p:animEffect transition="in" filter="wipe(left)">
                                      <p:cBhvr>
                                        <p:cTn id="12" dur="500"/>
                                        <p:tgtEl>
                                          <p:spTgt spid="45773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57731">
                                            <p:txEl>
                                              <p:pRg st="1" end="1"/>
                                            </p:txEl>
                                          </p:spTgt>
                                        </p:tgtEl>
                                        <p:attrNameLst>
                                          <p:attrName>style.visibility</p:attrName>
                                        </p:attrNameLst>
                                      </p:cBhvr>
                                      <p:to>
                                        <p:strVal val="visible"/>
                                      </p:to>
                                    </p:set>
                                    <p:animEffect transition="in" filter="wipe(left)">
                                      <p:cBhvr>
                                        <p:cTn id="17" dur="500"/>
                                        <p:tgtEl>
                                          <p:spTgt spid="45773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57731">
                                            <p:txEl>
                                              <p:pRg st="2" end="2"/>
                                            </p:txEl>
                                          </p:spTgt>
                                        </p:tgtEl>
                                        <p:attrNameLst>
                                          <p:attrName>style.visibility</p:attrName>
                                        </p:attrNameLst>
                                      </p:cBhvr>
                                      <p:to>
                                        <p:strVal val="visible"/>
                                      </p:to>
                                    </p:set>
                                    <p:animEffect transition="in" filter="wipe(left)">
                                      <p:cBhvr>
                                        <p:cTn id="22" dur="500"/>
                                        <p:tgtEl>
                                          <p:spTgt spid="45773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730" grpId="0" autoUpdateAnimBg="0"/>
      <p:bldP spid="457731" grpId="0" build="p"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2"/>
          <p:cNvSpPr>
            <a:spLocks noGrp="1"/>
          </p:cNvSpPr>
          <p:nvPr>
            <p:ph type="title"/>
          </p:nvPr>
        </p:nvSpPr>
        <p:spPr>
          <a:xfrm>
            <a:off x="0" y="208233"/>
            <a:ext cx="9144000" cy="477567"/>
          </a:xfrm>
        </p:spPr>
        <p:txBody>
          <a:bodyPr/>
          <a:lstStyle/>
          <a:p>
            <a:pPr algn="ctr" eaLnBrk="1" hangingPunct="1"/>
            <a:r>
              <a:rPr lang="zh-CN" altLang="en-US" sz="2800" b="1" dirty="0" smtClean="0">
                <a:solidFill>
                  <a:srgbClr val="FF0000"/>
                </a:solidFill>
                <a:latin typeface="宋体" pitchFamily="2" charset="-122"/>
                <a:ea typeface="宋体" pitchFamily="2" charset="-122"/>
              </a:rPr>
              <a:t>数字图像处理与应用</a:t>
            </a:r>
          </a:p>
        </p:txBody>
      </p:sp>
      <p:sp>
        <p:nvSpPr>
          <p:cNvPr id="22531" name="内容占位符 4"/>
          <p:cNvSpPr>
            <a:spLocks noGrp="1"/>
          </p:cNvSpPr>
          <p:nvPr>
            <p:ph sz="quarter" idx="4294967295"/>
          </p:nvPr>
        </p:nvSpPr>
        <p:spPr>
          <a:xfrm>
            <a:off x="0" y="2565400"/>
            <a:ext cx="9143999" cy="1690206"/>
          </a:xfrm>
        </p:spPr>
        <p:txBody>
          <a:bodyPr/>
          <a:lstStyle/>
          <a:p>
            <a:pPr marL="623888" indent="-514350" algn="ctr" eaLnBrk="1" hangingPunct="1">
              <a:buClr>
                <a:schemeClr val="tx1"/>
              </a:buClr>
              <a:buFont typeface="Wingdings" pitchFamily="2" charset="2"/>
              <a:buNone/>
              <a:defRPr/>
            </a:pPr>
            <a:endParaRPr lang="zh-CN" altLang="en-US" sz="2800" b="1" dirty="0" smtClean="0">
              <a:solidFill>
                <a:srgbClr val="FF0000"/>
              </a:solidFill>
              <a:latin typeface="黑体" pitchFamily="49" charset="-122"/>
              <a:ea typeface="楷体" pitchFamily="49" charset="-122"/>
            </a:endParaRPr>
          </a:p>
          <a:p>
            <a:pPr marL="109538" indent="0" algn="ctr" eaLnBrk="1" hangingPunct="1">
              <a:spcBef>
                <a:spcPct val="0"/>
              </a:spcBef>
              <a:buClr>
                <a:schemeClr val="tx1"/>
              </a:buClr>
              <a:buFont typeface="Wingdings 2" pitchFamily="18" charset="2"/>
              <a:buNone/>
              <a:defRPr/>
            </a:pPr>
            <a:r>
              <a:rPr lang="en-US" altLang="zh-CN" sz="4800" b="1" dirty="0" smtClean="0">
                <a:solidFill>
                  <a:srgbClr val="0000CC"/>
                </a:solidFill>
                <a:latin typeface="黑体" pitchFamily="49" charset="-122"/>
                <a:ea typeface="黑体" pitchFamily="49" charset="-122"/>
              </a:rPr>
              <a:t>8.1 </a:t>
            </a:r>
            <a:r>
              <a:rPr lang="zh-CN" altLang="en-US" sz="4800" b="1" dirty="0" smtClean="0">
                <a:solidFill>
                  <a:srgbClr val="0000CC"/>
                </a:solidFill>
                <a:latin typeface="黑体" pitchFamily="49" charset="-122"/>
                <a:ea typeface="黑体" pitchFamily="49" charset="-122"/>
              </a:rPr>
              <a:t>图像分割的定义</a:t>
            </a:r>
            <a:endParaRPr lang="zh-CN" altLang="en-US" sz="2800" b="1" dirty="0" smtClean="0">
              <a:latin typeface="黑体" pitchFamily="49" charset="-122"/>
              <a:ea typeface="楷体" pitchFamily="49" charset="-122"/>
            </a:endParaRPr>
          </a:p>
          <a:p>
            <a:pPr marL="109538" indent="0" algn="ctr" eaLnBrk="1" hangingPunct="1">
              <a:spcBef>
                <a:spcPct val="0"/>
              </a:spcBef>
              <a:buClr>
                <a:schemeClr val="tx1"/>
              </a:buClr>
              <a:buFont typeface="Wingdings 2" pitchFamily="18" charset="2"/>
              <a:buNone/>
              <a:defRPr/>
            </a:pPr>
            <a:endParaRPr lang="zh-CN" altLang="en-US" sz="2800" b="1" dirty="0" smtClean="0">
              <a:solidFill>
                <a:srgbClr val="FF3300"/>
              </a:solidFill>
              <a:latin typeface="黑体" pitchFamily="49" charset="-122"/>
              <a:ea typeface="楷体" pitchFamily="49" charset="-122"/>
            </a:endParaRPr>
          </a:p>
        </p:txBody>
      </p:sp>
    </p:spTree>
  </p:cSld>
  <p:clrMapOvr>
    <a:masterClrMapping/>
  </p:clrMapOvr>
  <p:transition advTm="2871"/>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p:txBody>
          <a:bodyPr/>
          <a:lstStyle/>
          <a:p>
            <a:pPr algn="l" eaLnBrk="1" hangingPunct="1"/>
            <a:r>
              <a:rPr lang="en-US" altLang="zh-CN" sz="4000" b="1" dirty="0" smtClean="0">
                <a:solidFill>
                  <a:srgbClr val="000099"/>
                </a:solidFill>
                <a:latin typeface="Times New Roman" pitchFamily="18" charset="0"/>
              </a:rPr>
              <a:t>1  </a:t>
            </a:r>
            <a:r>
              <a:rPr lang="zh-CN" altLang="en-US" sz="4000" b="1" dirty="0" smtClean="0">
                <a:solidFill>
                  <a:srgbClr val="000099"/>
                </a:solidFill>
              </a:rPr>
              <a:t>点检测</a:t>
            </a:r>
          </a:p>
        </p:txBody>
      </p:sp>
      <p:sp>
        <p:nvSpPr>
          <p:cNvPr id="458755" name="Rectangle 3"/>
          <p:cNvSpPr>
            <a:spLocks noGrp="1" noChangeArrowheads="1"/>
          </p:cNvSpPr>
          <p:nvPr>
            <p:ph type="body" idx="1"/>
          </p:nvPr>
        </p:nvSpPr>
        <p:spPr>
          <a:xfrm>
            <a:off x="840698" y="4344649"/>
            <a:ext cx="7848600" cy="1447800"/>
          </a:xfrm>
        </p:spPr>
        <p:txBody>
          <a:bodyPr/>
          <a:lstStyle/>
          <a:p>
            <a:pPr lvl="1" eaLnBrk="1" hangingPunct="1">
              <a:lnSpc>
                <a:spcPct val="80000"/>
              </a:lnSpc>
              <a:buFontTx/>
              <a:buNone/>
            </a:pPr>
            <a:r>
              <a:rPr lang="en-US" altLang="zh-CN" b="1" smtClean="0">
                <a:solidFill>
                  <a:srgbClr val="FF0000"/>
                </a:solidFill>
                <a:latin typeface="Times New Roman" pitchFamily="18" charset="0"/>
                <a:ea typeface="宋体" pitchFamily="2" charset="-122"/>
              </a:rPr>
              <a:t>	    R = (-1 * 8 * 8 + 128 * 8) / 9 </a:t>
            </a:r>
          </a:p>
          <a:p>
            <a:pPr lvl="1" eaLnBrk="1" hangingPunct="1">
              <a:lnSpc>
                <a:spcPct val="80000"/>
              </a:lnSpc>
              <a:buFontTx/>
              <a:buNone/>
            </a:pPr>
            <a:r>
              <a:rPr lang="en-US" altLang="zh-CN" b="1" smtClean="0">
                <a:solidFill>
                  <a:srgbClr val="FF0000"/>
                </a:solidFill>
                <a:latin typeface="Times New Roman" pitchFamily="18" charset="0"/>
                <a:ea typeface="宋体" pitchFamily="2" charset="-122"/>
              </a:rPr>
              <a:t>           = (120 * 8) / 9  = 960 / 9 = 106</a:t>
            </a:r>
            <a:endParaRPr lang="en-US" altLang="zh-CN" b="1" smtClean="0">
              <a:solidFill>
                <a:srgbClr val="A1010C"/>
              </a:solidFill>
              <a:latin typeface="Times New Roman" pitchFamily="18" charset="0"/>
              <a:ea typeface="宋体" pitchFamily="2" charset="-122"/>
            </a:endParaRPr>
          </a:p>
          <a:p>
            <a:pPr lvl="1" eaLnBrk="1" hangingPunct="1">
              <a:lnSpc>
                <a:spcPct val="80000"/>
              </a:lnSpc>
              <a:buFontTx/>
              <a:buNone/>
            </a:pPr>
            <a:r>
              <a:rPr lang="zh-CN" altLang="en-US" b="1" smtClean="0">
                <a:latin typeface="Times New Roman" pitchFamily="18" charset="0"/>
                <a:ea typeface="宋体" pitchFamily="2" charset="-122"/>
              </a:rPr>
              <a:t>设 ：阈值：</a:t>
            </a:r>
            <a:r>
              <a:rPr lang="en-US" altLang="zh-CN" b="1" smtClean="0">
                <a:solidFill>
                  <a:srgbClr val="FF0000"/>
                </a:solidFill>
                <a:latin typeface="Times New Roman" pitchFamily="18" charset="0"/>
                <a:ea typeface="宋体" pitchFamily="2" charset="-122"/>
              </a:rPr>
              <a:t>T = 64         R &gt; T</a:t>
            </a:r>
          </a:p>
        </p:txBody>
      </p:sp>
      <p:grpSp>
        <p:nvGrpSpPr>
          <p:cNvPr id="2" name="Group 29"/>
          <p:cNvGrpSpPr>
            <a:grpSpLocks/>
          </p:cNvGrpSpPr>
          <p:nvPr/>
        </p:nvGrpSpPr>
        <p:grpSpPr bwMode="auto">
          <a:xfrm>
            <a:off x="764498" y="991849"/>
            <a:ext cx="8001000" cy="3124200"/>
            <a:chOff x="576" y="1248"/>
            <a:chExt cx="5040" cy="1968"/>
          </a:xfrm>
        </p:grpSpPr>
        <p:grpSp>
          <p:nvGrpSpPr>
            <p:cNvPr id="3" name="Group 4"/>
            <p:cNvGrpSpPr>
              <a:grpSpLocks/>
            </p:cNvGrpSpPr>
            <p:nvPr/>
          </p:nvGrpSpPr>
          <p:grpSpPr bwMode="auto">
            <a:xfrm>
              <a:off x="1056" y="2064"/>
              <a:ext cx="3792" cy="1152"/>
              <a:chOff x="1056" y="2064"/>
              <a:chExt cx="3792" cy="1152"/>
            </a:xfrm>
          </p:grpSpPr>
          <p:grpSp>
            <p:nvGrpSpPr>
              <p:cNvPr id="4" name="Group 5"/>
              <p:cNvGrpSpPr>
                <a:grpSpLocks/>
              </p:cNvGrpSpPr>
              <p:nvPr/>
            </p:nvGrpSpPr>
            <p:grpSpPr bwMode="auto">
              <a:xfrm>
                <a:off x="1056" y="2064"/>
                <a:ext cx="1776" cy="1152"/>
                <a:chOff x="1056" y="2064"/>
                <a:chExt cx="1776" cy="1152"/>
              </a:xfrm>
            </p:grpSpPr>
            <p:grpSp>
              <p:nvGrpSpPr>
                <p:cNvPr id="5" name="Group 6"/>
                <p:cNvGrpSpPr>
                  <a:grpSpLocks/>
                </p:cNvGrpSpPr>
                <p:nvPr/>
              </p:nvGrpSpPr>
              <p:grpSpPr bwMode="auto">
                <a:xfrm>
                  <a:off x="1680" y="2064"/>
                  <a:ext cx="1152" cy="1152"/>
                  <a:chOff x="1680" y="2064"/>
                  <a:chExt cx="1152" cy="1152"/>
                </a:xfrm>
              </p:grpSpPr>
              <p:sp>
                <p:nvSpPr>
                  <p:cNvPr id="10261" name="Rectangle 7"/>
                  <p:cNvSpPr>
                    <a:spLocks noChangeArrowheads="1"/>
                  </p:cNvSpPr>
                  <p:nvPr/>
                </p:nvSpPr>
                <p:spPr bwMode="auto">
                  <a:xfrm>
                    <a:off x="1680" y="2064"/>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8</a:t>
                    </a:r>
                  </a:p>
                </p:txBody>
              </p:sp>
              <p:sp>
                <p:nvSpPr>
                  <p:cNvPr id="10262" name="Rectangle 8"/>
                  <p:cNvSpPr>
                    <a:spLocks noChangeArrowheads="1"/>
                  </p:cNvSpPr>
                  <p:nvPr/>
                </p:nvSpPr>
                <p:spPr bwMode="auto">
                  <a:xfrm>
                    <a:off x="2064" y="2064"/>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8</a:t>
                    </a:r>
                  </a:p>
                </p:txBody>
              </p:sp>
              <p:sp>
                <p:nvSpPr>
                  <p:cNvPr id="10263" name="Rectangle 9"/>
                  <p:cNvSpPr>
                    <a:spLocks noChangeArrowheads="1"/>
                  </p:cNvSpPr>
                  <p:nvPr/>
                </p:nvSpPr>
                <p:spPr bwMode="auto">
                  <a:xfrm>
                    <a:off x="2448" y="2064"/>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8</a:t>
                    </a:r>
                  </a:p>
                </p:txBody>
              </p:sp>
              <p:sp>
                <p:nvSpPr>
                  <p:cNvPr id="10264" name="Rectangle 10"/>
                  <p:cNvSpPr>
                    <a:spLocks noChangeArrowheads="1"/>
                  </p:cNvSpPr>
                  <p:nvPr/>
                </p:nvSpPr>
                <p:spPr bwMode="auto">
                  <a:xfrm>
                    <a:off x="1680" y="2448"/>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8</a:t>
                    </a:r>
                  </a:p>
                </p:txBody>
              </p:sp>
              <p:sp>
                <p:nvSpPr>
                  <p:cNvPr id="10265" name="Rectangle 11"/>
                  <p:cNvSpPr>
                    <a:spLocks noChangeArrowheads="1"/>
                  </p:cNvSpPr>
                  <p:nvPr/>
                </p:nvSpPr>
                <p:spPr bwMode="auto">
                  <a:xfrm>
                    <a:off x="2064" y="2448"/>
                    <a:ext cx="384" cy="384"/>
                  </a:xfrm>
                  <a:prstGeom prst="rect">
                    <a:avLst/>
                  </a:prstGeom>
                  <a:solidFill>
                    <a:srgbClr val="FF0000"/>
                  </a:solidFill>
                  <a:ln w="9525">
                    <a:solidFill>
                      <a:schemeClr val="tx1"/>
                    </a:solidFill>
                    <a:miter lim="800000"/>
                    <a:headEnd/>
                    <a:tailEnd/>
                  </a:ln>
                </p:spPr>
                <p:txBody>
                  <a:bodyPr wrap="none" anchor="ctr"/>
                  <a:lstStyle/>
                  <a:p>
                    <a:pPr algn="ctr" eaLnBrk="1" hangingPunct="1"/>
                    <a:r>
                      <a:rPr lang="en-US" altLang="zh-CN"/>
                      <a:t>128</a:t>
                    </a:r>
                  </a:p>
                </p:txBody>
              </p:sp>
              <p:sp>
                <p:nvSpPr>
                  <p:cNvPr id="10266" name="Rectangle 12"/>
                  <p:cNvSpPr>
                    <a:spLocks noChangeArrowheads="1"/>
                  </p:cNvSpPr>
                  <p:nvPr/>
                </p:nvSpPr>
                <p:spPr bwMode="auto">
                  <a:xfrm>
                    <a:off x="2448" y="2448"/>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8</a:t>
                    </a:r>
                  </a:p>
                </p:txBody>
              </p:sp>
              <p:sp>
                <p:nvSpPr>
                  <p:cNvPr id="10267" name="Rectangle 13"/>
                  <p:cNvSpPr>
                    <a:spLocks noChangeArrowheads="1"/>
                  </p:cNvSpPr>
                  <p:nvPr/>
                </p:nvSpPr>
                <p:spPr bwMode="auto">
                  <a:xfrm>
                    <a:off x="1680" y="2832"/>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8</a:t>
                    </a:r>
                  </a:p>
                </p:txBody>
              </p:sp>
              <p:sp>
                <p:nvSpPr>
                  <p:cNvPr id="10268" name="Rectangle 14"/>
                  <p:cNvSpPr>
                    <a:spLocks noChangeArrowheads="1"/>
                  </p:cNvSpPr>
                  <p:nvPr/>
                </p:nvSpPr>
                <p:spPr bwMode="auto">
                  <a:xfrm>
                    <a:off x="2064" y="2832"/>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8</a:t>
                    </a:r>
                  </a:p>
                </p:txBody>
              </p:sp>
              <p:sp>
                <p:nvSpPr>
                  <p:cNvPr id="10269" name="Rectangle 15"/>
                  <p:cNvSpPr>
                    <a:spLocks noChangeArrowheads="1"/>
                  </p:cNvSpPr>
                  <p:nvPr/>
                </p:nvSpPr>
                <p:spPr bwMode="auto">
                  <a:xfrm>
                    <a:off x="2448" y="2832"/>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8</a:t>
                    </a:r>
                  </a:p>
                </p:txBody>
              </p:sp>
            </p:grpSp>
            <p:sp>
              <p:nvSpPr>
                <p:cNvPr id="10260" name="Rectangle 16"/>
                <p:cNvSpPr>
                  <a:spLocks noChangeArrowheads="1"/>
                </p:cNvSpPr>
                <p:nvPr/>
              </p:nvSpPr>
              <p:spPr bwMode="auto">
                <a:xfrm>
                  <a:off x="1056" y="2736"/>
                  <a:ext cx="564" cy="327"/>
                </a:xfrm>
                <a:prstGeom prst="rect">
                  <a:avLst/>
                </a:prstGeom>
                <a:noFill/>
                <a:ln w="9525">
                  <a:noFill/>
                  <a:miter lim="800000"/>
                  <a:headEnd/>
                  <a:tailEnd/>
                </a:ln>
              </p:spPr>
              <p:txBody>
                <a:bodyPr wrap="none" anchor="ctr">
                  <a:spAutoFit/>
                </a:bodyPr>
                <a:lstStyle/>
                <a:p>
                  <a:pPr algn="ctr" eaLnBrk="1" hangingPunct="1"/>
                  <a:r>
                    <a:rPr lang="zh-CN" altLang="en-US" sz="2800">
                      <a:solidFill>
                        <a:schemeClr val="accent2"/>
                      </a:solidFill>
                      <a:ea typeface="方正大黑简体" pitchFamily="65" charset="-122"/>
                    </a:rPr>
                    <a:t>图像</a:t>
                  </a:r>
                  <a:endParaRPr lang="zh-CN" altLang="en-US" sz="2000">
                    <a:ea typeface="方正大黑简体" pitchFamily="65" charset="-122"/>
                  </a:endParaRPr>
                </a:p>
              </p:txBody>
            </p:sp>
          </p:grpSp>
          <p:grpSp>
            <p:nvGrpSpPr>
              <p:cNvPr id="6" name="Group 17"/>
              <p:cNvGrpSpPr>
                <a:grpSpLocks/>
              </p:cNvGrpSpPr>
              <p:nvPr/>
            </p:nvGrpSpPr>
            <p:grpSpPr bwMode="auto">
              <a:xfrm>
                <a:off x="3132" y="2064"/>
                <a:ext cx="1716" cy="1152"/>
                <a:chOff x="3132" y="2928"/>
                <a:chExt cx="1716" cy="1152"/>
              </a:xfrm>
            </p:grpSpPr>
            <p:sp>
              <p:nvSpPr>
                <p:cNvPr id="10249" name="Rectangle 18"/>
                <p:cNvSpPr>
                  <a:spLocks noChangeArrowheads="1"/>
                </p:cNvSpPr>
                <p:nvPr/>
              </p:nvSpPr>
              <p:spPr bwMode="auto">
                <a:xfrm>
                  <a:off x="3696" y="2928"/>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0250" name="Rectangle 19"/>
                <p:cNvSpPr>
                  <a:spLocks noChangeArrowheads="1"/>
                </p:cNvSpPr>
                <p:nvPr/>
              </p:nvSpPr>
              <p:spPr bwMode="auto">
                <a:xfrm>
                  <a:off x="4080" y="2928"/>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0251" name="Rectangle 20"/>
                <p:cNvSpPr>
                  <a:spLocks noChangeArrowheads="1"/>
                </p:cNvSpPr>
                <p:nvPr/>
              </p:nvSpPr>
              <p:spPr bwMode="auto">
                <a:xfrm>
                  <a:off x="4464" y="2928"/>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0252" name="Rectangle 21"/>
                <p:cNvSpPr>
                  <a:spLocks noChangeArrowheads="1"/>
                </p:cNvSpPr>
                <p:nvPr/>
              </p:nvSpPr>
              <p:spPr bwMode="auto">
                <a:xfrm>
                  <a:off x="3696" y="3312"/>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0253" name="Rectangle 22"/>
                <p:cNvSpPr>
                  <a:spLocks noChangeArrowheads="1"/>
                </p:cNvSpPr>
                <p:nvPr/>
              </p:nvSpPr>
              <p:spPr bwMode="auto">
                <a:xfrm>
                  <a:off x="4080" y="3312"/>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8</a:t>
                  </a:r>
                </a:p>
              </p:txBody>
            </p:sp>
            <p:sp>
              <p:nvSpPr>
                <p:cNvPr id="10254" name="Rectangle 23"/>
                <p:cNvSpPr>
                  <a:spLocks noChangeArrowheads="1"/>
                </p:cNvSpPr>
                <p:nvPr/>
              </p:nvSpPr>
              <p:spPr bwMode="auto">
                <a:xfrm>
                  <a:off x="4464" y="3312"/>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0255" name="Rectangle 24"/>
                <p:cNvSpPr>
                  <a:spLocks noChangeArrowheads="1"/>
                </p:cNvSpPr>
                <p:nvPr/>
              </p:nvSpPr>
              <p:spPr bwMode="auto">
                <a:xfrm>
                  <a:off x="3696" y="3696"/>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0256" name="Rectangle 25"/>
                <p:cNvSpPr>
                  <a:spLocks noChangeArrowheads="1"/>
                </p:cNvSpPr>
                <p:nvPr/>
              </p:nvSpPr>
              <p:spPr bwMode="auto">
                <a:xfrm>
                  <a:off x="4080" y="3696"/>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0257" name="Rectangle 26"/>
                <p:cNvSpPr>
                  <a:spLocks noChangeArrowheads="1"/>
                </p:cNvSpPr>
                <p:nvPr/>
              </p:nvSpPr>
              <p:spPr bwMode="auto">
                <a:xfrm>
                  <a:off x="4464" y="3696"/>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0258" name="Rectangle 27"/>
                <p:cNvSpPr>
                  <a:spLocks noChangeArrowheads="1"/>
                </p:cNvSpPr>
                <p:nvPr/>
              </p:nvSpPr>
              <p:spPr bwMode="auto">
                <a:xfrm>
                  <a:off x="3132" y="3600"/>
                  <a:ext cx="564" cy="327"/>
                </a:xfrm>
                <a:prstGeom prst="rect">
                  <a:avLst/>
                </a:prstGeom>
                <a:noFill/>
                <a:ln w="9525">
                  <a:noFill/>
                  <a:miter lim="800000"/>
                  <a:headEnd/>
                  <a:tailEnd/>
                </a:ln>
              </p:spPr>
              <p:txBody>
                <a:bodyPr wrap="none" anchor="ctr">
                  <a:spAutoFit/>
                </a:bodyPr>
                <a:lstStyle/>
                <a:p>
                  <a:pPr algn="ctr" eaLnBrk="1" hangingPunct="1"/>
                  <a:r>
                    <a:rPr lang="zh-CN" altLang="en-US" sz="2800">
                      <a:solidFill>
                        <a:schemeClr val="accent2"/>
                      </a:solidFill>
                      <a:ea typeface="方正大黑简体" pitchFamily="65" charset="-122"/>
                    </a:rPr>
                    <a:t>模板</a:t>
                  </a:r>
                  <a:endParaRPr lang="zh-CN" altLang="en-US" sz="2000">
                    <a:ea typeface="方正大黑简体" pitchFamily="65" charset="-122"/>
                  </a:endParaRPr>
                </a:p>
              </p:txBody>
            </p:sp>
          </p:grpSp>
        </p:grpSp>
        <p:sp>
          <p:nvSpPr>
            <p:cNvPr id="10246" name="Text Box 28"/>
            <p:cNvSpPr txBox="1">
              <a:spLocks noChangeArrowheads="1"/>
            </p:cNvSpPr>
            <p:nvPr/>
          </p:nvSpPr>
          <p:spPr bwMode="auto">
            <a:xfrm>
              <a:off x="576" y="1248"/>
              <a:ext cx="5040" cy="1011"/>
            </a:xfrm>
            <a:prstGeom prst="rect">
              <a:avLst/>
            </a:prstGeom>
            <a:noFill/>
            <a:ln w="28575">
              <a:noFill/>
              <a:miter lim="800000"/>
              <a:headEnd/>
              <a:tailEnd/>
            </a:ln>
          </p:spPr>
          <p:txBody>
            <a:bodyPr>
              <a:spAutoFit/>
            </a:bodyPr>
            <a:lstStyle/>
            <a:p>
              <a:pPr eaLnBrk="1" hangingPunct="1">
                <a:spcBef>
                  <a:spcPct val="20000"/>
                </a:spcBef>
              </a:pPr>
              <a:r>
                <a:rPr lang="zh-CN" altLang="en-US" sz="3200" u="sng">
                  <a:solidFill>
                    <a:srgbClr val="FF0000"/>
                  </a:solidFill>
                  <a:latin typeface="宋体" pitchFamily="2" charset="-122"/>
                </a:rPr>
                <a:t>点</a:t>
              </a:r>
              <a:r>
                <a:rPr lang="zh-CN" altLang="en-US" sz="3200" u="sng">
                  <a:solidFill>
                    <a:schemeClr val="accent2"/>
                  </a:solidFill>
                  <a:latin typeface="宋体" pitchFamily="2" charset="-122"/>
                </a:rPr>
                <a:t>检测</a:t>
              </a:r>
              <a:r>
                <a:rPr lang="en-US" altLang="zh-CN" sz="3200">
                  <a:solidFill>
                    <a:schemeClr val="accent2"/>
                  </a:solidFill>
                  <a:latin typeface="宋体" pitchFamily="2" charset="-122"/>
                </a:rPr>
                <a:t>(</a:t>
              </a:r>
              <a:r>
                <a:rPr lang="en-US" altLang="zh-CN" sz="3200">
                  <a:solidFill>
                    <a:schemeClr val="accent2"/>
                  </a:solidFill>
                </a:rPr>
                <a:t>Point Detection)</a:t>
              </a:r>
              <a:endParaRPr lang="en-US" altLang="zh-CN" sz="3200">
                <a:solidFill>
                  <a:schemeClr val="accent2"/>
                </a:solidFill>
                <a:latin typeface="宋体" pitchFamily="2" charset="-122"/>
              </a:endParaRPr>
            </a:p>
            <a:p>
              <a:pPr lvl="1" algn="just" eaLnBrk="1" hangingPunct="1">
                <a:spcBef>
                  <a:spcPct val="20000"/>
                </a:spcBef>
                <a:buFontTx/>
                <a:buChar char="–"/>
              </a:pPr>
              <a:r>
                <a:rPr lang="zh-CN" altLang="en-US" sz="2800">
                  <a:solidFill>
                    <a:schemeClr val="accent2"/>
                  </a:solidFill>
                  <a:latin typeface="宋体" pitchFamily="2" charset="-122"/>
                </a:rPr>
                <a:t>用空域的高通滤波器来检测孤立点。</a:t>
              </a:r>
            </a:p>
            <a:p>
              <a:pPr lvl="1" algn="just" eaLnBrk="1" hangingPunct="1">
                <a:spcBef>
                  <a:spcPct val="20000"/>
                </a:spcBef>
              </a:pPr>
              <a:r>
                <a:rPr lang="zh-CN" altLang="en-US" sz="2800">
                  <a:solidFill>
                    <a:srgbClr val="A1010C"/>
                  </a:solidFill>
                  <a:latin typeface="宋体" pitchFamily="2" charset="-122"/>
                </a:rPr>
                <a:t>例：</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8754"/>
                                        </p:tgtEl>
                                        <p:attrNameLst>
                                          <p:attrName>style.visibility</p:attrName>
                                        </p:attrNameLst>
                                      </p:cBhvr>
                                      <p:to>
                                        <p:strVal val="visible"/>
                                      </p:to>
                                    </p:set>
                                    <p:animEffect transition="in" filter="wipe(left)">
                                      <p:cBhvr>
                                        <p:cTn id="7" dur="500"/>
                                        <p:tgtEl>
                                          <p:spTgt spid="4587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58755">
                                            <p:txEl>
                                              <p:pRg st="0" end="0"/>
                                            </p:txEl>
                                          </p:spTgt>
                                        </p:tgtEl>
                                        <p:attrNameLst>
                                          <p:attrName>style.visibility</p:attrName>
                                        </p:attrNameLst>
                                      </p:cBhvr>
                                      <p:to>
                                        <p:strVal val="visible"/>
                                      </p:to>
                                    </p:set>
                                    <p:animEffect transition="in" filter="wipe(left)">
                                      <p:cBhvr>
                                        <p:cTn id="17" dur="500"/>
                                        <p:tgtEl>
                                          <p:spTgt spid="458755">
                                            <p:txEl>
                                              <p:pRg st="0" end="0"/>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58755">
                                            <p:txEl>
                                              <p:pRg st="1" end="1"/>
                                            </p:txEl>
                                          </p:spTgt>
                                        </p:tgtEl>
                                        <p:attrNameLst>
                                          <p:attrName>style.visibility</p:attrName>
                                        </p:attrNameLst>
                                      </p:cBhvr>
                                      <p:to>
                                        <p:strVal val="visible"/>
                                      </p:to>
                                    </p:set>
                                    <p:animEffect transition="in" filter="wipe(left)">
                                      <p:cBhvr>
                                        <p:cTn id="20" dur="500"/>
                                        <p:tgtEl>
                                          <p:spTgt spid="458755">
                                            <p:txEl>
                                              <p:pRg st="1" end="1"/>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458755">
                                            <p:txEl>
                                              <p:pRg st="2" end="2"/>
                                            </p:txEl>
                                          </p:spTgt>
                                        </p:tgtEl>
                                        <p:attrNameLst>
                                          <p:attrName>style.visibility</p:attrName>
                                        </p:attrNameLst>
                                      </p:cBhvr>
                                      <p:to>
                                        <p:strVal val="visible"/>
                                      </p:to>
                                    </p:set>
                                    <p:animEffect transition="in" filter="wipe(left)">
                                      <p:cBhvr>
                                        <p:cTn id="23" dur="500"/>
                                        <p:tgtEl>
                                          <p:spTgt spid="4587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754" grpId="0" autoUpdateAnimBg="0"/>
      <p:bldP spid="458755"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algn="l" eaLnBrk="1" hangingPunct="1"/>
            <a:r>
              <a:rPr lang="en-US" altLang="zh-CN" sz="4000" b="1" smtClean="0">
                <a:solidFill>
                  <a:srgbClr val="679AFF"/>
                </a:solidFill>
                <a:latin typeface="Times New Roman" pitchFamily="18" charset="0"/>
              </a:rPr>
              <a:t>6.1.2.1 </a:t>
            </a:r>
            <a:r>
              <a:rPr lang="zh-CN" altLang="en-US" sz="4000" b="1" smtClean="0">
                <a:solidFill>
                  <a:srgbClr val="679AFF"/>
                </a:solidFill>
              </a:rPr>
              <a:t>点检测</a:t>
            </a:r>
          </a:p>
        </p:txBody>
      </p:sp>
      <p:sp>
        <p:nvSpPr>
          <p:cNvPr id="459779" name="Rectangle 3"/>
          <p:cNvSpPr>
            <a:spLocks noGrp="1" noChangeArrowheads="1"/>
          </p:cNvSpPr>
          <p:nvPr>
            <p:ph type="body" idx="1"/>
          </p:nvPr>
        </p:nvSpPr>
        <p:spPr>
          <a:xfrm>
            <a:off x="495923" y="923143"/>
            <a:ext cx="8333283" cy="4675639"/>
          </a:xfrm>
        </p:spPr>
        <p:txBody>
          <a:bodyPr/>
          <a:lstStyle/>
          <a:p>
            <a:pPr eaLnBrk="1" hangingPunct="1"/>
            <a:r>
              <a:rPr lang="zh-CN" altLang="en-US" b="1" dirty="0" smtClean="0">
                <a:solidFill>
                  <a:srgbClr val="A1010C"/>
                </a:solidFill>
              </a:rPr>
              <a:t>点检测</a:t>
            </a:r>
            <a:r>
              <a:rPr lang="en-US" altLang="zh-CN" b="1" dirty="0" smtClean="0">
                <a:solidFill>
                  <a:srgbClr val="A1010C"/>
                </a:solidFill>
                <a:latin typeface="Times New Roman" pitchFamily="18" charset="0"/>
              </a:rPr>
              <a:t>——</a:t>
            </a:r>
            <a:r>
              <a:rPr lang="zh-CN" altLang="en-US" b="1" dirty="0" smtClean="0">
                <a:solidFill>
                  <a:srgbClr val="A1010C"/>
                </a:solidFill>
              </a:rPr>
              <a:t>算法描述</a:t>
            </a:r>
          </a:p>
          <a:p>
            <a:pPr lvl="1" algn="just" eaLnBrk="1" hangingPunct="1"/>
            <a:r>
              <a:rPr lang="zh-CN" altLang="en-US" b="1" dirty="0" smtClean="0"/>
              <a:t>设定阈值 </a:t>
            </a:r>
            <a:r>
              <a:rPr lang="en-US" altLang="zh-CN" b="1" dirty="0" smtClean="0"/>
              <a:t>T</a:t>
            </a:r>
            <a:r>
              <a:rPr lang="zh-CN" altLang="en-US" b="1" dirty="0" smtClean="0"/>
              <a:t>，如</a:t>
            </a:r>
            <a:r>
              <a:rPr lang="en-US" altLang="zh-CN" b="1" dirty="0" smtClean="0"/>
              <a:t>T = 32</a:t>
            </a:r>
            <a:r>
              <a:rPr lang="zh-CN" altLang="en-US" b="1" dirty="0" smtClean="0"/>
              <a:t>、</a:t>
            </a:r>
            <a:r>
              <a:rPr lang="en-US" altLang="zh-CN" b="1" dirty="0" smtClean="0"/>
              <a:t>64</a:t>
            </a:r>
            <a:r>
              <a:rPr lang="zh-CN" altLang="en-US" b="1" dirty="0" smtClean="0"/>
              <a:t>、</a:t>
            </a:r>
            <a:r>
              <a:rPr lang="en-US" altLang="zh-CN" b="1" dirty="0" smtClean="0"/>
              <a:t>128</a:t>
            </a:r>
            <a:r>
              <a:rPr lang="zh-CN" altLang="en-US" b="1" dirty="0" smtClean="0"/>
              <a:t>等</a:t>
            </a:r>
            <a:r>
              <a:rPr lang="en-US" altLang="zh-CN" b="1" dirty="0" smtClean="0"/>
              <a:t>,</a:t>
            </a:r>
            <a:r>
              <a:rPr lang="zh-CN" altLang="en-US" b="1" dirty="0" smtClean="0"/>
              <a:t>并计算高通滤波值</a:t>
            </a:r>
            <a:r>
              <a:rPr lang="en-US" altLang="zh-CN" b="1" dirty="0" smtClean="0"/>
              <a:t>R</a:t>
            </a:r>
            <a:r>
              <a:rPr lang="zh-CN" altLang="en-US" b="1" dirty="0" smtClean="0"/>
              <a:t>。</a:t>
            </a:r>
          </a:p>
          <a:p>
            <a:pPr lvl="1" algn="just" eaLnBrk="1" hangingPunct="1"/>
            <a:r>
              <a:rPr lang="zh-CN" altLang="en-US" b="1" dirty="0" smtClean="0"/>
              <a:t>如果</a:t>
            </a:r>
            <a:r>
              <a:rPr lang="en-US" altLang="zh-CN" b="1" dirty="0" smtClean="0"/>
              <a:t>R</a:t>
            </a:r>
            <a:r>
              <a:rPr lang="zh-CN" altLang="en-US" b="1" dirty="0" smtClean="0"/>
              <a:t>值等于</a:t>
            </a:r>
            <a:r>
              <a:rPr lang="en-US" altLang="zh-CN" b="1" dirty="0" smtClean="0"/>
              <a:t>0</a:t>
            </a:r>
            <a:r>
              <a:rPr lang="zh-CN" altLang="en-US" b="1" dirty="0" smtClean="0"/>
              <a:t>，说明当前检测点的灰度值与周围点的相同。</a:t>
            </a:r>
          </a:p>
          <a:p>
            <a:pPr lvl="1" algn="just" eaLnBrk="1" hangingPunct="1"/>
            <a:r>
              <a:rPr lang="zh-CN" altLang="en-US" b="1" dirty="0" smtClean="0"/>
              <a:t>当</a:t>
            </a:r>
            <a:r>
              <a:rPr lang="en-US" altLang="zh-CN" b="1" dirty="0" smtClean="0"/>
              <a:t>R</a:t>
            </a:r>
            <a:r>
              <a:rPr lang="zh-CN" altLang="en-US" b="1" dirty="0" smtClean="0"/>
              <a:t>的值足够大时，说明该点的值与周围的点非常不同，是孤立点。通过阈值</a:t>
            </a:r>
            <a:r>
              <a:rPr lang="en-US" altLang="zh-CN" b="1" dirty="0" smtClean="0"/>
              <a:t>T</a:t>
            </a:r>
            <a:r>
              <a:rPr lang="zh-CN" altLang="en-US" b="1" dirty="0" smtClean="0"/>
              <a:t>来判断</a:t>
            </a:r>
            <a:endParaRPr lang="en-US" altLang="zh-CN" b="1" dirty="0" smtClean="0"/>
          </a:p>
          <a:p>
            <a:pPr lvl="1" algn="just" eaLnBrk="1" hangingPunct="1"/>
            <a:endParaRPr lang="zh-CN" altLang="en-US" b="1" dirty="0" smtClean="0"/>
          </a:p>
          <a:p>
            <a:pPr lvl="1" algn="just" eaLnBrk="1" hangingPunct="1">
              <a:buFontTx/>
              <a:buNone/>
            </a:pPr>
            <a:r>
              <a:rPr lang="zh-CN" altLang="en-US" b="1" dirty="0" smtClean="0"/>
              <a:t>			若</a:t>
            </a:r>
            <a:r>
              <a:rPr lang="en-US" altLang="zh-CN" b="1" dirty="0" smtClean="0"/>
              <a:t>|R| &gt; T</a:t>
            </a:r>
            <a:r>
              <a:rPr lang="zh-CN" altLang="en-US" b="1" dirty="0" smtClean="0"/>
              <a:t>，则检测到一个孤立点。</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9779">
                                            <p:txEl>
                                              <p:pRg st="0" end="0"/>
                                            </p:txEl>
                                          </p:spTgt>
                                        </p:tgtEl>
                                        <p:attrNameLst>
                                          <p:attrName>style.visibility</p:attrName>
                                        </p:attrNameLst>
                                      </p:cBhvr>
                                      <p:to>
                                        <p:strVal val="visible"/>
                                      </p:to>
                                    </p:set>
                                    <p:animEffect transition="in" filter="wipe(left)">
                                      <p:cBhvr>
                                        <p:cTn id="7" dur="500"/>
                                        <p:tgtEl>
                                          <p:spTgt spid="4597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59779">
                                            <p:txEl>
                                              <p:pRg st="1" end="1"/>
                                            </p:txEl>
                                          </p:spTgt>
                                        </p:tgtEl>
                                        <p:attrNameLst>
                                          <p:attrName>style.visibility</p:attrName>
                                        </p:attrNameLst>
                                      </p:cBhvr>
                                      <p:to>
                                        <p:strVal val="visible"/>
                                      </p:to>
                                    </p:set>
                                    <p:animEffect transition="in" filter="wipe(left)">
                                      <p:cBhvr>
                                        <p:cTn id="12" dur="500"/>
                                        <p:tgtEl>
                                          <p:spTgt spid="45977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59779">
                                            <p:txEl>
                                              <p:pRg st="2" end="2"/>
                                            </p:txEl>
                                          </p:spTgt>
                                        </p:tgtEl>
                                        <p:attrNameLst>
                                          <p:attrName>style.visibility</p:attrName>
                                        </p:attrNameLst>
                                      </p:cBhvr>
                                      <p:to>
                                        <p:strVal val="visible"/>
                                      </p:to>
                                    </p:set>
                                    <p:animEffect transition="in" filter="wipe(left)">
                                      <p:cBhvr>
                                        <p:cTn id="17" dur="500"/>
                                        <p:tgtEl>
                                          <p:spTgt spid="45977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59779">
                                            <p:txEl>
                                              <p:pRg st="3" end="3"/>
                                            </p:txEl>
                                          </p:spTgt>
                                        </p:tgtEl>
                                        <p:attrNameLst>
                                          <p:attrName>style.visibility</p:attrName>
                                        </p:attrNameLst>
                                      </p:cBhvr>
                                      <p:to>
                                        <p:strVal val="visible"/>
                                      </p:to>
                                    </p:set>
                                    <p:animEffect transition="in" filter="wipe(left)">
                                      <p:cBhvr>
                                        <p:cTn id="22" dur="500"/>
                                        <p:tgtEl>
                                          <p:spTgt spid="459779">
                                            <p:txEl>
                                              <p:pRg st="3" end="3"/>
                                            </p:txEl>
                                          </p:spTgt>
                                        </p:tgtEl>
                                      </p:cBhvr>
                                    </p:animEffect>
                                  </p:childTnLst>
                                </p:cTn>
                              </p:par>
                              <p:par>
                                <p:cTn id="23" presetID="22" presetClass="entr" presetSubtype="8" fill="hold" nodeType="withEffect">
                                  <p:stCondLst>
                                    <p:cond delay="0"/>
                                  </p:stCondLst>
                                  <p:childTnLst>
                                    <p:set>
                                      <p:cBhvr>
                                        <p:cTn id="24" dur="1" fill="hold">
                                          <p:stCondLst>
                                            <p:cond delay="0"/>
                                          </p:stCondLst>
                                        </p:cTn>
                                        <p:tgtEl>
                                          <p:spTgt spid="459779">
                                            <p:txEl>
                                              <p:pRg st="5" end="5"/>
                                            </p:txEl>
                                          </p:spTgt>
                                        </p:tgtEl>
                                        <p:attrNameLst>
                                          <p:attrName>style.visibility</p:attrName>
                                        </p:attrNameLst>
                                      </p:cBhvr>
                                      <p:to>
                                        <p:strVal val="visible"/>
                                      </p:to>
                                    </p:set>
                                    <p:animEffect transition="in" filter="wipe(left)">
                                      <p:cBhvr>
                                        <p:cTn id="25" dur="500"/>
                                        <p:tgtEl>
                                          <p:spTgt spid="45977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9779" grpId="0" build="p" bldLvl="2"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02" name="Rectangle 2"/>
          <p:cNvSpPr>
            <a:spLocks noGrp="1" noChangeArrowheads="1"/>
          </p:cNvSpPr>
          <p:nvPr>
            <p:ph type="title"/>
          </p:nvPr>
        </p:nvSpPr>
        <p:spPr/>
        <p:txBody>
          <a:bodyPr/>
          <a:lstStyle/>
          <a:p>
            <a:pPr algn="l" eaLnBrk="1" hangingPunct="1"/>
            <a:r>
              <a:rPr lang="en-US" altLang="zh-CN" sz="4000" b="1" dirty="0" smtClean="0">
                <a:solidFill>
                  <a:srgbClr val="000099"/>
                </a:solidFill>
                <a:latin typeface="Times New Roman" pitchFamily="18" charset="0"/>
              </a:rPr>
              <a:t>2  </a:t>
            </a:r>
            <a:r>
              <a:rPr lang="zh-CN" altLang="en-US" sz="4000" b="1" dirty="0" smtClean="0">
                <a:solidFill>
                  <a:srgbClr val="000099"/>
                </a:solidFill>
              </a:rPr>
              <a:t>线检测</a:t>
            </a:r>
          </a:p>
        </p:txBody>
      </p:sp>
      <p:sp>
        <p:nvSpPr>
          <p:cNvPr id="460803" name="Rectangle 3"/>
          <p:cNvSpPr>
            <a:spLocks noGrp="1" noChangeArrowheads="1"/>
          </p:cNvSpPr>
          <p:nvPr>
            <p:ph type="body" idx="1"/>
          </p:nvPr>
        </p:nvSpPr>
        <p:spPr>
          <a:xfrm>
            <a:off x="525905" y="1085538"/>
            <a:ext cx="8077200" cy="1676400"/>
          </a:xfrm>
        </p:spPr>
        <p:txBody>
          <a:bodyPr/>
          <a:lstStyle/>
          <a:p>
            <a:pPr eaLnBrk="1" hangingPunct="1">
              <a:buFontTx/>
              <a:buNone/>
            </a:pPr>
            <a:r>
              <a:rPr lang="zh-CN" altLang="en-US" sz="3600" b="1" u="sng" dirty="0" smtClean="0">
                <a:solidFill>
                  <a:srgbClr val="FF0000"/>
                </a:solidFill>
              </a:rPr>
              <a:t>线</a:t>
            </a:r>
            <a:r>
              <a:rPr lang="zh-CN" altLang="en-US" sz="3600" b="1" u="sng" dirty="0" smtClean="0"/>
              <a:t>检测</a:t>
            </a:r>
            <a:r>
              <a:rPr lang="en-US" altLang="zh-CN" sz="3600" b="1" dirty="0" smtClean="0"/>
              <a:t>(</a:t>
            </a:r>
            <a:r>
              <a:rPr lang="en-US" altLang="zh-CN" sz="3600" b="1" dirty="0" smtClean="0">
                <a:latin typeface="Times New Roman" pitchFamily="18" charset="0"/>
              </a:rPr>
              <a:t>Line Detection)</a:t>
            </a:r>
            <a:endParaRPr lang="en-US" altLang="zh-CN" sz="3600" b="1" dirty="0" smtClean="0"/>
          </a:p>
          <a:p>
            <a:pPr lvl="1" eaLnBrk="1" hangingPunct="1"/>
            <a:r>
              <a:rPr lang="zh-CN" altLang="en-US" b="1" dirty="0" smtClean="0"/>
              <a:t>通过比较典型模板的计算值，确定一个点是否在某个方向的线上。</a:t>
            </a:r>
            <a:endParaRPr lang="zh-CN" altLang="en-US" sz="3200" b="1" dirty="0" smtClean="0"/>
          </a:p>
        </p:txBody>
      </p:sp>
      <p:grpSp>
        <p:nvGrpSpPr>
          <p:cNvPr id="2" name="Group 4"/>
          <p:cNvGrpSpPr>
            <a:grpSpLocks/>
          </p:cNvGrpSpPr>
          <p:nvPr/>
        </p:nvGrpSpPr>
        <p:grpSpPr bwMode="auto">
          <a:xfrm>
            <a:off x="449705" y="2914338"/>
            <a:ext cx="1828800" cy="2590800"/>
            <a:chOff x="576" y="2544"/>
            <a:chExt cx="1152" cy="1632"/>
          </a:xfrm>
        </p:grpSpPr>
        <p:sp>
          <p:nvSpPr>
            <p:cNvPr id="12326" name="Rectangle 5"/>
            <p:cNvSpPr>
              <a:spLocks noChangeArrowheads="1"/>
            </p:cNvSpPr>
            <p:nvPr/>
          </p:nvSpPr>
          <p:spPr bwMode="auto">
            <a:xfrm>
              <a:off x="576" y="2544"/>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27" name="Rectangle 6"/>
            <p:cNvSpPr>
              <a:spLocks noChangeArrowheads="1"/>
            </p:cNvSpPr>
            <p:nvPr/>
          </p:nvSpPr>
          <p:spPr bwMode="auto">
            <a:xfrm>
              <a:off x="960" y="2544"/>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28" name="Rectangle 7"/>
            <p:cNvSpPr>
              <a:spLocks noChangeArrowheads="1"/>
            </p:cNvSpPr>
            <p:nvPr/>
          </p:nvSpPr>
          <p:spPr bwMode="auto">
            <a:xfrm>
              <a:off x="1344" y="2544"/>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29" name="Rectangle 8"/>
            <p:cNvSpPr>
              <a:spLocks noChangeArrowheads="1"/>
            </p:cNvSpPr>
            <p:nvPr/>
          </p:nvSpPr>
          <p:spPr bwMode="auto">
            <a:xfrm>
              <a:off x="576" y="2928"/>
              <a:ext cx="384" cy="384"/>
            </a:xfrm>
            <a:prstGeom prst="rect">
              <a:avLst/>
            </a:prstGeom>
            <a:solidFill>
              <a:srgbClr val="33CC33"/>
            </a:solidFill>
            <a:ln w="9525">
              <a:solidFill>
                <a:schemeClr val="tx1"/>
              </a:solidFill>
              <a:miter lim="800000"/>
              <a:headEnd/>
              <a:tailEnd/>
            </a:ln>
          </p:spPr>
          <p:txBody>
            <a:bodyPr wrap="none" anchor="ctr"/>
            <a:lstStyle/>
            <a:p>
              <a:pPr algn="ctr" eaLnBrk="1" hangingPunct="1"/>
              <a:r>
                <a:rPr lang="en-US" altLang="zh-CN"/>
                <a:t>2</a:t>
              </a:r>
            </a:p>
          </p:txBody>
        </p:sp>
        <p:sp>
          <p:nvSpPr>
            <p:cNvPr id="12330" name="Rectangle 9"/>
            <p:cNvSpPr>
              <a:spLocks noChangeArrowheads="1"/>
            </p:cNvSpPr>
            <p:nvPr/>
          </p:nvSpPr>
          <p:spPr bwMode="auto">
            <a:xfrm>
              <a:off x="960" y="2928"/>
              <a:ext cx="384" cy="384"/>
            </a:xfrm>
            <a:prstGeom prst="rect">
              <a:avLst/>
            </a:prstGeom>
            <a:solidFill>
              <a:srgbClr val="33CC33"/>
            </a:solidFill>
            <a:ln w="9525">
              <a:solidFill>
                <a:schemeClr val="tx1"/>
              </a:solidFill>
              <a:miter lim="800000"/>
              <a:headEnd/>
              <a:tailEnd/>
            </a:ln>
          </p:spPr>
          <p:txBody>
            <a:bodyPr wrap="none" anchor="ctr"/>
            <a:lstStyle/>
            <a:p>
              <a:pPr algn="ctr" eaLnBrk="1" hangingPunct="1"/>
              <a:r>
                <a:rPr lang="en-US" altLang="zh-CN"/>
                <a:t>2</a:t>
              </a:r>
            </a:p>
          </p:txBody>
        </p:sp>
        <p:sp>
          <p:nvSpPr>
            <p:cNvPr id="12331" name="Rectangle 10"/>
            <p:cNvSpPr>
              <a:spLocks noChangeArrowheads="1"/>
            </p:cNvSpPr>
            <p:nvPr/>
          </p:nvSpPr>
          <p:spPr bwMode="auto">
            <a:xfrm>
              <a:off x="1344" y="2928"/>
              <a:ext cx="384" cy="384"/>
            </a:xfrm>
            <a:prstGeom prst="rect">
              <a:avLst/>
            </a:prstGeom>
            <a:solidFill>
              <a:srgbClr val="33CC33"/>
            </a:solidFill>
            <a:ln w="9525">
              <a:solidFill>
                <a:schemeClr val="tx1"/>
              </a:solidFill>
              <a:miter lim="800000"/>
              <a:headEnd/>
              <a:tailEnd/>
            </a:ln>
          </p:spPr>
          <p:txBody>
            <a:bodyPr wrap="none" anchor="ctr"/>
            <a:lstStyle/>
            <a:p>
              <a:pPr algn="ctr" eaLnBrk="1" hangingPunct="1"/>
              <a:r>
                <a:rPr lang="en-US" altLang="zh-CN"/>
                <a:t>2</a:t>
              </a:r>
            </a:p>
          </p:txBody>
        </p:sp>
        <p:sp>
          <p:nvSpPr>
            <p:cNvPr id="12332" name="Rectangle 11"/>
            <p:cNvSpPr>
              <a:spLocks noChangeArrowheads="1"/>
            </p:cNvSpPr>
            <p:nvPr/>
          </p:nvSpPr>
          <p:spPr bwMode="auto">
            <a:xfrm>
              <a:off x="576" y="3312"/>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33" name="Rectangle 12"/>
            <p:cNvSpPr>
              <a:spLocks noChangeArrowheads="1"/>
            </p:cNvSpPr>
            <p:nvPr/>
          </p:nvSpPr>
          <p:spPr bwMode="auto">
            <a:xfrm>
              <a:off x="960" y="3312"/>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34" name="Rectangle 13"/>
            <p:cNvSpPr>
              <a:spLocks noChangeArrowheads="1"/>
            </p:cNvSpPr>
            <p:nvPr/>
          </p:nvSpPr>
          <p:spPr bwMode="auto">
            <a:xfrm>
              <a:off x="1344" y="3312"/>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35" name="Rectangle 14"/>
            <p:cNvSpPr>
              <a:spLocks noChangeArrowheads="1"/>
            </p:cNvSpPr>
            <p:nvPr/>
          </p:nvSpPr>
          <p:spPr bwMode="auto">
            <a:xfrm>
              <a:off x="688" y="3888"/>
              <a:ext cx="884" cy="288"/>
            </a:xfrm>
            <a:prstGeom prst="rect">
              <a:avLst/>
            </a:prstGeom>
            <a:noFill/>
            <a:ln w="9525">
              <a:noFill/>
              <a:miter lim="800000"/>
              <a:headEnd/>
              <a:tailEnd/>
            </a:ln>
          </p:spPr>
          <p:txBody>
            <a:bodyPr wrap="none">
              <a:spAutoFit/>
            </a:bodyPr>
            <a:lstStyle/>
            <a:p>
              <a:pPr algn="ctr"/>
              <a:r>
                <a:rPr lang="zh-CN" altLang="en-US">
                  <a:solidFill>
                    <a:schemeClr val="accent2"/>
                  </a:solidFill>
                  <a:latin typeface="方正大黑简体" pitchFamily="65" charset="-122"/>
                  <a:ea typeface="方正大黑简体" pitchFamily="65" charset="-122"/>
                </a:rPr>
                <a:t>水平模板</a:t>
              </a:r>
            </a:p>
          </p:txBody>
        </p:sp>
      </p:grpSp>
      <p:grpSp>
        <p:nvGrpSpPr>
          <p:cNvPr id="3" name="Group 15"/>
          <p:cNvGrpSpPr>
            <a:grpSpLocks/>
          </p:cNvGrpSpPr>
          <p:nvPr/>
        </p:nvGrpSpPr>
        <p:grpSpPr bwMode="auto">
          <a:xfrm>
            <a:off x="2507105" y="2914338"/>
            <a:ext cx="1828800" cy="2590800"/>
            <a:chOff x="1872" y="2544"/>
            <a:chExt cx="1152" cy="1632"/>
          </a:xfrm>
        </p:grpSpPr>
        <p:sp>
          <p:nvSpPr>
            <p:cNvPr id="12316" name="Rectangle 16"/>
            <p:cNvSpPr>
              <a:spLocks noChangeArrowheads="1"/>
            </p:cNvSpPr>
            <p:nvPr/>
          </p:nvSpPr>
          <p:spPr bwMode="auto">
            <a:xfrm>
              <a:off x="1872" y="2544"/>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17" name="Rectangle 17"/>
            <p:cNvSpPr>
              <a:spLocks noChangeArrowheads="1"/>
            </p:cNvSpPr>
            <p:nvPr/>
          </p:nvSpPr>
          <p:spPr bwMode="auto">
            <a:xfrm>
              <a:off x="2256" y="2544"/>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18" name="Rectangle 18"/>
            <p:cNvSpPr>
              <a:spLocks noChangeArrowheads="1"/>
            </p:cNvSpPr>
            <p:nvPr/>
          </p:nvSpPr>
          <p:spPr bwMode="auto">
            <a:xfrm>
              <a:off x="2640" y="2544"/>
              <a:ext cx="384" cy="384"/>
            </a:xfrm>
            <a:prstGeom prst="rect">
              <a:avLst/>
            </a:prstGeom>
            <a:solidFill>
              <a:srgbClr val="33CC33"/>
            </a:solidFill>
            <a:ln w="9525">
              <a:solidFill>
                <a:schemeClr val="tx1"/>
              </a:solidFill>
              <a:miter lim="800000"/>
              <a:headEnd/>
              <a:tailEnd/>
            </a:ln>
          </p:spPr>
          <p:txBody>
            <a:bodyPr wrap="none" anchor="ctr"/>
            <a:lstStyle/>
            <a:p>
              <a:pPr algn="ctr" eaLnBrk="1" hangingPunct="1"/>
              <a:r>
                <a:rPr lang="en-US" altLang="zh-CN"/>
                <a:t>2</a:t>
              </a:r>
            </a:p>
          </p:txBody>
        </p:sp>
        <p:sp>
          <p:nvSpPr>
            <p:cNvPr id="12319" name="Rectangle 19"/>
            <p:cNvSpPr>
              <a:spLocks noChangeArrowheads="1"/>
            </p:cNvSpPr>
            <p:nvPr/>
          </p:nvSpPr>
          <p:spPr bwMode="auto">
            <a:xfrm>
              <a:off x="1872" y="2928"/>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20" name="Rectangle 20"/>
            <p:cNvSpPr>
              <a:spLocks noChangeArrowheads="1"/>
            </p:cNvSpPr>
            <p:nvPr/>
          </p:nvSpPr>
          <p:spPr bwMode="auto">
            <a:xfrm>
              <a:off x="2256" y="2928"/>
              <a:ext cx="384" cy="384"/>
            </a:xfrm>
            <a:prstGeom prst="rect">
              <a:avLst/>
            </a:prstGeom>
            <a:solidFill>
              <a:srgbClr val="33CC33"/>
            </a:solidFill>
            <a:ln w="9525">
              <a:solidFill>
                <a:schemeClr val="tx1"/>
              </a:solidFill>
              <a:miter lim="800000"/>
              <a:headEnd/>
              <a:tailEnd/>
            </a:ln>
          </p:spPr>
          <p:txBody>
            <a:bodyPr wrap="none" anchor="ctr"/>
            <a:lstStyle/>
            <a:p>
              <a:pPr algn="ctr" eaLnBrk="1" hangingPunct="1"/>
              <a:r>
                <a:rPr lang="en-US" altLang="zh-CN"/>
                <a:t>2</a:t>
              </a:r>
            </a:p>
          </p:txBody>
        </p:sp>
        <p:sp>
          <p:nvSpPr>
            <p:cNvPr id="12321" name="Rectangle 21"/>
            <p:cNvSpPr>
              <a:spLocks noChangeArrowheads="1"/>
            </p:cNvSpPr>
            <p:nvPr/>
          </p:nvSpPr>
          <p:spPr bwMode="auto">
            <a:xfrm>
              <a:off x="2640" y="2928"/>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22" name="Rectangle 22"/>
            <p:cNvSpPr>
              <a:spLocks noChangeArrowheads="1"/>
            </p:cNvSpPr>
            <p:nvPr/>
          </p:nvSpPr>
          <p:spPr bwMode="auto">
            <a:xfrm>
              <a:off x="1872" y="3312"/>
              <a:ext cx="384" cy="384"/>
            </a:xfrm>
            <a:prstGeom prst="rect">
              <a:avLst/>
            </a:prstGeom>
            <a:solidFill>
              <a:srgbClr val="33CC33"/>
            </a:solidFill>
            <a:ln w="9525">
              <a:solidFill>
                <a:schemeClr val="tx1"/>
              </a:solidFill>
              <a:miter lim="800000"/>
              <a:headEnd/>
              <a:tailEnd/>
            </a:ln>
          </p:spPr>
          <p:txBody>
            <a:bodyPr wrap="none" anchor="ctr"/>
            <a:lstStyle/>
            <a:p>
              <a:pPr algn="ctr" eaLnBrk="1" hangingPunct="1"/>
              <a:r>
                <a:rPr lang="en-US" altLang="zh-CN"/>
                <a:t>2</a:t>
              </a:r>
            </a:p>
          </p:txBody>
        </p:sp>
        <p:sp>
          <p:nvSpPr>
            <p:cNvPr id="12323" name="Rectangle 23"/>
            <p:cNvSpPr>
              <a:spLocks noChangeArrowheads="1"/>
            </p:cNvSpPr>
            <p:nvPr/>
          </p:nvSpPr>
          <p:spPr bwMode="auto">
            <a:xfrm>
              <a:off x="2256" y="3312"/>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24" name="Rectangle 24"/>
            <p:cNvSpPr>
              <a:spLocks noChangeArrowheads="1"/>
            </p:cNvSpPr>
            <p:nvPr/>
          </p:nvSpPr>
          <p:spPr bwMode="auto">
            <a:xfrm>
              <a:off x="2640" y="3312"/>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25" name="Rectangle 25"/>
            <p:cNvSpPr>
              <a:spLocks noChangeArrowheads="1"/>
            </p:cNvSpPr>
            <p:nvPr/>
          </p:nvSpPr>
          <p:spPr bwMode="auto">
            <a:xfrm>
              <a:off x="1996" y="3888"/>
              <a:ext cx="884" cy="288"/>
            </a:xfrm>
            <a:prstGeom prst="rect">
              <a:avLst/>
            </a:prstGeom>
            <a:noFill/>
            <a:ln w="9525">
              <a:noFill/>
              <a:miter lim="800000"/>
              <a:headEnd/>
              <a:tailEnd/>
            </a:ln>
          </p:spPr>
          <p:txBody>
            <a:bodyPr wrap="none">
              <a:spAutoFit/>
            </a:bodyPr>
            <a:lstStyle/>
            <a:p>
              <a:pPr algn="ctr"/>
              <a:r>
                <a:rPr lang="en-US" altLang="zh-CN">
                  <a:solidFill>
                    <a:schemeClr val="accent2"/>
                  </a:solidFill>
                  <a:latin typeface="方正大黑简体" pitchFamily="65" charset="-122"/>
                  <a:ea typeface="方正大黑简体" pitchFamily="65" charset="-122"/>
                </a:rPr>
                <a:t>45</a:t>
              </a:r>
              <a:r>
                <a:rPr lang="zh-CN" altLang="en-US">
                  <a:solidFill>
                    <a:schemeClr val="accent2"/>
                  </a:solidFill>
                  <a:latin typeface="方正大黑简体" pitchFamily="65" charset="-122"/>
                  <a:ea typeface="方正大黑简体" pitchFamily="65" charset="-122"/>
                </a:rPr>
                <a:t>度模板</a:t>
              </a:r>
            </a:p>
          </p:txBody>
        </p:sp>
      </p:grpSp>
      <p:grpSp>
        <p:nvGrpSpPr>
          <p:cNvPr id="4" name="Group 26"/>
          <p:cNvGrpSpPr>
            <a:grpSpLocks/>
          </p:cNvGrpSpPr>
          <p:nvPr/>
        </p:nvGrpSpPr>
        <p:grpSpPr bwMode="auto">
          <a:xfrm>
            <a:off x="4564505" y="2914338"/>
            <a:ext cx="1828800" cy="2590800"/>
            <a:chOff x="3168" y="2544"/>
            <a:chExt cx="1152" cy="1632"/>
          </a:xfrm>
        </p:grpSpPr>
        <p:sp>
          <p:nvSpPr>
            <p:cNvPr id="12306" name="Rectangle 27"/>
            <p:cNvSpPr>
              <a:spLocks noChangeArrowheads="1"/>
            </p:cNvSpPr>
            <p:nvPr/>
          </p:nvSpPr>
          <p:spPr bwMode="auto">
            <a:xfrm>
              <a:off x="3168" y="2544"/>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07" name="Rectangle 28"/>
            <p:cNvSpPr>
              <a:spLocks noChangeArrowheads="1"/>
            </p:cNvSpPr>
            <p:nvPr/>
          </p:nvSpPr>
          <p:spPr bwMode="auto">
            <a:xfrm>
              <a:off x="3552" y="2544"/>
              <a:ext cx="384" cy="384"/>
            </a:xfrm>
            <a:prstGeom prst="rect">
              <a:avLst/>
            </a:prstGeom>
            <a:solidFill>
              <a:srgbClr val="33CC33"/>
            </a:solidFill>
            <a:ln w="9525">
              <a:solidFill>
                <a:schemeClr val="tx1"/>
              </a:solidFill>
              <a:miter lim="800000"/>
              <a:headEnd/>
              <a:tailEnd/>
            </a:ln>
          </p:spPr>
          <p:txBody>
            <a:bodyPr wrap="none" anchor="ctr"/>
            <a:lstStyle/>
            <a:p>
              <a:pPr algn="ctr" eaLnBrk="1" hangingPunct="1"/>
              <a:r>
                <a:rPr lang="en-US" altLang="zh-CN"/>
                <a:t>2</a:t>
              </a:r>
            </a:p>
          </p:txBody>
        </p:sp>
        <p:sp>
          <p:nvSpPr>
            <p:cNvPr id="12308" name="Rectangle 29"/>
            <p:cNvSpPr>
              <a:spLocks noChangeArrowheads="1"/>
            </p:cNvSpPr>
            <p:nvPr/>
          </p:nvSpPr>
          <p:spPr bwMode="auto">
            <a:xfrm>
              <a:off x="3936" y="2544"/>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09" name="Rectangle 30"/>
            <p:cNvSpPr>
              <a:spLocks noChangeArrowheads="1"/>
            </p:cNvSpPr>
            <p:nvPr/>
          </p:nvSpPr>
          <p:spPr bwMode="auto">
            <a:xfrm>
              <a:off x="3168" y="2928"/>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10" name="Rectangle 31"/>
            <p:cNvSpPr>
              <a:spLocks noChangeArrowheads="1"/>
            </p:cNvSpPr>
            <p:nvPr/>
          </p:nvSpPr>
          <p:spPr bwMode="auto">
            <a:xfrm>
              <a:off x="3552" y="2928"/>
              <a:ext cx="384" cy="384"/>
            </a:xfrm>
            <a:prstGeom prst="rect">
              <a:avLst/>
            </a:prstGeom>
            <a:solidFill>
              <a:srgbClr val="33CC33"/>
            </a:solidFill>
            <a:ln w="9525">
              <a:solidFill>
                <a:schemeClr val="tx1"/>
              </a:solidFill>
              <a:miter lim="800000"/>
              <a:headEnd/>
              <a:tailEnd/>
            </a:ln>
          </p:spPr>
          <p:txBody>
            <a:bodyPr wrap="none" anchor="ctr"/>
            <a:lstStyle/>
            <a:p>
              <a:pPr algn="ctr" eaLnBrk="1" hangingPunct="1"/>
              <a:r>
                <a:rPr lang="en-US" altLang="zh-CN"/>
                <a:t>2</a:t>
              </a:r>
            </a:p>
          </p:txBody>
        </p:sp>
        <p:sp>
          <p:nvSpPr>
            <p:cNvPr id="12311" name="Rectangle 32"/>
            <p:cNvSpPr>
              <a:spLocks noChangeArrowheads="1"/>
            </p:cNvSpPr>
            <p:nvPr/>
          </p:nvSpPr>
          <p:spPr bwMode="auto">
            <a:xfrm>
              <a:off x="3936" y="2928"/>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12" name="Rectangle 33"/>
            <p:cNvSpPr>
              <a:spLocks noChangeArrowheads="1"/>
            </p:cNvSpPr>
            <p:nvPr/>
          </p:nvSpPr>
          <p:spPr bwMode="auto">
            <a:xfrm>
              <a:off x="3168" y="3312"/>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13" name="Rectangle 34"/>
            <p:cNvSpPr>
              <a:spLocks noChangeArrowheads="1"/>
            </p:cNvSpPr>
            <p:nvPr/>
          </p:nvSpPr>
          <p:spPr bwMode="auto">
            <a:xfrm>
              <a:off x="3552" y="3312"/>
              <a:ext cx="384" cy="384"/>
            </a:xfrm>
            <a:prstGeom prst="rect">
              <a:avLst/>
            </a:prstGeom>
            <a:solidFill>
              <a:srgbClr val="33CC33"/>
            </a:solidFill>
            <a:ln w="9525">
              <a:solidFill>
                <a:schemeClr val="tx1"/>
              </a:solidFill>
              <a:miter lim="800000"/>
              <a:headEnd/>
              <a:tailEnd/>
            </a:ln>
          </p:spPr>
          <p:txBody>
            <a:bodyPr wrap="none" anchor="ctr"/>
            <a:lstStyle/>
            <a:p>
              <a:pPr algn="ctr" eaLnBrk="1" hangingPunct="1"/>
              <a:r>
                <a:rPr lang="en-US" altLang="zh-CN"/>
                <a:t>2</a:t>
              </a:r>
            </a:p>
          </p:txBody>
        </p:sp>
        <p:sp>
          <p:nvSpPr>
            <p:cNvPr id="12314" name="Rectangle 35"/>
            <p:cNvSpPr>
              <a:spLocks noChangeArrowheads="1"/>
            </p:cNvSpPr>
            <p:nvPr/>
          </p:nvSpPr>
          <p:spPr bwMode="auto">
            <a:xfrm>
              <a:off x="3936" y="3312"/>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15" name="Rectangle 36"/>
            <p:cNvSpPr>
              <a:spLocks noChangeArrowheads="1"/>
            </p:cNvSpPr>
            <p:nvPr/>
          </p:nvSpPr>
          <p:spPr bwMode="auto">
            <a:xfrm>
              <a:off x="3292" y="3888"/>
              <a:ext cx="884" cy="288"/>
            </a:xfrm>
            <a:prstGeom prst="rect">
              <a:avLst/>
            </a:prstGeom>
            <a:noFill/>
            <a:ln w="9525">
              <a:noFill/>
              <a:miter lim="800000"/>
              <a:headEnd/>
              <a:tailEnd/>
            </a:ln>
          </p:spPr>
          <p:txBody>
            <a:bodyPr wrap="none">
              <a:spAutoFit/>
            </a:bodyPr>
            <a:lstStyle/>
            <a:p>
              <a:pPr algn="ctr"/>
              <a:r>
                <a:rPr lang="zh-CN" altLang="en-US">
                  <a:solidFill>
                    <a:schemeClr val="accent2"/>
                  </a:solidFill>
                  <a:latin typeface="方正大黑简体" pitchFamily="65" charset="-122"/>
                  <a:ea typeface="方正大黑简体" pitchFamily="65" charset="-122"/>
                </a:rPr>
                <a:t>垂直模板</a:t>
              </a:r>
            </a:p>
          </p:txBody>
        </p:sp>
      </p:grpSp>
      <p:grpSp>
        <p:nvGrpSpPr>
          <p:cNvPr id="5" name="Group 37"/>
          <p:cNvGrpSpPr>
            <a:grpSpLocks/>
          </p:cNvGrpSpPr>
          <p:nvPr/>
        </p:nvGrpSpPr>
        <p:grpSpPr bwMode="auto">
          <a:xfrm>
            <a:off x="6621905" y="2914338"/>
            <a:ext cx="1828800" cy="2590800"/>
            <a:chOff x="4464" y="2544"/>
            <a:chExt cx="1152" cy="1632"/>
          </a:xfrm>
        </p:grpSpPr>
        <p:sp>
          <p:nvSpPr>
            <p:cNvPr id="12296" name="Rectangle 38"/>
            <p:cNvSpPr>
              <a:spLocks noChangeArrowheads="1"/>
            </p:cNvSpPr>
            <p:nvPr/>
          </p:nvSpPr>
          <p:spPr bwMode="auto">
            <a:xfrm>
              <a:off x="4464" y="2544"/>
              <a:ext cx="384" cy="384"/>
            </a:xfrm>
            <a:prstGeom prst="rect">
              <a:avLst/>
            </a:prstGeom>
            <a:solidFill>
              <a:srgbClr val="33CC33"/>
            </a:solidFill>
            <a:ln w="9525">
              <a:solidFill>
                <a:schemeClr val="tx1"/>
              </a:solidFill>
              <a:miter lim="800000"/>
              <a:headEnd/>
              <a:tailEnd/>
            </a:ln>
          </p:spPr>
          <p:txBody>
            <a:bodyPr wrap="none" anchor="ctr"/>
            <a:lstStyle/>
            <a:p>
              <a:pPr algn="ctr" eaLnBrk="1" hangingPunct="1"/>
              <a:r>
                <a:rPr lang="en-US" altLang="zh-CN"/>
                <a:t>2</a:t>
              </a:r>
            </a:p>
          </p:txBody>
        </p:sp>
        <p:sp>
          <p:nvSpPr>
            <p:cNvPr id="12297" name="Rectangle 39"/>
            <p:cNvSpPr>
              <a:spLocks noChangeArrowheads="1"/>
            </p:cNvSpPr>
            <p:nvPr/>
          </p:nvSpPr>
          <p:spPr bwMode="auto">
            <a:xfrm>
              <a:off x="4848" y="2544"/>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298" name="Rectangle 40"/>
            <p:cNvSpPr>
              <a:spLocks noChangeArrowheads="1"/>
            </p:cNvSpPr>
            <p:nvPr/>
          </p:nvSpPr>
          <p:spPr bwMode="auto">
            <a:xfrm>
              <a:off x="5232" y="2544"/>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299" name="Rectangle 41"/>
            <p:cNvSpPr>
              <a:spLocks noChangeArrowheads="1"/>
            </p:cNvSpPr>
            <p:nvPr/>
          </p:nvSpPr>
          <p:spPr bwMode="auto">
            <a:xfrm>
              <a:off x="4464" y="2928"/>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00" name="Rectangle 42"/>
            <p:cNvSpPr>
              <a:spLocks noChangeArrowheads="1"/>
            </p:cNvSpPr>
            <p:nvPr/>
          </p:nvSpPr>
          <p:spPr bwMode="auto">
            <a:xfrm>
              <a:off x="4848" y="2928"/>
              <a:ext cx="384" cy="384"/>
            </a:xfrm>
            <a:prstGeom prst="rect">
              <a:avLst/>
            </a:prstGeom>
            <a:solidFill>
              <a:srgbClr val="33CC33"/>
            </a:solidFill>
            <a:ln w="9525">
              <a:solidFill>
                <a:schemeClr val="tx1"/>
              </a:solidFill>
              <a:miter lim="800000"/>
              <a:headEnd/>
              <a:tailEnd/>
            </a:ln>
          </p:spPr>
          <p:txBody>
            <a:bodyPr wrap="none" anchor="ctr"/>
            <a:lstStyle/>
            <a:p>
              <a:pPr algn="ctr" eaLnBrk="1" hangingPunct="1"/>
              <a:r>
                <a:rPr lang="en-US" altLang="zh-CN"/>
                <a:t>2</a:t>
              </a:r>
            </a:p>
          </p:txBody>
        </p:sp>
        <p:sp>
          <p:nvSpPr>
            <p:cNvPr id="12301" name="Rectangle 43"/>
            <p:cNvSpPr>
              <a:spLocks noChangeArrowheads="1"/>
            </p:cNvSpPr>
            <p:nvPr/>
          </p:nvSpPr>
          <p:spPr bwMode="auto">
            <a:xfrm>
              <a:off x="5232" y="2928"/>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02" name="Rectangle 44"/>
            <p:cNvSpPr>
              <a:spLocks noChangeArrowheads="1"/>
            </p:cNvSpPr>
            <p:nvPr/>
          </p:nvSpPr>
          <p:spPr bwMode="auto">
            <a:xfrm>
              <a:off x="4464" y="3312"/>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03" name="Rectangle 45"/>
            <p:cNvSpPr>
              <a:spLocks noChangeArrowheads="1"/>
            </p:cNvSpPr>
            <p:nvPr/>
          </p:nvSpPr>
          <p:spPr bwMode="auto">
            <a:xfrm>
              <a:off x="4848" y="3312"/>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04" name="Rectangle 46"/>
            <p:cNvSpPr>
              <a:spLocks noChangeArrowheads="1"/>
            </p:cNvSpPr>
            <p:nvPr/>
          </p:nvSpPr>
          <p:spPr bwMode="auto">
            <a:xfrm>
              <a:off x="5232" y="3312"/>
              <a:ext cx="384" cy="384"/>
            </a:xfrm>
            <a:prstGeom prst="rect">
              <a:avLst/>
            </a:prstGeom>
            <a:solidFill>
              <a:srgbClr val="33CC33"/>
            </a:solidFill>
            <a:ln w="9525">
              <a:solidFill>
                <a:schemeClr val="tx1"/>
              </a:solidFill>
              <a:miter lim="800000"/>
              <a:headEnd/>
              <a:tailEnd/>
            </a:ln>
          </p:spPr>
          <p:txBody>
            <a:bodyPr wrap="none" anchor="ctr"/>
            <a:lstStyle/>
            <a:p>
              <a:pPr algn="ctr" eaLnBrk="1" hangingPunct="1"/>
              <a:r>
                <a:rPr lang="en-US" altLang="zh-CN"/>
                <a:t>2</a:t>
              </a:r>
            </a:p>
          </p:txBody>
        </p:sp>
        <p:sp>
          <p:nvSpPr>
            <p:cNvPr id="12305" name="Rectangle 47"/>
            <p:cNvSpPr>
              <a:spLocks noChangeArrowheads="1"/>
            </p:cNvSpPr>
            <p:nvPr/>
          </p:nvSpPr>
          <p:spPr bwMode="auto">
            <a:xfrm>
              <a:off x="4540" y="3888"/>
              <a:ext cx="980" cy="288"/>
            </a:xfrm>
            <a:prstGeom prst="rect">
              <a:avLst/>
            </a:prstGeom>
            <a:noFill/>
            <a:ln w="9525">
              <a:noFill/>
              <a:miter lim="800000"/>
              <a:headEnd/>
              <a:tailEnd/>
            </a:ln>
          </p:spPr>
          <p:txBody>
            <a:bodyPr wrap="none">
              <a:spAutoFit/>
            </a:bodyPr>
            <a:lstStyle/>
            <a:p>
              <a:pPr algn="ctr"/>
              <a:r>
                <a:rPr lang="en-US" altLang="zh-CN">
                  <a:solidFill>
                    <a:schemeClr val="accent2"/>
                  </a:solidFill>
                  <a:latin typeface="方正大黑简体" pitchFamily="65" charset="-122"/>
                  <a:ea typeface="方正大黑简体" pitchFamily="65" charset="-122"/>
                </a:rPr>
                <a:t>135</a:t>
              </a:r>
              <a:r>
                <a:rPr lang="zh-CN" altLang="en-US">
                  <a:solidFill>
                    <a:schemeClr val="accent2"/>
                  </a:solidFill>
                  <a:latin typeface="方正大黑简体" pitchFamily="65" charset="-122"/>
                  <a:ea typeface="方正大黑简体" pitchFamily="65" charset="-122"/>
                </a:rPr>
                <a:t>度模板</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0802"/>
                                        </p:tgtEl>
                                        <p:attrNameLst>
                                          <p:attrName>style.visibility</p:attrName>
                                        </p:attrNameLst>
                                      </p:cBhvr>
                                      <p:to>
                                        <p:strVal val="visible"/>
                                      </p:to>
                                    </p:set>
                                    <p:animEffect transition="in" filter="wipe(left)">
                                      <p:cBhvr>
                                        <p:cTn id="7" dur="500"/>
                                        <p:tgtEl>
                                          <p:spTgt spid="4608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60803">
                                            <p:txEl>
                                              <p:pRg st="0" end="0"/>
                                            </p:txEl>
                                          </p:spTgt>
                                        </p:tgtEl>
                                        <p:attrNameLst>
                                          <p:attrName>style.visibility</p:attrName>
                                        </p:attrNameLst>
                                      </p:cBhvr>
                                      <p:to>
                                        <p:strVal val="visible"/>
                                      </p:to>
                                    </p:set>
                                    <p:animEffect transition="in" filter="wipe(left)">
                                      <p:cBhvr>
                                        <p:cTn id="12" dur="500"/>
                                        <p:tgtEl>
                                          <p:spTgt spid="460803">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460803">
                                            <p:txEl>
                                              <p:pRg st="1" end="1"/>
                                            </p:txEl>
                                          </p:spTgt>
                                        </p:tgtEl>
                                        <p:attrNameLst>
                                          <p:attrName>style.visibility</p:attrName>
                                        </p:attrNameLst>
                                      </p:cBhvr>
                                      <p:to>
                                        <p:strVal val="visible"/>
                                      </p:to>
                                    </p:set>
                                    <p:animEffect transition="in" filter="wipe(left)">
                                      <p:cBhvr>
                                        <p:cTn id="15" dur="500"/>
                                        <p:tgtEl>
                                          <p:spTgt spid="460803">
                                            <p:txEl>
                                              <p:pRg st="1" end="1"/>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32"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ox(out)">
                                      <p:cBhvr>
                                        <p:cTn id="20" dur="500"/>
                                        <p:tgtEl>
                                          <p:spTgt spid="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ntr" presetSubtype="32"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ox(out)">
                                      <p:cBhvr>
                                        <p:cTn id="25" dur="500"/>
                                        <p:tgtEl>
                                          <p:spTgt spid="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4" presetClass="entr" presetSubtype="32"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box(out)">
                                      <p:cBhvr>
                                        <p:cTn id="30" dur="500"/>
                                        <p:tgtEl>
                                          <p:spTgt spid="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4" presetClass="entr" presetSubtype="32"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box(out)">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02" grpId="0" autoUpdateAnimBg="0"/>
      <p:bldP spid="460803" grpId="0" build="p"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algn="l" eaLnBrk="1" hangingPunct="1"/>
            <a:r>
              <a:rPr lang="en-US" altLang="zh-CN" sz="4000" b="1" dirty="0" smtClean="0">
                <a:solidFill>
                  <a:srgbClr val="679AFF"/>
                </a:solidFill>
                <a:latin typeface="Times New Roman" pitchFamily="18" charset="0"/>
              </a:rPr>
              <a:t>2  </a:t>
            </a:r>
            <a:r>
              <a:rPr lang="zh-CN" altLang="en-US" sz="4000" b="1" dirty="0" smtClean="0">
                <a:solidFill>
                  <a:srgbClr val="679AFF"/>
                </a:solidFill>
              </a:rPr>
              <a:t>线检测</a:t>
            </a:r>
          </a:p>
        </p:txBody>
      </p:sp>
      <p:sp>
        <p:nvSpPr>
          <p:cNvPr id="461827" name="Rectangle 3"/>
          <p:cNvSpPr>
            <a:spLocks noGrp="1" noChangeArrowheads="1"/>
          </p:cNvSpPr>
          <p:nvPr>
            <p:ph type="body" idx="1"/>
          </p:nvPr>
        </p:nvSpPr>
        <p:spPr>
          <a:xfrm>
            <a:off x="737017" y="3520190"/>
            <a:ext cx="7620000" cy="2362200"/>
          </a:xfrm>
        </p:spPr>
        <p:txBody>
          <a:bodyPr/>
          <a:lstStyle/>
          <a:p>
            <a:pPr eaLnBrk="1" hangingPunct="1">
              <a:buFontTx/>
              <a:buNone/>
            </a:pPr>
            <a:r>
              <a:rPr lang="zh-CN" altLang="en-US" sz="2800" b="1" smtClean="0">
                <a:latin typeface="Times New Roman" pitchFamily="18" charset="0"/>
                <a:ea typeface="宋体" pitchFamily="2" charset="-122"/>
              </a:rPr>
              <a:t>用</a:t>
            </a:r>
            <a:r>
              <a:rPr lang="en-US" altLang="zh-CN" sz="2800" b="1" smtClean="0">
                <a:latin typeface="Times New Roman" pitchFamily="18" charset="0"/>
                <a:ea typeface="宋体" pitchFamily="2" charset="-122"/>
              </a:rPr>
              <a:t>4</a:t>
            </a:r>
            <a:r>
              <a:rPr lang="zh-CN" altLang="en-US" sz="2800" b="1" smtClean="0">
                <a:latin typeface="Times New Roman" pitchFamily="18" charset="0"/>
                <a:ea typeface="宋体" pitchFamily="2" charset="-122"/>
              </a:rPr>
              <a:t>种模板分别计算</a:t>
            </a:r>
          </a:p>
          <a:p>
            <a:pPr lvl="1" eaLnBrk="1" hangingPunct="1">
              <a:lnSpc>
                <a:spcPct val="80000"/>
              </a:lnSpc>
              <a:buFontTx/>
              <a:buNone/>
            </a:pPr>
            <a:r>
              <a:rPr lang="zh-CN" altLang="en-US" b="1" smtClean="0">
                <a:latin typeface="Times New Roman" pitchFamily="18" charset="0"/>
                <a:ea typeface="宋体" pitchFamily="2" charset="-122"/>
              </a:rPr>
              <a:t>		</a:t>
            </a:r>
            <a:r>
              <a:rPr lang="en-US" altLang="zh-CN" b="1" smtClean="0">
                <a:latin typeface="Times New Roman" pitchFamily="18" charset="0"/>
                <a:ea typeface="宋体" pitchFamily="2" charset="-122"/>
              </a:rPr>
              <a:t>R</a:t>
            </a:r>
            <a:r>
              <a:rPr lang="zh-CN" altLang="en-US" b="1" baseline="-25000" smtClean="0">
                <a:latin typeface="Times New Roman" pitchFamily="18" charset="0"/>
                <a:ea typeface="宋体" pitchFamily="2" charset="-122"/>
              </a:rPr>
              <a:t>水平</a:t>
            </a:r>
            <a:r>
              <a:rPr lang="zh-CN" altLang="en-US" b="1" smtClean="0">
                <a:latin typeface="Times New Roman" pitchFamily="18" charset="0"/>
                <a:ea typeface="宋体" pitchFamily="2" charset="-122"/>
              </a:rPr>
              <a:t> </a:t>
            </a:r>
            <a:r>
              <a:rPr lang="en-US" altLang="zh-CN" b="1" smtClean="0">
                <a:latin typeface="Times New Roman" pitchFamily="18" charset="0"/>
                <a:ea typeface="宋体" pitchFamily="2" charset="-122"/>
              </a:rPr>
              <a:t>= -6 + 30 = 24</a:t>
            </a:r>
          </a:p>
          <a:p>
            <a:pPr lvl="1" eaLnBrk="1" hangingPunct="1">
              <a:lnSpc>
                <a:spcPct val="80000"/>
              </a:lnSpc>
              <a:buFontTx/>
              <a:buNone/>
            </a:pPr>
            <a:r>
              <a:rPr lang="en-US" altLang="zh-CN" b="1" smtClean="0">
                <a:latin typeface="Times New Roman" pitchFamily="18" charset="0"/>
                <a:ea typeface="宋体" pitchFamily="2" charset="-122"/>
              </a:rPr>
              <a:t>		R</a:t>
            </a:r>
            <a:r>
              <a:rPr lang="en-US" altLang="zh-CN" b="1" baseline="-25000" smtClean="0">
                <a:latin typeface="Times New Roman" pitchFamily="18" charset="0"/>
                <a:ea typeface="宋体" pitchFamily="2" charset="-122"/>
              </a:rPr>
              <a:t>45</a:t>
            </a:r>
            <a:r>
              <a:rPr lang="zh-CN" altLang="en-US" b="1" baseline="-25000" smtClean="0">
                <a:latin typeface="Times New Roman" pitchFamily="18" charset="0"/>
                <a:ea typeface="宋体" pitchFamily="2" charset="-122"/>
              </a:rPr>
              <a:t>度</a:t>
            </a:r>
            <a:r>
              <a:rPr lang="zh-CN" altLang="en-US" b="1" smtClean="0">
                <a:latin typeface="Times New Roman" pitchFamily="18" charset="0"/>
                <a:ea typeface="宋体" pitchFamily="2" charset="-122"/>
              </a:rPr>
              <a:t> </a:t>
            </a:r>
            <a:r>
              <a:rPr lang="en-US" altLang="zh-CN" b="1" smtClean="0">
                <a:latin typeface="Times New Roman" pitchFamily="18" charset="0"/>
                <a:ea typeface="宋体" pitchFamily="2" charset="-122"/>
              </a:rPr>
              <a:t>= -14 + 14 = 0</a:t>
            </a:r>
          </a:p>
          <a:p>
            <a:pPr lvl="1" eaLnBrk="1" hangingPunct="1">
              <a:lnSpc>
                <a:spcPct val="80000"/>
              </a:lnSpc>
              <a:buFontTx/>
              <a:buNone/>
            </a:pPr>
            <a:r>
              <a:rPr lang="en-US" altLang="zh-CN" b="1" smtClean="0">
                <a:latin typeface="Times New Roman" pitchFamily="18" charset="0"/>
                <a:ea typeface="宋体" pitchFamily="2" charset="-122"/>
              </a:rPr>
              <a:t>		R</a:t>
            </a:r>
            <a:r>
              <a:rPr lang="zh-CN" altLang="en-US" b="1" baseline="-25000" smtClean="0">
                <a:latin typeface="Times New Roman" pitchFamily="18" charset="0"/>
                <a:ea typeface="宋体" pitchFamily="2" charset="-122"/>
              </a:rPr>
              <a:t>垂直</a:t>
            </a:r>
            <a:r>
              <a:rPr lang="zh-CN" altLang="en-US" b="1" smtClean="0">
                <a:latin typeface="Times New Roman" pitchFamily="18" charset="0"/>
                <a:ea typeface="宋体" pitchFamily="2" charset="-122"/>
              </a:rPr>
              <a:t> </a:t>
            </a:r>
            <a:r>
              <a:rPr lang="en-US" altLang="zh-CN" b="1" smtClean="0">
                <a:latin typeface="Times New Roman" pitchFamily="18" charset="0"/>
                <a:ea typeface="宋体" pitchFamily="2" charset="-122"/>
              </a:rPr>
              <a:t>= -14 + 14 = 0 </a:t>
            </a:r>
          </a:p>
          <a:p>
            <a:pPr lvl="1" eaLnBrk="1" hangingPunct="1">
              <a:lnSpc>
                <a:spcPct val="80000"/>
              </a:lnSpc>
              <a:buFontTx/>
              <a:buNone/>
            </a:pPr>
            <a:r>
              <a:rPr lang="en-US" altLang="zh-CN" b="1" smtClean="0">
                <a:latin typeface="Times New Roman" pitchFamily="18" charset="0"/>
                <a:ea typeface="宋体" pitchFamily="2" charset="-122"/>
              </a:rPr>
              <a:t>		R</a:t>
            </a:r>
            <a:r>
              <a:rPr lang="en-US" altLang="zh-CN" b="1" baseline="-25000" smtClean="0">
                <a:latin typeface="Times New Roman" pitchFamily="18" charset="0"/>
                <a:ea typeface="宋体" pitchFamily="2" charset="-122"/>
              </a:rPr>
              <a:t>135</a:t>
            </a:r>
            <a:r>
              <a:rPr lang="zh-CN" altLang="en-US" b="1" baseline="-25000" smtClean="0">
                <a:latin typeface="Times New Roman" pitchFamily="18" charset="0"/>
                <a:ea typeface="宋体" pitchFamily="2" charset="-122"/>
              </a:rPr>
              <a:t>度</a:t>
            </a:r>
            <a:r>
              <a:rPr lang="zh-CN" altLang="en-US" b="1" smtClean="0">
                <a:latin typeface="Times New Roman" pitchFamily="18" charset="0"/>
                <a:ea typeface="宋体" pitchFamily="2" charset="-122"/>
              </a:rPr>
              <a:t> </a:t>
            </a:r>
            <a:r>
              <a:rPr lang="en-US" altLang="zh-CN" b="1" smtClean="0">
                <a:latin typeface="Times New Roman" pitchFamily="18" charset="0"/>
                <a:ea typeface="宋体" pitchFamily="2" charset="-122"/>
              </a:rPr>
              <a:t>= -14 + 14 = 0</a:t>
            </a:r>
          </a:p>
        </p:txBody>
      </p:sp>
      <p:grpSp>
        <p:nvGrpSpPr>
          <p:cNvPr id="2" name="Group 4"/>
          <p:cNvGrpSpPr>
            <a:grpSpLocks/>
          </p:cNvGrpSpPr>
          <p:nvPr/>
        </p:nvGrpSpPr>
        <p:grpSpPr bwMode="auto">
          <a:xfrm>
            <a:off x="660817" y="1081790"/>
            <a:ext cx="7391400" cy="2209800"/>
            <a:chOff x="624" y="1248"/>
            <a:chExt cx="4656" cy="1392"/>
          </a:xfrm>
        </p:grpSpPr>
        <p:grpSp>
          <p:nvGrpSpPr>
            <p:cNvPr id="3" name="Group 5"/>
            <p:cNvGrpSpPr>
              <a:grpSpLocks/>
            </p:cNvGrpSpPr>
            <p:nvPr/>
          </p:nvGrpSpPr>
          <p:grpSpPr bwMode="auto">
            <a:xfrm>
              <a:off x="1824" y="1296"/>
              <a:ext cx="3456" cy="1344"/>
              <a:chOff x="1296" y="1632"/>
              <a:chExt cx="3456" cy="1344"/>
            </a:xfrm>
          </p:grpSpPr>
          <p:sp>
            <p:nvSpPr>
              <p:cNvPr id="13320" name="Rectangle 6"/>
              <p:cNvSpPr>
                <a:spLocks noChangeArrowheads="1"/>
              </p:cNvSpPr>
              <p:nvPr/>
            </p:nvSpPr>
            <p:spPr bwMode="auto">
              <a:xfrm>
                <a:off x="1296" y="1728"/>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3321" name="Rectangle 7"/>
              <p:cNvSpPr>
                <a:spLocks noChangeArrowheads="1"/>
              </p:cNvSpPr>
              <p:nvPr/>
            </p:nvSpPr>
            <p:spPr bwMode="auto">
              <a:xfrm>
                <a:off x="1680" y="1728"/>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3322" name="Rectangle 8"/>
              <p:cNvSpPr>
                <a:spLocks noChangeArrowheads="1"/>
              </p:cNvSpPr>
              <p:nvPr/>
            </p:nvSpPr>
            <p:spPr bwMode="auto">
              <a:xfrm>
                <a:off x="2064" y="1728"/>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3323" name="Rectangle 9"/>
              <p:cNvSpPr>
                <a:spLocks noChangeArrowheads="1"/>
              </p:cNvSpPr>
              <p:nvPr/>
            </p:nvSpPr>
            <p:spPr bwMode="auto">
              <a:xfrm>
                <a:off x="1296" y="2112"/>
                <a:ext cx="384" cy="384"/>
              </a:xfrm>
              <a:prstGeom prst="rect">
                <a:avLst/>
              </a:prstGeom>
              <a:solidFill>
                <a:srgbClr val="33CC33"/>
              </a:solidFill>
              <a:ln w="9525">
                <a:solidFill>
                  <a:schemeClr val="tx1"/>
                </a:solidFill>
                <a:miter lim="800000"/>
                <a:headEnd/>
                <a:tailEnd/>
              </a:ln>
            </p:spPr>
            <p:txBody>
              <a:bodyPr wrap="none" anchor="ctr"/>
              <a:lstStyle/>
              <a:p>
                <a:pPr algn="ctr" eaLnBrk="1" hangingPunct="1"/>
                <a:r>
                  <a:rPr lang="en-US" altLang="zh-CN"/>
                  <a:t>5</a:t>
                </a:r>
              </a:p>
            </p:txBody>
          </p:sp>
          <p:sp>
            <p:nvSpPr>
              <p:cNvPr id="13324" name="Rectangle 10"/>
              <p:cNvSpPr>
                <a:spLocks noChangeArrowheads="1"/>
              </p:cNvSpPr>
              <p:nvPr/>
            </p:nvSpPr>
            <p:spPr bwMode="auto">
              <a:xfrm>
                <a:off x="1680" y="2112"/>
                <a:ext cx="384" cy="384"/>
              </a:xfrm>
              <a:prstGeom prst="rect">
                <a:avLst/>
              </a:prstGeom>
              <a:solidFill>
                <a:srgbClr val="33CC33"/>
              </a:solidFill>
              <a:ln w="9525">
                <a:solidFill>
                  <a:schemeClr val="tx1"/>
                </a:solidFill>
                <a:miter lim="800000"/>
                <a:headEnd/>
                <a:tailEnd/>
              </a:ln>
            </p:spPr>
            <p:txBody>
              <a:bodyPr wrap="none" anchor="ctr"/>
              <a:lstStyle/>
              <a:p>
                <a:pPr algn="ctr" eaLnBrk="1" hangingPunct="1"/>
                <a:r>
                  <a:rPr lang="en-US" altLang="zh-CN"/>
                  <a:t>5</a:t>
                </a:r>
              </a:p>
            </p:txBody>
          </p:sp>
          <p:sp>
            <p:nvSpPr>
              <p:cNvPr id="13325" name="Rectangle 11"/>
              <p:cNvSpPr>
                <a:spLocks noChangeArrowheads="1"/>
              </p:cNvSpPr>
              <p:nvPr/>
            </p:nvSpPr>
            <p:spPr bwMode="auto">
              <a:xfrm>
                <a:off x="2064" y="2112"/>
                <a:ext cx="384" cy="384"/>
              </a:xfrm>
              <a:prstGeom prst="rect">
                <a:avLst/>
              </a:prstGeom>
              <a:solidFill>
                <a:srgbClr val="33CC33"/>
              </a:solidFill>
              <a:ln w="9525">
                <a:solidFill>
                  <a:schemeClr val="tx1"/>
                </a:solidFill>
                <a:miter lim="800000"/>
                <a:headEnd/>
                <a:tailEnd/>
              </a:ln>
            </p:spPr>
            <p:txBody>
              <a:bodyPr wrap="none" anchor="ctr"/>
              <a:lstStyle/>
              <a:p>
                <a:pPr algn="ctr" eaLnBrk="1" hangingPunct="1"/>
                <a:r>
                  <a:rPr lang="en-US" altLang="zh-CN"/>
                  <a:t>5</a:t>
                </a:r>
              </a:p>
            </p:txBody>
          </p:sp>
          <p:sp>
            <p:nvSpPr>
              <p:cNvPr id="13326" name="Rectangle 12"/>
              <p:cNvSpPr>
                <a:spLocks noChangeArrowheads="1"/>
              </p:cNvSpPr>
              <p:nvPr/>
            </p:nvSpPr>
            <p:spPr bwMode="auto">
              <a:xfrm>
                <a:off x="1296" y="2496"/>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3327" name="Rectangle 13"/>
              <p:cNvSpPr>
                <a:spLocks noChangeArrowheads="1"/>
              </p:cNvSpPr>
              <p:nvPr/>
            </p:nvSpPr>
            <p:spPr bwMode="auto">
              <a:xfrm>
                <a:off x="1680" y="2496"/>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3328" name="Rectangle 14"/>
              <p:cNvSpPr>
                <a:spLocks noChangeArrowheads="1"/>
              </p:cNvSpPr>
              <p:nvPr/>
            </p:nvSpPr>
            <p:spPr bwMode="auto">
              <a:xfrm>
                <a:off x="2064" y="2496"/>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3329" name="Rectangle 15"/>
              <p:cNvSpPr>
                <a:spLocks noChangeArrowheads="1"/>
              </p:cNvSpPr>
              <p:nvPr/>
            </p:nvSpPr>
            <p:spPr bwMode="auto">
              <a:xfrm>
                <a:off x="2448" y="1728"/>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3330" name="Rectangle 16"/>
              <p:cNvSpPr>
                <a:spLocks noChangeArrowheads="1"/>
              </p:cNvSpPr>
              <p:nvPr/>
            </p:nvSpPr>
            <p:spPr bwMode="auto">
              <a:xfrm>
                <a:off x="2832" y="1728"/>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3331" name="Rectangle 17"/>
              <p:cNvSpPr>
                <a:spLocks noChangeArrowheads="1"/>
              </p:cNvSpPr>
              <p:nvPr/>
            </p:nvSpPr>
            <p:spPr bwMode="auto">
              <a:xfrm>
                <a:off x="3216" y="1728"/>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3332" name="Rectangle 18"/>
              <p:cNvSpPr>
                <a:spLocks noChangeArrowheads="1"/>
              </p:cNvSpPr>
              <p:nvPr/>
            </p:nvSpPr>
            <p:spPr bwMode="auto">
              <a:xfrm>
                <a:off x="2448" y="2112"/>
                <a:ext cx="384" cy="384"/>
              </a:xfrm>
              <a:prstGeom prst="rect">
                <a:avLst/>
              </a:prstGeom>
              <a:solidFill>
                <a:srgbClr val="33CC33"/>
              </a:solidFill>
              <a:ln w="9525">
                <a:solidFill>
                  <a:schemeClr val="tx1"/>
                </a:solidFill>
                <a:miter lim="800000"/>
                <a:headEnd/>
                <a:tailEnd/>
              </a:ln>
            </p:spPr>
            <p:txBody>
              <a:bodyPr wrap="none" anchor="ctr"/>
              <a:lstStyle/>
              <a:p>
                <a:pPr algn="ctr" eaLnBrk="1" hangingPunct="1"/>
                <a:r>
                  <a:rPr lang="en-US" altLang="zh-CN"/>
                  <a:t>5</a:t>
                </a:r>
              </a:p>
            </p:txBody>
          </p:sp>
          <p:sp>
            <p:nvSpPr>
              <p:cNvPr id="13333" name="Rectangle 19"/>
              <p:cNvSpPr>
                <a:spLocks noChangeArrowheads="1"/>
              </p:cNvSpPr>
              <p:nvPr/>
            </p:nvSpPr>
            <p:spPr bwMode="auto">
              <a:xfrm>
                <a:off x="2832" y="2112"/>
                <a:ext cx="384" cy="384"/>
              </a:xfrm>
              <a:prstGeom prst="rect">
                <a:avLst/>
              </a:prstGeom>
              <a:solidFill>
                <a:srgbClr val="33CC33"/>
              </a:solidFill>
              <a:ln w="9525">
                <a:solidFill>
                  <a:schemeClr val="tx1"/>
                </a:solidFill>
                <a:miter lim="800000"/>
                <a:headEnd/>
                <a:tailEnd/>
              </a:ln>
            </p:spPr>
            <p:txBody>
              <a:bodyPr wrap="none" anchor="ctr"/>
              <a:lstStyle/>
              <a:p>
                <a:pPr algn="ctr" eaLnBrk="1" hangingPunct="1"/>
                <a:r>
                  <a:rPr lang="en-US" altLang="zh-CN"/>
                  <a:t>5</a:t>
                </a:r>
              </a:p>
            </p:txBody>
          </p:sp>
          <p:sp>
            <p:nvSpPr>
              <p:cNvPr id="13334" name="Rectangle 20"/>
              <p:cNvSpPr>
                <a:spLocks noChangeArrowheads="1"/>
              </p:cNvSpPr>
              <p:nvPr/>
            </p:nvSpPr>
            <p:spPr bwMode="auto">
              <a:xfrm>
                <a:off x="3216" y="2112"/>
                <a:ext cx="384" cy="384"/>
              </a:xfrm>
              <a:prstGeom prst="rect">
                <a:avLst/>
              </a:prstGeom>
              <a:solidFill>
                <a:srgbClr val="33CC33"/>
              </a:solidFill>
              <a:ln w="9525">
                <a:solidFill>
                  <a:schemeClr val="tx1"/>
                </a:solidFill>
                <a:miter lim="800000"/>
                <a:headEnd/>
                <a:tailEnd/>
              </a:ln>
            </p:spPr>
            <p:txBody>
              <a:bodyPr wrap="none" anchor="ctr"/>
              <a:lstStyle/>
              <a:p>
                <a:pPr algn="ctr" eaLnBrk="1" hangingPunct="1"/>
                <a:r>
                  <a:rPr lang="en-US" altLang="zh-CN"/>
                  <a:t>5</a:t>
                </a:r>
              </a:p>
            </p:txBody>
          </p:sp>
          <p:sp>
            <p:nvSpPr>
              <p:cNvPr id="13335" name="Rectangle 21"/>
              <p:cNvSpPr>
                <a:spLocks noChangeArrowheads="1"/>
              </p:cNvSpPr>
              <p:nvPr/>
            </p:nvSpPr>
            <p:spPr bwMode="auto">
              <a:xfrm>
                <a:off x="2448" y="2496"/>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3336" name="Rectangle 22"/>
              <p:cNvSpPr>
                <a:spLocks noChangeArrowheads="1"/>
              </p:cNvSpPr>
              <p:nvPr/>
            </p:nvSpPr>
            <p:spPr bwMode="auto">
              <a:xfrm>
                <a:off x="2832" y="2496"/>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3337" name="Rectangle 23"/>
              <p:cNvSpPr>
                <a:spLocks noChangeArrowheads="1"/>
              </p:cNvSpPr>
              <p:nvPr/>
            </p:nvSpPr>
            <p:spPr bwMode="auto">
              <a:xfrm>
                <a:off x="3216" y="2496"/>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3338" name="Rectangle 24"/>
              <p:cNvSpPr>
                <a:spLocks noChangeArrowheads="1"/>
              </p:cNvSpPr>
              <p:nvPr/>
            </p:nvSpPr>
            <p:spPr bwMode="auto">
              <a:xfrm>
                <a:off x="3600" y="1728"/>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3339" name="Rectangle 25"/>
              <p:cNvSpPr>
                <a:spLocks noChangeArrowheads="1"/>
              </p:cNvSpPr>
              <p:nvPr/>
            </p:nvSpPr>
            <p:spPr bwMode="auto">
              <a:xfrm>
                <a:off x="3984" y="1728"/>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3340" name="Rectangle 26"/>
              <p:cNvSpPr>
                <a:spLocks noChangeArrowheads="1"/>
              </p:cNvSpPr>
              <p:nvPr/>
            </p:nvSpPr>
            <p:spPr bwMode="auto">
              <a:xfrm>
                <a:off x="4368" y="1728"/>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3341" name="Rectangle 27"/>
              <p:cNvSpPr>
                <a:spLocks noChangeArrowheads="1"/>
              </p:cNvSpPr>
              <p:nvPr/>
            </p:nvSpPr>
            <p:spPr bwMode="auto">
              <a:xfrm>
                <a:off x="3600" y="2112"/>
                <a:ext cx="384" cy="384"/>
              </a:xfrm>
              <a:prstGeom prst="rect">
                <a:avLst/>
              </a:prstGeom>
              <a:solidFill>
                <a:srgbClr val="33CC33"/>
              </a:solidFill>
              <a:ln w="9525">
                <a:solidFill>
                  <a:schemeClr val="tx1"/>
                </a:solidFill>
                <a:miter lim="800000"/>
                <a:headEnd/>
                <a:tailEnd/>
              </a:ln>
            </p:spPr>
            <p:txBody>
              <a:bodyPr wrap="none" anchor="ctr"/>
              <a:lstStyle/>
              <a:p>
                <a:pPr algn="ctr" eaLnBrk="1" hangingPunct="1"/>
                <a:r>
                  <a:rPr lang="en-US" altLang="zh-CN"/>
                  <a:t>5</a:t>
                </a:r>
              </a:p>
            </p:txBody>
          </p:sp>
          <p:sp>
            <p:nvSpPr>
              <p:cNvPr id="13342" name="Rectangle 28"/>
              <p:cNvSpPr>
                <a:spLocks noChangeArrowheads="1"/>
              </p:cNvSpPr>
              <p:nvPr/>
            </p:nvSpPr>
            <p:spPr bwMode="auto">
              <a:xfrm>
                <a:off x="3984" y="2112"/>
                <a:ext cx="384" cy="384"/>
              </a:xfrm>
              <a:prstGeom prst="rect">
                <a:avLst/>
              </a:prstGeom>
              <a:solidFill>
                <a:srgbClr val="33CC33"/>
              </a:solidFill>
              <a:ln w="9525">
                <a:solidFill>
                  <a:schemeClr val="tx1"/>
                </a:solidFill>
                <a:miter lim="800000"/>
                <a:headEnd/>
                <a:tailEnd/>
              </a:ln>
            </p:spPr>
            <p:txBody>
              <a:bodyPr wrap="none" anchor="ctr"/>
              <a:lstStyle/>
              <a:p>
                <a:pPr algn="ctr" eaLnBrk="1" hangingPunct="1"/>
                <a:r>
                  <a:rPr lang="en-US" altLang="zh-CN"/>
                  <a:t>5</a:t>
                </a:r>
              </a:p>
            </p:txBody>
          </p:sp>
          <p:sp>
            <p:nvSpPr>
              <p:cNvPr id="13343" name="Rectangle 29"/>
              <p:cNvSpPr>
                <a:spLocks noChangeArrowheads="1"/>
              </p:cNvSpPr>
              <p:nvPr/>
            </p:nvSpPr>
            <p:spPr bwMode="auto">
              <a:xfrm>
                <a:off x="4368" y="2112"/>
                <a:ext cx="384" cy="384"/>
              </a:xfrm>
              <a:prstGeom prst="rect">
                <a:avLst/>
              </a:prstGeom>
              <a:solidFill>
                <a:srgbClr val="33CC33"/>
              </a:solidFill>
              <a:ln w="9525">
                <a:solidFill>
                  <a:schemeClr val="tx1"/>
                </a:solidFill>
                <a:miter lim="800000"/>
                <a:headEnd/>
                <a:tailEnd/>
              </a:ln>
            </p:spPr>
            <p:txBody>
              <a:bodyPr wrap="none" anchor="ctr"/>
              <a:lstStyle/>
              <a:p>
                <a:pPr algn="ctr" eaLnBrk="1" hangingPunct="1"/>
                <a:r>
                  <a:rPr lang="en-US" altLang="zh-CN"/>
                  <a:t>5</a:t>
                </a:r>
              </a:p>
            </p:txBody>
          </p:sp>
          <p:sp>
            <p:nvSpPr>
              <p:cNvPr id="13344" name="Rectangle 30"/>
              <p:cNvSpPr>
                <a:spLocks noChangeArrowheads="1"/>
              </p:cNvSpPr>
              <p:nvPr/>
            </p:nvSpPr>
            <p:spPr bwMode="auto">
              <a:xfrm>
                <a:off x="3600" y="2496"/>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3345" name="Rectangle 31"/>
              <p:cNvSpPr>
                <a:spLocks noChangeArrowheads="1"/>
              </p:cNvSpPr>
              <p:nvPr/>
            </p:nvSpPr>
            <p:spPr bwMode="auto">
              <a:xfrm>
                <a:off x="3984" y="2496"/>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3346" name="Rectangle 32"/>
              <p:cNvSpPr>
                <a:spLocks noChangeArrowheads="1"/>
              </p:cNvSpPr>
              <p:nvPr/>
            </p:nvSpPr>
            <p:spPr bwMode="auto">
              <a:xfrm>
                <a:off x="4368" y="2496"/>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3347" name="Rectangle 33"/>
              <p:cNvSpPr>
                <a:spLocks noChangeArrowheads="1"/>
              </p:cNvSpPr>
              <p:nvPr/>
            </p:nvSpPr>
            <p:spPr bwMode="auto">
              <a:xfrm>
                <a:off x="2400" y="1632"/>
                <a:ext cx="1296" cy="1344"/>
              </a:xfrm>
              <a:prstGeom prst="rect">
                <a:avLst/>
              </a:prstGeom>
              <a:noFill/>
              <a:ln w="28575">
                <a:solidFill>
                  <a:srgbClr val="FF0000"/>
                </a:solidFill>
                <a:prstDash val="dash"/>
                <a:miter lim="800000"/>
                <a:headEnd/>
                <a:tailEnd/>
              </a:ln>
            </p:spPr>
            <p:txBody>
              <a:bodyPr wrap="none" anchor="ctr"/>
              <a:lstStyle/>
              <a:p>
                <a:endParaRPr lang="zh-CN" altLang="en-US"/>
              </a:p>
            </p:txBody>
          </p:sp>
        </p:grpSp>
        <p:sp>
          <p:nvSpPr>
            <p:cNvPr id="13318" name="Rectangle 34"/>
            <p:cNvSpPr>
              <a:spLocks noChangeArrowheads="1"/>
            </p:cNvSpPr>
            <p:nvPr/>
          </p:nvSpPr>
          <p:spPr bwMode="auto">
            <a:xfrm>
              <a:off x="624" y="1248"/>
              <a:ext cx="884" cy="365"/>
            </a:xfrm>
            <a:prstGeom prst="rect">
              <a:avLst/>
            </a:prstGeom>
            <a:noFill/>
            <a:ln w="9525">
              <a:noFill/>
              <a:miter lim="800000"/>
              <a:headEnd/>
              <a:tailEnd/>
            </a:ln>
          </p:spPr>
          <p:txBody>
            <a:bodyPr wrap="none">
              <a:spAutoFit/>
            </a:bodyPr>
            <a:lstStyle/>
            <a:p>
              <a:pPr algn="ctr"/>
              <a:r>
                <a:rPr lang="zh-CN" altLang="en-US" sz="3200">
                  <a:solidFill>
                    <a:srgbClr val="A1010C"/>
                  </a:solidFill>
                  <a:latin typeface="方正大黑简体" pitchFamily="65" charset="-122"/>
                  <a:ea typeface="方正大黑简体" pitchFamily="65" charset="-122"/>
                </a:rPr>
                <a:t>实例：</a:t>
              </a:r>
            </a:p>
          </p:txBody>
        </p:sp>
        <p:sp>
          <p:nvSpPr>
            <p:cNvPr id="13319" name="Rectangle 35"/>
            <p:cNvSpPr>
              <a:spLocks noChangeArrowheads="1"/>
            </p:cNvSpPr>
            <p:nvPr/>
          </p:nvSpPr>
          <p:spPr bwMode="auto">
            <a:xfrm>
              <a:off x="1104" y="1824"/>
              <a:ext cx="628" cy="365"/>
            </a:xfrm>
            <a:prstGeom prst="rect">
              <a:avLst/>
            </a:prstGeom>
            <a:noFill/>
            <a:ln w="9525">
              <a:noFill/>
              <a:miter lim="800000"/>
              <a:headEnd/>
              <a:tailEnd/>
            </a:ln>
          </p:spPr>
          <p:txBody>
            <a:bodyPr wrap="none">
              <a:spAutoFit/>
            </a:bodyPr>
            <a:lstStyle/>
            <a:p>
              <a:pPr algn="ctr"/>
              <a:r>
                <a:rPr lang="zh-CN" altLang="en-US" sz="3200">
                  <a:solidFill>
                    <a:schemeClr val="accent2"/>
                  </a:solidFill>
                  <a:latin typeface="方正大黑简体" pitchFamily="65" charset="-122"/>
                  <a:ea typeface="方正大黑简体" pitchFamily="65" charset="-122"/>
                </a:rPr>
                <a:t>图像</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61827">
                                            <p:txEl>
                                              <p:pRg st="0" end="0"/>
                                            </p:txEl>
                                          </p:spTgt>
                                        </p:tgtEl>
                                        <p:attrNameLst>
                                          <p:attrName>style.visibility</p:attrName>
                                        </p:attrNameLst>
                                      </p:cBhvr>
                                      <p:to>
                                        <p:strVal val="visible"/>
                                      </p:to>
                                    </p:set>
                                    <p:animEffect transition="in" filter="wipe(left)">
                                      <p:cBhvr>
                                        <p:cTn id="12" dur="500"/>
                                        <p:tgtEl>
                                          <p:spTgt spid="461827">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461827">
                                            <p:txEl>
                                              <p:pRg st="1" end="1"/>
                                            </p:txEl>
                                          </p:spTgt>
                                        </p:tgtEl>
                                        <p:attrNameLst>
                                          <p:attrName>style.visibility</p:attrName>
                                        </p:attrNameLst>
                                      </p:cBhvr>
                                      <p:to>
                                        <p:strVal val="visible"/>
                                      </p:to>
                                    </p:set>
                                    <p:animEffect transition="in" filter="wipe(left)">
                                      <p:cBhvr>
                                        <p:cTn id="15" dur="500"/>
                                        <p:tgtEl>
                                          <p:spTgt spid="461827">
                                            <p:txEl>
                                              <p:pRg st="1" end="1"/>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61827">
                                            <p:txEl>
                                              <p:pRg st="2" end="2"/>
                                            </p:txEl>
                                          </p:spTgt>
                                        </p:tgtEl>
                                        <p:attrNameLst>
                                          <p:attrName>style.visibility</p:attrName>
                                        </p:attrNameLst>
                                      </p:cBhvr>
                                      <p:to>
                                        <p:strVal val="visible"/>
                                      </p:to>
                                    </p:set>
                                    <p:animEffect transition="in" filter="wipe(left)">
                                      <p:cBhvr>
                                        <p:cTn id="18" dur="500"/>
                                        <p:tgtEl>
                                          <p:spTgt spid="461827">
                                            <p:txEl>
                                              <p:pRg st="2" end="2"/>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61827">
                                            <p:txEl>
                                              <p:pRg st="3" end="3"/>
                                            </p:txEl>
                                          </p:spTgt>
                                        </p:tgtEl>
                                        <p:attrNameLst>
                                          <p:attrName>style.visibility</p:attrName>
                                        </p:attrNameLst>
                                      </p:cBhvr>
                                      <p:to>
                                        <p:strVal val="visible"/>
                                      </p:to>
                                    </p:set>
                                    <p:animEffect transition="in" filter="wipe(left)">
                                      <p:cBhvr>
                                        <p:cTn id="21" dur="500"/>
                                        <p:tgtEl>
                                          <p:spTgt spid="461827">
                                            <p:txEl>
                                              <p:pRg st="3" end="3"/>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461827">
                                            <p:txEl>
                                              <p:pRg st="4" end="4"/>
                                            </p:txEl>
                                          </p:spTgt>
                                        </p:tgtEl>
                                        <p:attrNameLst>
                                          <p:attrName>style.visibility</p:attrName>
                                        </p:attrNameLst>
                                      </p:cBhvr>
                                      <p:to>
                                        <p:strVal val="visible"/>
                                      </p:to>
                                    </p:set>
                                    <p:animEffect transition="in" filter="wipe(left)">
                                      <p:cBhvr>
                                        <p:cTn id="24" dur="500"/>
                                        <p:tgtEl>
                                          <p:spTgt spid="46182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827" grpId="0" build="p"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algn="l" eaLnBrk="1" hangingPunct="1"/>
            <a:r>
              <a:rPr lang="en-US" altLang="zh-CN" sz="4000" b="1" dirty="0" smtClean="0">
                <a:solidFill>
                  <a:srgbClr val="679AFF"/>
                </a:solidFill>
                <a:latin typeface="Times New Roman" pitchFamily="18" charset="0"/>
              </a:rPr>
              <a:t>2  </a:t>
            </a:r>
            <a:r>
              <a:rPr lang="zh-CN" altLang="en-US" sz="4000" b="1" dirty="0" smtClean="0">
                <a:solidFill>
                  <a:srgbClr val="679AFF"/>
                </a:solidFill>
              </a:rPr>
              <a:t>线检测</a:t>
            </a:r>
          </a:p>
        </p:txBody>
      </p:sp>
      <p:sp>
        <p:nvSpPr>
          <p:cNvPr id="462851" name="Rectangle 3"/>
          <p:cNvSpPr>
            <a:spLocks noGrp="1" noChangeArrowheads="1"/>
          </p:cNvSpPr>
          <p:nvPr>
            <p:ph type="body" idx="1"/>
          </p:nvPr>
        </p:nvSpPr>
        <p:spPr>
          <a:xfrm>
            <a:off x="448456" y="1051810"/>
            <a:ext cx="8229600" cy="4724400"/>
          </a:xfrm>
        </p:spPr>
        <p:txBody>
          <a:bodyPr/>
          <a:lstStyle/>
          <a:p>
            <a:pPr eaLnBrk="1" hangingPunct="1">
              <a:lnSpc>
                <a:spcPct val="110000"/>
              </a:lnSpc>
            </a:pPr>
            <a:r>
              <a:rPr lang="zh-CN" altLang="en-US" b="1" dirty="0" smtClean="0">
                <a:solidFill>
                  <a:srgbClr val="A1010C"/>
                </a:solidFill>
              </a:rPr>
              <a:t>线的检测</a:t>
            </a:r>
            <a:r>
              <a:rPr lang="en-US" altLang="zh-CN" b="1" dirty="0" smtClean="0">
                <a:solidFill>
                  <a:srgbClr val="A1010C"/>
                </a:solidFill>
                <a:latin typeface="Times New Roman" pitchFamily="18" charset="0"/>
              </a:rPr>
              <a:t>——</a:t>
            </a:r>
            <a:r>
              <a:rPr lang="zh-CN" altLang="en-US" b="1" dirty="0" smtClean="0">
                <a:solidFill>
                  <a:srgbClr val="A1010C"/>
                </a:solidFill>
              </a:rPr>
              <a:t>算法描述</a:t>
            </a:r>
          </a:p>
          <a:p>
            <a:pPr lvl="1" algn="just" eaLnBrk="1" hangingPunct="1">
              <a:lnSpc>
                <a:spcPct val="110000"/>
              </a:lnSpc>
            </a:pPr>
            <a:r>
              <a:rPr lang="zh-CN" altLang="en-US" sz="2400" b="1" dirty="0" smtClean="0"/>
              <a:t>依次计算</a:t>
            </a:r>
            <a:r>
              <a:rPr lang="en-US" altLang="zh-CN" sz="2400" b="1" dirty="0" smtClean="0"/>
              <a:t>4</a:t>
            </a:r>
            <a:r>
              <a:rPr lang="zh-CN" altLang="en-US" sz="2400" b="1" dirty="0" smtClean="0"/>
              <a:t>个方向的典型检测模板，得到</a:t>
            </a:r>
            <a:r>
              <a:rPr lang="en-US" altLang="zh-CN" sz="2400" b="1" dirty="0" err="1" smtClean="0"/>
              <a:t>R</a:t>
            </a:r>
            <a:r>
              <a:rPr lang="en-US" altLang="zh-CN" sz="2400" b="1" baseline="-30000" dirty="0" err="1" smtClean="0"/>
              <a:t>i</a:t>
            </a:r>
            <a:r>
              <a:rPr lang="en-US" altLang="zh-CN" sz="2400" b="1" baseline="-30000" dirty="0" smtClean="0"/>
              <a:t>  </a:t>
            </a:r>
            <a:r>
              <a:rPr lang="en-US" altLang="zh-CN" sz="2400" b="1" dirty="0" err="1" smtClean="0"/>
              <a:t>i</a:t>
            </a:r>
            <a:r>
              <a:rPr lang="en-US" altLang="zh-CN" sz="2400" b="1" dirty="0" smtClean="0"/>
              <a:t>=1,2,3,4</a:t>
            </a:r>
          </a:p>
          <a:p>
            <a:pPr lvl="1" algn="just" eaLnBrk="1" hangingPunct="1">
              <a:lnSpc>
                <a:spcPct val="110000"/>
              </a:lnSpc>
            </a:pPr>
            <a:r>
              <a:rPr lang="zh-CN" altLang="en-US" sz="2400" b="1" dirty="0" smtClean="0"/>
              <a:t>如 </a:t>
            </a:r>
            <a:r>
              <a:rPr lang="en-US" altLang="zh-CN" sz="2400" b="1" dirty="0" smtClean="0"/>
              <a:t>|</a:t>
            </a:r>
            <a:r>
              <a:rPr lang="en-US" altLang="zh-CN" sz="2400" b="1" dirty="0" err="1" smtClean="0"/>
              <a:t>R</a:t>
            </a:r>
            <a:r>
              <a:rPr lang="en-US" altLang="zh-CN" sz="2400" b="1" baseline="-30000" dirty="0" err="1" smtClean="0"/>
              <a:t>i</a:t>
            </a:r>
            <a:r>
              <a:rPr lang="en-US" altLang="zh-CN" sz="2400" b="1" dirty="0" smtClean="0"/>
              <a:t>| &gt; |</a:t>
            </a:r>
            <a:r>
              <a:rPr lang="en-US" altLang="zh-CN" sz="2400" b="1" dirty="0" err="1" smtClean="0"/>
              <a:t>R</a:t>
            </a:r>
            <a:r>
              <a:rPr lang="en-US" altLang="zh-CN" sz="2400" b="1" baseline="-30000" dirty="0" err="1" smtClean="0"/>
              <a:t>j</a:t>
            </a:r>
            <a:r>
              <a:rPr lang="en-US" altLang="zh-CN" sz="2400" b="1" dirty="0" smtClean="0"/>
              <a:t>| </a:t>
            </a:r>
            <a:r>
              <a:rPr lang="zh-CN" altLang="en-US" sz="2400" b="1" dirty="0" smtClean="0"/>
              <a:t>，</a:t>
            </a:r>
            <a:r>
              <a:rPr lang="en-US" altLang="zh-CN" sz="2400" b="1" dirty="0" err="1" smtClean="0"/>
              <a:t>j≠i</a:t>
            </a:r>
            <a:r>
              <a:rPr lang="zh-CN" altLang="en-US" sz="2400" b="1" dirty="0" smtClean="0"/>
              <a:t>，那么这个点被称为在方向上更接近模板</a:t>
            </a:r>
            <a:r>
              <a:rPr lang="en-US" altLang="zh-CN" sz="2400" b="1" dirty="0" err="1" smtClean="0"/>
              <a:t>i</a:t>
            </a:r>
            <a:r>
              <a:rPr lang="en-US" altLang="zh-CN" sz="2400" b="1" dirty="0" smtClean="0"/>
              <a:t> </a:t>
            </a:r>
            <a:r>
              <a:rPr lang="zh-CN" altLang="en-US" sz="2400" b="1" dirty="0" smtClean="0"/>
              <a:t>所代表的线。</a:t>
            </a:r>
          </a:p>
          <a:p>
            <a:pPr lvl="1" algn="just" eaLnBrk="1" hangingPunct="1">
              <a:buFontTx/>
              <a:buNone/>
            </a:pPr>
            <a:endParaRPr lang="zh-CN" altLang="en-US" sz="2400" b="1" dirty="0" smtClean="0"/>
          </a:p>
          <a:p>
            <a:pPr eaLnBrk="1" hangingPunct="1"/>
            <a:r>
              <a:rPr lang="zh-CN" altLang="en-US" b="1" dirty="0" smtClean="0">
                <a:solidFill>
                  <a:srgbClr val="A1010C"/>
                </a:solidFill>
              </a:rPr>
              <a:t>设计任意方向的检测模板</a:t>
            </a:r>
          </a:p>
          <a:p>
            <a:pPr lvl="1" eaLnBrk="1" hangingPunct="1"/>
            <a:r>
              <a:rPr lang="zh-CN" altLang="en-US" b="1" dirty="0" smtClean="0"/>
              <a:t>可能大于</a:t>
            </a:r>
            <a:r>
              <a:rPr lang="en-US" altLang="zh-CN" b="1" dirty="0" smtClean="0"/>
              <a:t>3</a:t>
            </a:r>
            <a:r>
              <a:rPr lang="en-US" altLang="zh-CN" b="1" dirty="0" smtClean="0">
                <a:sym typeface="Symbol" pitchFamily="18" charset="2"/>
              </a:rPr>
              <a:t></a:t>
            </a:r>
            <a:r>
              <a:rPr lang="en-US" altLang="zh-CN" b="1" dirty="0" smtClean="0"/>
              <a:t>3</a:t>
            </a:r>
          </a:p>
          <a:p>
            <a:pPr lvl="1" eaLnBrk="1" hangingPunct="1"/>
            <a:r>
              <a:rPr lang="zh-CN" altLang="en-US" b="1" dirty="0" smtClean="0"/>
              <a:t>模板系数和为</a:t>
            </a:r>
            <a:r>
              <a:rPr lang="en-US" altLang="zh-CN" b="1" dirty="0" smtClean="0"/>
              <a:t>0</a:t>
            </a:r>
          </a:p>
          <a:p>
            <a:pPr lvl="1" eaLnBrk="1" hangingPunct="1"/>
            <a:r>
              <a:rPr lang="zh-CN" altLang="en-US" b="1" dirty="0" smtClean="0"/>
              <a:t>感兴趣的方向的系数大。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2851">
                                            <p:txEl>
                                              <p:pRg st="0" end="0"/>
                                            </p:txEl>
                                          </p:spTgt>
                                        </p:tgtEl>
                                        <p:attrNameLst>
                                          <p:attrName>style.visibility</p:attrName>
                                        </p:attrNameLst>
                                      </p:cBhvr>
                                      <p:to>
                                        <p:strVal val="visible"/>
                                      </p:to>
                                    </p:set>
                                    <p:animEffect transition="in" filter="wipe(left)">
                                      <p:cBhvr>
                                        <p:cTn id="7" dur="500"/>
                                        <p:tgtEl>
                                          <p:spTgt spid="462851">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62851">
                                            <p:txEl>
                                              <p:pRg st="1" end="1"/>
                                            </p:txEl>
                                          </p:spTgt>
                                        </p:tgtEl>
                                        <p:attrNameLst>
                                          <p:attrName>style.visibility</p:attrName>
                                        </p:attrNameLst>
                                      </p:cBhvr>
                                      <p:to>
                                        <p:strVal val="visible"/>
                                      </p:to>
                                    </p:set>
                                    <p:animEffect transition="in" filter="wipe(left)">
                                      <p:cBhvr>
                                        <p:cTn id="10" dur="500"/>
                                        <p:tgtEl>
                                          <p:spTgt spid="462851">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62851">
                                            <p:txEl>
                                              <p:pRg st="2" end="2"/>
                                            </p:txEl>
                                          </p:spTgt>
                                        </p:tgtEl>
                                        <p:attrNameLst>
                                          <p:attrName>style.visibility</p:attrName>
                                        </p:attrNameLst>
                                      </p:cBhvr>
                                      <p:to>
                                        <p:strVal val="visible"/>
                                      </p:to>
                                    </p:set>
                                    <p:animEffect transition="in" filter="wipe(left)">
                                      <p:cBhvr>
                                        <p:cTn id="13" dur="500"/>
                                        <p:tgtEl>
                                          <p:spTgt spid="462851">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462851">
                                            <p:txEl>
                                              <p:pRg st="4" end="4"/>
                                            </p:txEl>
                                          </p:spTgt>
                                        </p:tgtEl>
                                        <p:attrNameLst>
                                          <p:attrName>style.visibility</p:attrName>
                                        </p:attrNameLst>
                                      </p:cBhvr>
                                      <p:to>
                                        <p:strVal val="visible"/>
                                      </p:to>
                                    </p:set>
                                    <p:animEffect transition="in" filter="wipe(left)">
                                      <p:cBhvr>
                                        <p:cTn id="18" dur="500"/>
                                        <p:tgtEl>
                                          <p:spTgt spid="462851">
                                            <p:txEl>
                                              <p:pRg st="4" end="4"/>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62851">
                                            <p:txEl>
                                              <p:pRg st="5" end="5"/>
                                            </p:txEl>
                                          </p:spTgt>
                                        </p:tgtEl>
                                        <p:attrNameLst>
                                          <p:attrName>style.visibility</p:attrName>
                                        </p:attrNameLst>
                                      </p:cBhvr>
                                      <p:to>
                                        <p:strVal val="visible"/>
                                      </p:to>
                                    </p:set>
                                    <p:animEffect transition="in" filter="wipe(left)">
                                      <p:cBhvr>
                                        <p:cTn id="21" dur="500"/>
                                        <p:tgtEl>
                                          <p:spTgt spid="462851">
                                            <p:txEl>
                                              <p:pRg st="5" end="5"/>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462851">
                                            <p:txEl>
                                              <p:pRg st="6" end="6"/>
                                            </p:txEl>
                                          </p:spTgt>
                                        </p:tgtEl>
                                        <p:attrNameLst>
                                          <p:attrName>style.visibility</p:attrName>
                                        </p:attrNameLst>
                                      </p:cBhvr>
                                      <p:to>
                                        <p:strVal val="visible"/>
                                      </p:to>
                                    </p:set>
                                    <p:animEffect transition="in" filter="wipe(left)">
                                      <p:cBhvr>
                                        <p:cTn id="24" dur="500"/>
                                        <p:tgtEl>
                                          <p:spTgt spid="462851">
                                            <p:txEl>
                                              <p:pRg st="6" end="6"/>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62851">
                                            <p:txEl>
                                              <p:pRg st="7" end="7"/>
                                            </p:txEl>
                                          </p:spTgt>
                                        </p:tgtEl>
                                        <p:attrNameLst>
                                          <p:attrName>style.visibility</p:attrName>
                                        </p:attrNameLst>
                                      </p:cBhvr>
                                      <p:to>
                                        <p:strVal val="visible"/>
                                      </p:to>
                                    </p:set>
                                    <p:animEffect transition="in" filter="wipe(left)">
                                      <p:cBhvr>
                                        <p:cTn id="27" dur="500"/>
                                        <p:tgtEl>
                                          <p:spTgt spid="46285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2851" grpId="0" build="p"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pPr algn="l" eaLnBrk="1" hangingPunct="1"/>
            <a:r>
              <a:rPr lang="en-US" altLang="zh-CN" sz="4000" b="1" dirty="0" smtClean="0">
                <a:solidFill>
                  <a:srgbClr val="000099"/>
                </a:solidFill>
                <a:latin typeface="Times New Roman" pitchFamily="18" charset="0"/>
              </a:rPr>
              <a:t>3  </a:t>
            </a:r>
            <a:r>
              <a:rPr lang="zh-CN" altLang="en-US" sz="4000" b="1" dirty="0" smtClean="0">
                <a:solidFill>
                  <a:srgbClr val="000099"/>
                </a:solidFill>
              </a:rPr>
              <a:t>边缘检测</a:t>
            </a:r>
            <a:r>
              <a:rPr lang="en-US" altLang="zh-CN" sz="4000" b="1" dirty="0" smtClean="0">
                <a:solidFill>
                  <a:srgbClr val="000099"/>
                </a:solidFill>
                <a:latin typeface="Times New Roman" pitchFamily="18" charset="0"/>
              </a:rPr>
              <a:t>(Edge Detection)</a:t>
            </a:r>
            <a:endParaRPr lang="en-US" altLang="zh-CN" sz="4000" b="1" dirty="0" smtClean="0">
              <a:solidFill>
                <a:srgbClr val="000099"/>
              </a:solidFill>
            </a:endParaRPr>
          </a:p>
        </p:txBody>
      </p:sp>
      <p:sp>
        <p:nvSpPr>
          <p:cNvPr id="463875" name="Rectangle 3"/>
          <p:cNvSpPr>
            <a:spLocks noGrp="1" noChangeArrowheads="1"/>
          </p:cNvSpPr>
          <p:nvPr>
            <p:ph type="body" idx="1"/>
          </p:nvPr>
        </p:nvSpPr>
        <p:spPr>
          <a:xfrm>
            <a:off x="299803" y="1081790"/>
            <a:ext cx="8664315" cy="4583306"/>
          </a:xfrm>
        </p:spPr>
        <p:txBody>
          <a:bodyPr/>
          <a:lstStyle/>
          <a:p>
            <a:pPr eaLnBrk="1" hangingPunct="1">
              <a:buFontTx/>
              <a:buNone/>
            </a:pPr>
            <a:r>
              <a:rPr lang="en-US" altLang="zh-CN" b="1" dirty="0" smtClean="0">
                <a:solidFill>
                  <a:srgbClr val="FF0000"/>
                </a:solidFill>
              </a:rPr>
              <a:t>1 </a:t>
            </a:r>
            <a:r>
              <a:rPr lang="zh-CN" altLang="en-US" b="1" dirty="0" smtClean="0">
                <a:solidFill>
                  <a:srgbClr val="FF0000"/>
                </a:solidFill>
              </a:rPr>
              <a:t>边缘的定义</a:t>
            </a:r>
          </a:p>
          <a:p>
            <a:pPr eaLnBrk="1" hangingPunct="1">
              <a:buFontTx/>
              <a:buNone/>
            </a:pPr>
            <a:r>
              <a:rPr lang="zh-CN" altLang="en-US" b="1" dirty="0" smtClean="0">
                <a:solidFill>
                  <a:srgbClr val="000099"/>
                </a:solidFill>
                <a:latin typeface="宋体" pitchFamily="2" charset="-122"/>
                <a:ea typeface="宋体" pitchFamily="2" charset="-122"/>
              </a:rPr>
              <a:t>    </a:t>
            </a:r>
            <a:r>
              <a:rPr lang="zh-CN" altLang="en-US" sz="2800" b="1" dirty="0" smtClean="0">
                <a:solidFill>
                  <a:srgbClr val="000099"/>
                </a:solidFill>
                <a:latin typeface="宋体" pitchFamily="2" charset="-122"/>
                <a:ea typeface="宋体" pitchFamily="2" charset="-122"/>
              </a:rPr>
              <a:t>图像中灰度发生突变或不连续的微小区域（一组相连的像素集合）</a:t>
            </a:r>
            <a:r>
              <a:rPr lang="en-US" altLang="zh-CN" sz="2800" b="1" dirty="0" smtClean="0">
                <a:solidFill>
                  <a:srgbClr val="000099"/>
                </a:solidFill>
                <a:latin typeface="宋体" pitchFamily="2" charset="-122"/>
                <a:ea typeface="宋体" pitchFamily="2" charset="-122"/>
              </a:rPr>
              <a:t>,</a:t>
            </a:r>
            <a:r>
              <a:rPr lang="zh-CN" altLang="en-US" sz="2800" b="1" dirty="0" smtClean="0">
                <a:solidFill>
                  <a:srgbClr val="000099"/>
                </a:solidFill>
                <a:latin typeface="宋体" pitchFamily="2" charset="-122"/>
                <a:ea typeface="宋体" pitchFamily="2" charset="-122"/>
              </a:rPr>
              <a:t>即</a:t>
            </a:r>
            <a:r>
              <a:rPr lang="zh-CN" altLang="en-US" sz="2800" b="1" dirty="0" smtClean="0">
                <a:solidFill>
                  <a:srgbClr val="000099"/>
                </a:solidFill>
                <a:latin typeface="Times New Roman" pitchFamily="18" charset="0"/>
                <a:ea typeface="宋体" pitchFamily="2" charset="-122"/>
              </a:rPr>
              <a:t>是两个具有相对不同灰度值特性的区域的边界线</a:t>
            </a:r>
            <a:r>
              <a:rPr lang="zh-CN" altLang="en-US" sz="2800" b="1" dirty="0" smtClean="0">
                <a:solidFill>
                  <a:srgbClr val="000099"/>
                </a:solidFill>
                <a:latin typeface="宋体" pitchFamily="2" charset="-122"/>
                <a:ea typeface="宋体" pitchFamily="2" charset="-122"/>
              </a:rPr>
              <a:t>。</a:t>
            </a:r>
          </a:p>
          <a:p>
            <a:pPr eaLnBrk="1" hangingPunct="1">
              <a:lnSpc>
                <a:spcPct val="120000"/>
              </a:lnSpc>
              <a:spcBef>
                <a:spcPct val="50000"/>
              </a:spcBef>
              <a:buFontTx/>
              <a:buNone/>
            </a:pPr>
            <a:r>
              <a:rPr lang="zh-CN" altLang="en-US" sz="2800" b="1" dirty="0" smtClean="0">
                <a:solidFill>
                  <a:srgbClr val="000099"/>
                </a:solidFill>
                <a:latin typeface="宋体" pitchFamily="2" charset="-122"/>
                <a:ea typeface="宋体" pitchFamily="2" charset="-122"/>
              </a:rPr>
              <a:t>    在一幅图像中，边缘有方向和幅度两个特性。一般认为沿边缘走向的灰度变化较为平缓，而垂直于边缘走向的灰度变化剧烈。</a:t>
            </a:r>
            <a:endParaRPr lang="en-US" altLang="zh-CN" sz="2800" b="1" dirty="0" smtClean="0">
              <a:solidFill>
                <a:srgbClr val="000099"/>
              </a:solidFill>
              <a:latin typeface="宋体" pitchFamily="2" charset="-122"/>
              <a:ea typeface="宋体" pitchFamily="2" charset="-122"/>
            </a:endParaRPr>
          </a:p>
          <a:p>
            <a:pPr eaLnBrk="1" hangingPunct="1">
              <a:lnSpc>
                <a:spcPct val="120000"/>
              </a:lnSpc>
              <a:spcBef>
                <a:spcPct val="50000"/>
              </a:spcBef>
              <a:buFontTx/>
              <a:buNone/>
            </a:pPr>
            <a:r>
              <a:rPr lang="en-US" altLang="zh-CN" sz="2800" b="1" dirty="0" smtClean="0">
                <a:solidFill>
                  <a:srgbClr val="000099"/>
                </a:solidFill>
              </a:rPr>
              <a:t>    </a:t>
            </a:r>
            <a:r>
              <a:rPr lang="zh-CN" altLang="en-US" sz="2800" b="1" dirty="0" smtClean="0">
                <a:solidFill>
                  <a:srgbClr val="000099"/>
                </a:solidFill>
                <a:latin typeface="宋体" pitchFamily="2" charset="-122"/>
                <a:ea typeface="宋体" pitchFamily="2" charset="-122"/>
              </a:rPr>
              <a:t>即灰度梯度指向边缘的垂直方向。 </a:t>
            </a:r>
            <a:r>
              <a:rPr lang="zh-CN" altLang="en-US" sz="2800" b="1" dirty="0" smtClean="0">
                <a:solidFill>
                  <a:srgbClr val="000099"/>
                </a:solidFill>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3874"/>
                                        </p:tgtEl>
                                        <p:attrNameLst>
                                          <p:attrName>style.visibility</p:attrName>
                                        </p:attrNameLst>
                                      </p:cBhvr>
                                      <p:to>
                                        <p:strVal val="visible"/>
                                      </p:to>
                                    </p:set>
                                    <p:animEffect transition="in" filter="wipe(left)">
                                      <p:cBhvr>
                                        <p:cTn id="7" dur="500"/>
                                        <p:tgtEl>
                                          <p:spTgt spid="4638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63875">
                                            <p:txEl>
                                              <p:pRg st="0" end="0"/>
                                            </p:txEl>
                                          </p:spTgt>
                                        </p:tgtEl>
                                        <p:attrNameLst>
                                          <p:attrName>style.visibility</p:attrName>
                                        </p:attrNameLst>
                                      </p:cBhvr>
                                      <p:to>
                                        <p:strVal val="visible"/>
                                      </p:to>
                                    </p:set>
                                    <p:animEffect transition="in" filter="wipe(left)">
                                      <p:cBhvr>
                                        <p:cTn id="12" dur="500"/>
                                        <p:tgtEl>
                                          <p:spTgt spid="463875">
                                            <p:txEl>
                                              <p:pRg st="0" end="0"/>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463875">
                                            <p:txEl>
                                              <p:pRg st="1" end="1"/>
                                            </p:txEl>
                                          </p:spTgt>
                                        </p:tgtEl>
                                        <p:attrNameLst>
                                          <p:attrName>style.visibility</p:attrName>
                                        </p:attrNameLst>
                                      </p:cBhvr>
                                      <p:to>
                                        <p:strVal val="visible"/>
                                      </p:to>
                                    </p:set>
                                    <p:animEffect transition="in" filter="wipe(left)">
                                      <p:cBhvr>
                                        <p:cTn id="15" dur="500"/>
                                        <p:tgtEl>
                                          <p:spTgt spid="463875">
                                            <p:txEl>
                                              <p:pRg st="1" end="1"/>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463875">
                                            <p:txEl>
                                              <p:pRg st="2" end="2"/>
                                            </p:txEl>
                                          </p:spTgt>
                                        </p:tgtEl>
                                        <p:attrNameLst>
                                          <p:attrName>style.visibility</p:attrName>
                                        </p:attrNameLst>
                                      </p:cBhvr>
                                      <p:to>
                                        <p:strVal val="visible"/>
                                      </p:to>
                                    </p:set>
                                    <p:animEffect transition="in" filter="wipe(left)">
                                      <p:cBhvr>
                                        <p:cTn id="18" dur="500"/>
                                        <p:tgtEl>
                                          <p:spTgt spid="463875">
                                            <p:txEl>
                                              <p:pRg st="2" end="2"/>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463875">
                                            <p:txEl>
                                              <p:pRg st="3" end="3"/>
                                            </p:txEl>
                                          </p:spTgt>
                                        </p:tgtEl>
                                        <p:attrNameLst>
                                          <p:attrName>style.visibility</p:attrName>
                                        </p:attrNameLst>
                                      </p:cBhvr>
                                      <p:to>
                                        <p:strVal val="visible"/>
                                      </p:to>
                                    </p:set>
                                    <p:animEffect transition="in" filter="wipe(left)">
                                      <p:cBhvr>
                                        <p:cTn id="21" dur="500"/>
                                        <p:tgtEl>
                                          <p:spTgt spid="46387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874"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10"/>
          <p:cNvPicPr>
            <a:picLocks noChangeAspect="1" noChangeArrowheads="1"/>
          </p:cNvPicPr>
          <p:nvPr/>
        </p:nvPicPr>
        <p:blipFill>
          <a:blip r:embed="rId3" cstate="print"/>
          <a:srcRect/>
          <a:stretch>
            <a:fillRect/>
          </a:stretch>
        </p:blipFill>
        <p:spPr bwMode="auto">
          <a:xfrm>
            <a:off x="4716463" y="2708275"/>
            <a:ext cx="4176712" cy="3105150"/>
          </a:xfrm>
          <a:prstGeom prst="rect">
            <a:avLst/>
          </a:prstGeom>
          <a:noFill/>
          <a:ln w="9525">
            <a:noFill/>
            <a:miter lim="800000"/>
            <a:headEnd/>
            <a:tailEnd/>
          </a:ln>
        </p:spPr>
      </p:pic>
      <p:sp>
        <p:nvSpPr>
          <p:cNvPr id="51203" name="Rectangle 2"/>
          <p:cNvSpPr>
            <a:spLocks noGrp="1" noChangeArrowheads="1"/>
          </p:cNvSpPr>
          <p:nvPr>
            <p:ph type="title"/>
          </p:nvPr>
        </p:nvSpPr>
        <p:spPr>
          <a:noFill/>
        </p:spPr>
        <p:txBody>
          <a:bodyPr anchor="t"/>
          <a:lstStyle/>
          <a:p>
            <a:pPr eaLnBrk="1" hangingPunct="1"/>
            <a:r>
              <a:rPr lang="zh-CN" altLang="en-US" smtClean="0">
                <a:ea typeface="黑体" pitchFamily="49" charset="-122"/>
              </a:rPr>
              <a:t>边缘的物理意义</a:t>
            </a:r>
          </a:p>
        </p:txBody>
      </p:sp>
      <p:sp>
        <p:nvSpPr>
          <p:cNvPr id="51204" name="Rectangle 3"/>
          <p:cNvSpPr>
            <a:spLocks noGrp="1" noChangeArrowheads="1"/>
          </p:cNvSpPr>
          <p:nvPr>
            <p:ph idx="1"/>
          </p:nvPr>
        </p:nvSpPr>
        <p:spPr>
          <a:xfrm>
            <a:off x="457200" y="1341438"/>
            <a:ext cx="7859713" cy="1150937"/>
          </a:xfrm>
        </p:spPr>
        <p:txBody>
          <a:bodyPr/>
          <a:lstStyle/>
          <a:p>
            <a:pPr eaLnBrk="1" hangingPunct="1"/>
            <a:r>
              <a:rPr lang="zh-CN" altLang="en-US" smtClean="0">
                <a:latin typeface="黑体" pitchFamily="49" charset="-122"/>
                <a:ea typeface="黑体" pitchFamily="49" charset="-122"/>
              </a:rPr>
              <a:t>图像边缘的产生</a:t>
            </a:r>
          </a:p>
          <a:p>
            <a:pPr eaLnBrk="1" hangingPunct="1">
              <a:buFontTx/>
              <a:buNone/>
            </a:pPr>
            <a:r>
              <a:rPr lang="zh-CN" altLang="en-US" sz="2000" smtClean="0">
                <a:latin typeface="黑体" pitchFamily="49" charset="-122"/>
                <a:ea typeface="黑体" pitchFamily="49" charset="-122"/>
              </a:rPr>
              <a:t>	物体的边界、表面方向的改变、不同的颜色、光照明暗的变化</a:t>
            </a:r>
          </a:p>
        </p:txBody>
      </p:sp>
      <p:pic>
        <p:nvPicPr>
          <p:cNvPr id="51205" name="Picture 4"/>
          <p:cNvPicPr>
            <a:picLocks noChangeAspect="1" noChangeArrowheads="1"/>
          </p:cNvPicPr>
          <p:nvPr/>
        </p:nvPicPr>
        <p:blipFill>
          <a:blip r:embed="rId4" cstate="print">
            <a:lum bright="30000" contrast="54000"/>
          </a:blip>
          <a:srcRect/>
          <a:stretch>
            <a:fillRect/>
          </a:stretch>
        </p:blipFill>
        <p:spPr bwMode="auto">
          <a:xfrm>
            <a:off x="250825" y="2708275"/>
            <a:ext cx="4176713" cy="3138488"/>
          </a:xfrm>
          <a:prstGeom prst="rect">
            <a:avLst/>
          </a:prstGeom>
          <a:noFill/>
          <a:ln w="9525">
            <a:noFill/>
            <a:miter lim="800000"/>
            <a:headEnd/>
            <a:tailEnd/>
          </a:ln>
        </p:spPr>
      </p:pic>
      <p:sp>
        <p:nvSpPr>
          <p:cNvPr id="51206" name="Text Box 6"/>
          <p:cNvSpPr txBox="1">
            <a:spLocks noChangeArrowheads="1"/>
          </p:cNvSpPr>
          <p:nvPr/>
        </p:nvSpPr>
        <p:spPr bwMode="auto">
          <a:xfrm>
            <a:off x="3995738" y="2179638"/>
            <a:ext cx="1708150" cy="457200"/>
          </a:xfrm>
          <a:prstGeom prst="rect">
            <a:avLst/>
          </a:prstGeom>
          <a:noFill/>
          <a:ln w="9525">
            <a:noFill/>
            <a:miter lim="800000"/>
            <a:headEnd/>
            <a:tailEnd/>
          </a:ln>
        </p:spPr>
        <p:txBody>
          <a:bodyPr wrap="none">
            <a:spAutoFit/>
          </a:bodyPr>
          <a:lstStyle/>
          <a:p>
            <a:pPr algn="ctr" eaLnBrk="1" hangingPunct="1"/>
            <a:r>
              <a:rPr kumimoji="1" lang="zh-CN" altLang="en-US" sz="2400" b="1">
                <a:solidFill>
                  <a:srgbClr val="FF3300"/>
                </a:solidFill>
                <a:ea typeface="宋体" pitchFamily="2" charset="-122"/>
              </a:rPr>
              <a:t>物体的边界</a:t>
            </a:r>
          </a:p>
        </p:txBody>
      </p:sp>
      <p:sp>
        <p:nvSpPr>
          <p:cNvPr id="51207" name="Text Box 7"/>
          <p:cNvSpPr txBox="1">
            <a:spLocks noChangeArrowheads="1"/>
          </p:cNvSpPr>
          <p:nvPr/>
        </p:nvSpPr>
        <p:spPr bwMode="auto">
          <a:xfrm>
            <a:off x="7019925" y="2205038"/>
            <a:ext cx="2012950" cy="457200"/>
          </a:xfrm>
          <a:prstGeom prst="rect">
            <a:avLst/>
          </a:prstGeom>
          <a:noFill/>
          <a:ln w="9525">
            <a:noFill/>
            <a:miter lim="800000"/>
            <a:headEnd/>
            <a:tailEnd/>
          </a:ln>
        </p:spPr>
        <p:txBody>
          <a:bodyPr wrap="none">
            <a:spAutoFit/>
          </a:bodyPr>
          <a:lstStyle/>
          <a:p>
            <a:pPr algn="ctr" eaLnBrk="1" hangingPunct="1"/>
            <a:r>
              <a:rPr kumimoji="1" lang="zh-CN" altLang="en-US" sz="2400" b="1">
                <a:solidFill>
                  <a:srgbClr val="FF3300"/>
                </a:solidFill>
                <a:ea typeface="宋体" pitchFamily="2" charset="-122"/>
              </a:rPr>
              <a:t>表面方向变化</a:t>
            </a:r>
          </a:p>
        </p:txBody>
      </p:sp>
      <p:sp>
        <p:nvSpPr>
          <p:cNvPr id="51208" name="Line 9"/>
          <p:cNvSpPr>
            <a:spLocks noChangeShapeType="1"/>
          </p:cNvSpPr>
          <p:nvPr/>
        </p:nvSpPr>
        <p:spPr bwMode="auto">
          <a:xfrm>
            <a:off x="4932363" y="2636838"/>
            <a:ext cx="863600" cy="720725"/>
          </a:xfrm>
          <a:prstGeom prst="line">
            <a:avLst/>
          </a:prstGeom>
          <a:noFill/>
          <a:ln w="28575">
            <a:solidFill>
              <a:schemeClr val="hlink"/>
            </a:solidFill>
            <a:round/>
            <a:headEnd/>
            <a:tailEnd type="triangle" w="med" len="med"/>
          </a:ln>
        </p:spPr>
        <p:txBody>
          <a:bodyPr/>
          <a:lstStyle/>
          <a:p>
            <a:endParaRPr lang="zh-CN" altLang="en-US"/>
          </a:p>
        </p:txBody>
      </p:sp>
      <p:sp>
        <p:nvSpPr>
          <p:cNvPr id="51209" name="Line 11"/>
          <p:cNvSpPr>
            <a:spLocks noChangeShapeType="1"/>
          </p:cNvSpPr>
          <p:nvPr/>
        </p:nvSpPr>
        <p:spPr bwMode="auto">
          <a:xfrm flipH="1">
            <a:off x="7164388" y="2636838"/>
            <a:ext cx="863600" cy="431800"/>
          </a:xfrm>
          <a:prstGeom prst="line">
            <a:avLst/>
          </a:prstGeom>
          <a:noFill/>
          <a:ln w="28575">
            <a:solidFill>
              <a:schemeClr val="hlink"/>
            </a:solidFill>
            <a:round/>
            <a:headEnd/>
            <a:tailEnd type="triangle" w="med" len="med"/>
          </a:ln>
        </p:spPr>
        <p:txBody>
          <a:bodyPr/>
          <a:lstStyle/>
          <a:p>
            <a:endParaRPr lang="zh-CN" altLang="en-US"/>
          </a:p>
        </p:txBody>
      </p:sp>
      <p:sp>
        <p:nvSpPr>
          <p:cNvPr id="51210" name="Text Box 12"/>
          <p:cNvSpPr txBox="1">
            <a:spLocks noChangeArrowheads="1"/>
          </p:cNvSpPr>
          <p:nvPr/>
        </p:nvSpPr>
        <p:spPr bwMode="auto">
          <a:xfrm>
            <a:off x="3729038" y="3908425"/>
            <a:ext cx="2012950" cy="457200"/>
          </a:xfrm>
          <a:prstGeom prst="rect">
            <a:avLst/>
          </a:prstGeom>
          <a:noFill/>
          <a:ln w="9525">
            <a:noFill/>
            <a:miter lim="800000"/>
            <a:headEnd/>
            <a:tailEnd/>
          </a:ln>
        </p:spPr>
        <p:txBody>
          <a:bodyPr wrap="none">
            <a:spAutoFit/>
          </a:bodyPr>
          <a:lstStyle/>
          <a:p>
            <a:pPr algn="ctr" eaLnBrk="1" hangingPunct="1"/>
            <a:r>
              <a:rPr kumimoji="1" lang="zh-CN" altLang="en-US" sz="2400" b="1">
                <a:solidFill>
                  <a:srgbClr val="FF3300"/>
                </a:solidFill>
                <a:ea typeface="宋体" pitchFamily="2" charset="-122"/>
              </a:rPr>
              <a:t>不同颜色区域</a:t>
            </a:r>
          </a:p>
        </p:txBody>
      </p:sp>
      <p:sp>
        <p:nvSpPr>
          <p:cNvPr id="51211" name="Line 13"/>
          <p:cNvSpPr>
            <a:spLocks noChangeShapeType="1"/>
          </p:cNvSpPr>
          <p:nvPr/>
        </p:nvSpPr>
        <p:spPr bwMode="auto">
          <a:xfrm>
            <a:off x="4932363" y="4365625"/>
            <a:ext cx="1152525" cy="144463"/>
          </a:xfrm>
          <a:prstGeom prst="line">
            <a:avLst/>
          </a:prstGeom>
          <a:noFill/>
          <a:ln w="28575">
            <a:solidFill>
              <a:schemeClr val="hlink"/>
            </a:solidFill>
            <a:round/>
            <a:headEnd/>
            <a:tailEnd type="triangle" w="med" len="med"/>
          </a:ln>
        </p:spPr>
        <p:txBody>
          <a:bodyPr/>
          <a:lstStyle/>
          <a:p>
            <a:endParaRPr lang="zh-CN" altLang="en-US"/>
          </a:p>
        </p:txBody>
      </p:sp>
      <p:sp>
        <p:nvSpPr>
          <p:cNvPr id="51212" name="Text Box 14"/>
          <p:cNvSpPr txBox="1">
            <a:spLocks noChangeArrowheads="1"/>
          </p:cNvSpPr>
          <p:nvPr/>
        </p:nvSpPr>
        <p:spPr bwMode="auto">
          <a:xfrm>
            <a:off x="7596188" y="3835400"/>
            <a:ext cx="1403350" cy="457200"/>
          </a:xfrm>
          <a:prstGeom prst="rect">
            <a:avLst/>
          </a:prstGeom>
          <a:noFill/>
          <a:ln w="9525">
            <a:noFill/>
            <a:miter lim="800000"/>
            <a:headEnd/>
            <a:tailEnd/>
          </a:ln>
        </p:spPr>
        <p:txBody>
          <a:bodyPr wrap="none">
            <a:spAutoFit/>
          </a:bodyPr>
          <a:lstStyle/>
          <a:p>
            <a:pPr algn="ctr" eaLnBrk="1" hangingPunct="1"/>
            <a:r>
              <a:rPr kumimoji="1" lang="zh-CN" altLang="en-US" sz="2400" b="1">
                <a:solidFill>
                  <a:srgbClr val="FF3300"/>
                </a:solidFill>
                <a:ea typeface="宋体" pitchFamily="2" charset="-122"/>
              </a:rPr>
              <a:t>光照明暗</a:t>
            </a:r>
          </a:p>
        </p:txBody>
      </p:sp>
      <p:sp>
        <p:nvSpPr>
          <p:cNvPr id="51213" name="Line 15"/>
          <p:cNvSpPr>
            <a:spLocks noChangeShapeType="1"/>
          </p:cNvSpPr>
          <p:nvPr/>
        </p:nvSpPr>
        <p:spPr bwMode="auto">
          <a:xfrm flipH="1">
            <a:off x="7885113" y="4292600"/>
            <a:ext cx="358775" cy="576263"/>
          </a:xfrm>
          <a:prstGeom prst="line">
            <a:avLst/>
          </a:prstGeom>
          <a:noFill/>
          <a:ln w="28575">
            <a:solidFill>
              <a:schemeClr val="hlink"/>
            </a:solidFill>
            <a:round/>
            <a:headEnd/>
            <a:tailEnd type="triangle" w="med" len="med"/>
          </a:ln>
        </p:spPr>
        <p:txBody>
          <a:bodyPr/>
          <a:lstStyle/>
          <a:p>
            <a:endParaRPr lang="zh-CN" alt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noFill/>
        </p:spPr>
        <p:txBody>
          <a:bodyPr anchor="t"/>
          <a:lstStyle/>
          <a:p>
            <a:pPr eaLnBrk="1" hangingPunct="1"/>
            <a:r>
              <a:rPr lang="zh-CN" altLang="en-US" smtClean="0">
                <a:ea typeface="黑体" pitchFamily="49" charset="-122"/>
              </a:rPr>
              <a:t>边缘的定义</a:t>
            </a:r>
          </a:p>
        </p:txBody>
      </p:sp>
      <p:sp>
        <p:nvSpPr>
          <p:cNvPr id="52227" name="Rectangle 3"/>
          <p:cNvSpPr>
            <a:spLocks noGrp="1" noChangeArrowheads="1"/>
          </p:cNvSpPr>
          <p:nvPr>
            <p:ph idx="1"/>
          </p:nvPr>
        </p:nvSpPr>
        <p:spPr>
          <a:xfrm>
            <a:off x="323528" y="1123950"/>
            <a:ext cx="8425185" cy="4695825"/>
          </a:xfrm>
        </p:spPr>
        <p:txBody>
          <a:bodyPr/>
          <a:lstStyle/>
          <a:p>
            <a:pPr eaLnBrk="1" hangingPunct="1"/>
            <a:r>
              <a:rPr lang="zh-CN" altLang="en-US" dirty="0" smtClean="0">
                <a:ea typeface="黑体" pitchFamily="49" charset="-122"/>
              </a:rPr>
              <a:t>定义：</a:t>
            </a:r>
          </a:p>
          <a:p>
            <a:pPr lvl="1" eaLnBrk="1" hangingPunct="1"/>
            <a:r>
              <a:rPr lang="zh-CN" altLang="en-US" dirty="0" smtClean="0">
                <a:ea typeface="黑体" pitchFamily="49" charset="-122"/>
              </a:rPr>
              <a:t>“边缘是图像中亮度突然变化的区域。”</a:t>
            </a:r>
          </a:p>
          <a:p>
            <a:pPr lvl="1" eaLnBrk="1" hangingPunct="1"/>
            <a:r>
              <a:rPr lang="zh-CN" altLang="en-US" dirty="0" smtClean="0">
                <a:ea typeface="黑体" pitchFamily="49" charset="-122"/>
              </a:rPr>
              <a:t>“图像灰度构成的曲面上的陡峭区域。”</a:t>
            </a:r>
          </a:p>
          <a:p>
            <a:pPr lvl="1" eaLnBrk="1" hangingPunct="1"/>
            <a:r>
              <a:rPr lang="zh-CN" altLang="en-US" dirty="0" smtClean="0">
                <a:ea typeface="黑体" pitchFamily="49" charset="-122"/>
              </a:rPr>
              <a:t>“像素灰度存在阶跃变化或屋脊状变化的像素的集合。”</a:t>
            </a:r>
          </a:p>
        </p:txBody>
      </p:sp>
      <p:sp>
        <p:nvSpPr>
          <p:cNvPr id="4" name="矩形 3"/>
          <p:cNvSpPr/>
          <p:nvPr/>
        </p:nvSpPr>
        <p:spPr>
          <a:xfrm>
            <a:off x="702618" y="4179925"/>
            <a:ext cx="7992888" cy="2221762"/>
          </a:xfrm>
          <a:prstGeom prst="rect">
            <a:avLst/>
          </a:prstGeom>
        </p:spPr>
        <p:txBody>
          <a:bodyPr wrap="square">
            <a:spAutoFit/>
          </a:bodyPr>
          <a:lstStyle/>
          <a:p>
            <a:pPr algn="just">
              <a:lnSpc>
                <a:spcPct val="150000"/>
              </a:lnSpc>
            </a:pPr>
            <a:r>
              <a:rPr lang="zh-CN" altLang="en-US" sz="2400" b="1" dirty="0" smtClean="0">
                <a:latin typeface="宋体" pitchFamily="2" charset="-122"/>
                <a:ea typeface="宋体" pitchFamily="2" charset="-122"/>
              </a:rPr>
              <a:t>物体的边缘是由灰度的不连续性所反映的。经典的边缘检测方法是考察图像的每个像素的某个邻域内灰度的变化，利用边缘邻近一阶或二阶导数变化规律，用简单的方法检测边缘，这种方法称为边缘检测局部算子法。</a:t>
            </a:r>
            <a:endParaRPr lang="zh-CN" altLang="en-US" sz="2400" b="1" dirty="0">
              <a:latin typeface="宋体" pitchFamily="2" charset="-122"/>
              <a:ea typeface="宋体" pitchFamily="2"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92" name="Rectangle 33"/>
          <p:cNvSpPr>
            <a:spLocks noChangeArrowheads="1"/>
          </p:cNvSpPr>
          <p:nvPr/>
        </p:nvSpPr>
        <p:spPr bwMode="auto">
          <a:xfrm>
            <a:off x="3276600" y="3716338"/>
            <a:ext cx="5399088" cy="2087562"/>
          </a:xfrm>
          <a:prstGeom prst="rect">
            <a:avLst/>
          </a:prstGeom>
          <a:solidFill>
            <a:schemeClr val="accent5">
              <a:lumMod val="60000"/>
              <a:lumOff val="40000"/>
            </a:schemeClr>
          </a:solidFill>
          <a:ln w="9525">
            <a:solidFill>
              <a:schemeClr val="tx1"/>
            </a:solidFill>
            <a:miter lim="800000"/>
            <a:headEnd/>
            <a:tailEnd/>
          </a:ln>
        </p:spPr>
        <p:txBody>
          <a:bodyPr wrap="none" anchor="ctr"/>
          <a:lstStyle/>
          <a:p>
            <a:pPr>
              <a:defRPr/>
            </a:pPr>
            <a:endParaRPr lang="zh-CN" altLang="en-US">
              <a:ea typeface="宋体" pitchFamily="2" charset="-122"/>
            </a:endParaRPr>
          </a:p>
        </p:txBody>
      </p:sp>
      <p:sp>
        <p:nvSpPr>
          <p:cNvPr id="41991" name="Rectangle 32"/>
          <p:cNvSpPr>
            <a:spLocks noChangeArrowheads="1"/>
          </p:cNvSpPr>
          <p:nvPr/>
        </p:nvSpPr>
        <p:spPr bwMode="auto">
          <a:xfrm>
            <a:off x="468313" y="3716338"/>
            <a:ext cx="2663825" cy="2087562"/>
          </a:xfrm>
          <a:prstGeom prst="rect">
            <a:avLst/>
          </a:prstGeom>
          <a:solidFill>
            <a:schemeClr val="accent5">
              <a:lumMod val="60000"/>
              <a:lumOff val="40000"/>
            </a:schemeClr>
          </a:solidFill>
          <a:ln w="9525">
            <a:solidFill>
              <a:schemeClr val="tx1"/>
            </a:solidFill>
            <a:miter lim="800000"/>
            <a:headEnd/>
            <a:tailEnd/>
          </a:ln>
        </p:spPr>
        <p:txBody>
          <a:bodyPr wrap="none" anchor="ctr"/>
          <a:lstStyle/>
          <a:p>
            <a:pPr>
              <a:defRPr/>
            </a:pPr>
            <a:endParaRPr lang="zh-CN" altLang="en-US">
              <a:ea typeface="宋体" pitchFamily="2" charset="-122"/>
            </a:endParaRPr>
          </a:p>
        </p:txBody>
      </p:sp>
      <p:sp>
        <p:nvSpPr>
          <p:cNvPr id="53252" name="Rectangle 2"/>
          <p:cNvSpPr>
            <a:spLocks noGrp="1" noChangeArrowheads="1"/>
          </p:cNvSpPr>
          <p:nvPr>
            <p:ph type="title"/>
          </p:nvPr>
        </p:nvSpPr>
        <p:spPr>
          <a:xfrm>
            <a:off x="0" y="274638"/>
            <a:ext cx="8229600" cy="1143000"/>
          </a:xfrm>
          <a:noFill/>
        </p:spPr>
        <p:txBody>
          <a:bodyPr/>
          <a:lstStyle/>
          <a:p>
            <a:pPr eaLnBrk="1" hangingPunct="1"/>
            <a:r>
              <a:rPr lang="zh-CN" altLang="en-US" sz="3600" smtClean="0">
                <a:ea typeface="黑体" pitchFamily="49" charset="-122"/>
              </a:rPr>
              <a:t>灰度图像中边缘的类型</a:t>
            </a:r>
          </a:p>
        </p:txBody>
      </p:sp>
      <p:sp>
        <p:nvSpPr>
          <p:cNvPr id="41987" name="Rectangle 16"/>
          <p:cNvSpPr>
            <a:spLocks noChangeArrowheads="1"/>
          </p:cNvSpPr>
          <p:nvPr/>
        </p:nvSpPr>
        <p:spPr bwMode="auto">
          <a:xfrm>
            <a:off x="468313" y="1485900"/>
            <a:ext cx="8207375" cy="2087563"/>
          </a:xfrm>
          <a:prstGeom prst="rect">
            <a:avLst/>
          </a:prstGeom>
          <a:solidFill>
            <a:schemeClr val="accent5">
              <a:lumMod val="60000"/>
              <a:lumOff val="40000"/>
            </a:schemeClr>
          </a:solidFill>
          <a:ln w="9525">
            <a:solidFill>
              <a:schemeClr val="tx1"/>
            </a:solidFill>
            <a:miter lim="800000"/>
            <a:headEnd/>
            <a:tailEnd/>
          </a:ln>
        </p:spPr>
        <p:txBody>
          <a:bodyPr wrap="none" anchor="ctr"/>
          <a:lstStyle/>
          <a:p>
            <a:pPr>
              <a:defRPr/>
            </a:pPr>
            <a:endParaRPr lang="zh-CN" altLang="en-US">
              <a:solidFill>
                <a:srgbClr val="0033CC"/>
              </a:solidFill>
              <a:ea typeface="宋体" pitchFamily="2" charset="-122"/>
            </a:endParaRPr>
          </a:p>
        </p:txBody>
      </p:sp>
      <p:grpSp>
        <p:nvGrpSpPr>
          <p:cNvPr id="2" name="Group 17"/>
          <p:cNvGrpSpPr>
            <a:grpSpLocks/>
          </p:cNvGrpSpPr>
          <p:nvPr/>
        </p:nvGrpSpPr>
        <p:grpSpPr bwMode="auto">
          <a:xfrm>
            <a:off x="1744663" y="4221163"/>
            <a:ext cx="1171575" cy="681037"/>
            <a:chOff x="792" y="3128"/>
            <a:chExt cx="1146" cy="429"/>
          </a:xfrm>
        </p:grpSpPr>
        <p:sp>
          <p:nvSpPr>
            <p:cNvPr id="53295" name="Line 18"/>
            <p:cNvSpPr>
              <a:spLocks noChangeShapeType="1"/>
            </p:cNvSpPr>
            <p:nvPr/>
          </p:nvSpPr>
          <p:spPr bwMode="auto">
            <a:xfrm flipV="1">
              <a:off x="792" y="3128"/>
              <a:ext cx="586" cy="219"/>
            </a:xfrm>
            <a:prstGeom prst="line">
              <a:avLst/>
            </a:prstGeom>
            <a:noFill/>
            <a:ln w="28575">
              <a:solidFill>
                <a:schemeClr val="tx1"/>
              </a:solidFill>
              <a:round/>
              <a:headEnd/>
              <a:tailEnd/>
            </a:ln>
          </p:spPr>
          <p:txBody>
            <a:bodyPr/>
            <a:lstStyle/>
            <a:p>
              <a:endParaRPr lang="zh-CN" altLang="en-US"/>
            </a:p>
          </p:txBody>
        </p:sp>
        <p:sp>
          <p:nvSpPr>
            <p:cNvPr id="53296" name="Line 19"/>
            <p:cNvSpPr>
              <a:spLocks noChangeShapeType="1"/>
            </p:cNvSpPr>
            <p:nvPr/>
          </p:nvSpPr>
          <p:spPr bwMode="auto">
            <a:xfrm>
              <a:off x="1373" y="3131"/>
              <a:ext cx="565" cy="426"/>
            </a:xfrm>
            <a:prstGeom prst="line">
              <a:avLst/>
            </a:prstGeom>
            <a:noFill/>
            <a:ln w="28575">
              <a:solidFill>
                <a:schemeClr val="tx1"/>
              </a:solidFill>
              <a:round/>
              <a:headEnd/>
              <a:tailEnd/>
            </a:ln>
          </p:spPr>
          <p:txBody>
            <a:bodyPr/>
            <a:lstStyle/>
            <a:p>
              <a:endParaRPr lang="zh-CN" altLang="en-US"/>
            </a:p>
          </p:txBody>
        </p:sp>
      </p:grpSp>
      <p:grpSp>
        <p:nvGrpSpPr>
          <p:cNvPr id="3" name="Group 20"/>
          <p:cNvGrpSpPr>
            <a:grpSpLocks/>
          </p:cNvGrpSpPr>
          <p:nvPr/>
        </p:nvGrpSpPr>
        <p:grpSpPr bwMode="auto">
          <a:xfrm>
            <a:off x="4427538" y="4149725"/>
            <a:ext cx="1584325" cy="736600"/>
            <a:chOff x="2360" y="3068"/>
            <a:chExt cx="1242" cy="464"/>
          </a:xfrm>
        </p:grpSpPr>
        <p:sp>
          <p:nvSpPr>
            <p:cNvPr id="53290" name="Line 21"/>
            <p:cNvSpPr>
              <a:spLocks noChangeShapeType="1"/>
            </p:cNvSpPr>
            <p:nvPr/>
          </p:nvSpPr>
          <p:spPr bwMode="auto">
            <a:xfrm>
              <a:off x="2360" y="3523"/>
              <a:ext cx="581" cy="0"/>
            </a:xfrm>
            <a:prstGeom prst="line">
              <a:avLst/>
            </a:prstGeom>
            <a:noFill/>
            <a:ln w="28575">
              <a:solidFill>
                <a:schemeClr val="tx1"/>
              </a:solidFill>
              <a:round/>
              <a:headEnd/>
              <a:tailEnd/>
            </a:ln>
          </p:spPr>
          <p:txBody>
            <a:bodyPr/>
            <a:lstStyle/>
            <a:p>
              <a:endParaRPr lang="zh-CN" altLang="en-US"/>
            </a:p>
          </p:txBody>
        </p:sp>
        <p:sp>
          <p:nvSpPr>
            <p:cNvPr id="53291" name="Line 22"/>
            <p:cNvSpPr>
              <a:spLocks noChangeShapeType="1"/>
            </p:cNvSpPr>
            <p:nvPr/>
          </p:nvSpPr>
          <p:spPr bwMode="auto">
            <a:xfrm>
              <a:off x="3021" y="3525"/>
              <a:ext cx="581" cy="0"/>
            </a:xfrm>
            <a:prstGeom prst="line">
              <a:avLst/>
            </a:prstGeom>
            <a:noFill/>
            <a:ln w="28575">
              <a:solidFill>
                <a:schemeClr val="tx1"/>
              </a:solidFill>
              <a:round/>
              <a:headEnd/>
              <a:tailEnd/>
            </a:ln>
          </p:spPr>
          <p:txBody>
            <a:bodyPr/>
            <a:lstStyle/>
            <a:p>
              <a:endParaRPr lang="zh-CN" altLang="en-US"/>
            </a:p>
          </p:txBody>
        </p:sp>
        <p:sp>
          <p:nvSpPr>
            <p:cNvPr id="53292" name="Line 23"/>
            <p:cNvSpPr>
              <a:spLocks noChangeShapeType="1"/>
            </p:cNvSpPr>
            <p:nvPr/>
          </p:nvSpPr>
          <p:spPr bwMode="auto">
            <a:xfrm rot="-5400000">
              <a:off x="2708" y="3300"/>
              <a:ext cx="464" cy="0"/>
            </a:xfrm>
            <a:prstGeom prst="line">
              <a:avLst/>
            </a:prstGeom>
            <a:noFill/>
            <a:ln w="28575">
              <a:solidFill>
                <a:schemeClr val="tx1"/>
              </a:solidFill>
              <a:round/>
              <a:headEnd/>
              <a:tailEnd/>
            </a:ln>
          </p:spPr>
          <p:txBody>
            <a:bodyPr/>
            <a:lstStyle/>
            <a:p>
              <a:endParaRPr lang="zh-CN" altLang="en-US"/>
            </a:p>
          </p:txBody>
        </p:sp>
        <p:sp>
          <p:nvSpPr>
            <p:cNvPr id="53293" name="Line 24"/>
            <p:cNvSpPr>
              <a:spLocks noChangeShapeType="1"/>
            </p:cNvSpPr>
            <p:nvPr/>
          </p:nvSpPr>
          <p:spPr bwMode="auto">
            <a:xfrm rot="-5400000">
              <a:off x="2795" y="3300"/>
              <a:ext cx="464" cy="0"/>
            </a:xfrm>
            <a:prstGeom prst="line">
              <a:avLst/>
            </a:prstGeom>
            <a:noFill/>
            <a:ln w="28575">
              <a:solidFill>
                <a:schemeClr val="tx1"/>
              </a:solidFill>
              <a:round/>
              <a:headEnd/>
              <a:tailEnd/>
            </a:ln>
          </p:spPr>
          <p:txBody>
            <a:bodyPr/>
            <a:lstStyle/>
            <a:p>
              <a:endParaRPr lang="zh-CN" altLang="en-US"/>
            </a:p>
          </p:txBody>
        </p:sp>
        <p:sp>
          <p:nvSpPr>
            <p:cNvPr id="53294" name="Line 25"/>
            <p:cNvSpPr>
              <a:spLocks noChangeShapeType="1"/>
            </p:cNvSpPr>
            <p:nvPr/>
          </p:nvSpPr>
          <p:spPr bwMode="auto">
            <a:xfrm>
              <a:off x="2936" y="3073"/>
              <a:ext cx="95" cy="0"/>
            </a:xfrm>
            <a:prstGeom prst="line">
              <a:avLst/>
            </a:prstGeom>
            <a:noFill/>
            <a:ln w="28575">
              <a:solidFill>
                <a:schemeClr val="tx1"/>
              </a:solidFill>
              <a:round/>
              <a:headEnd/>
              <a:tailEnd/>
            </a:ln>
          </p:spPr>
          <p:txBody>
            <a:bodyPr/>
            <a:lstStyle/>
            <a:p>
              <a:endParaRPr lang="zh-CN" altLang="en-US"/>
            </a:p>
          </p:txBody>
        </p:sp>
      </p:grpSp>
      <p:grpSp>
        <p:nvGrpSpPr>
          <p:cNvPr id="4" name="Group 26"/>
          <p:cNvGrpSpPr>
            <a:grpSpLocks/>
          </p:cNvGrpSpPr>
          <p:nvPr/>
        </p:nvGrpSpPr>
        <p:grpSpPr bwMode="auto">
          <a:xfrm>
            <a:off x="7402513" y="4017963"/>
            <a:ext cx="1130300" cy="995362"/>
            <a:chOff x="4127" y="3064"/>
            <a:chExt cx="848" cy="627"/>
          </a:xfrm>
        </p:grpSpPr>
        <p:sp>
          <p:nvSpPr>
            <p:cNvPr id="53285" name="Line 27"/>
            <p:cNvSpPr>
              <a:spLocks noChangeShapeType="1"/>
            </p:cNvSpPr>
            <p:nvPr/>
          </p:nvSpPr>
          <p:spPr bwMode="auto">
            <a:xfrm>
              <a:off x="4127" y="3278"/>
              <a:ext cx="410" cy="208"/>
            </a:xfrm>
            <a:prstGeom prst="line">
              <a:avLst/>
            </a:prstGeom>
            <a:noFill/>
            <a:ln w="28575">
              <a:solidFill>
                <a:schemeClr val="tx1"/>
              </a:solidFill>
              <a:round/>
              <a:headEnd/>
              <a:tailEnd/>
            </a:ln>
          </p:spPr>
          <p:txBody>
            <a:bodyPr/>
            <a:lstStyle/>
            <a:p>
              <a:endParaRPr lang="zh-CN" altLang="en-US"/>
            </a:p>
          </p:txBody>
        </p:sp>
        <p:sp>
          <p:nvSpPr>
            <p:cNvPr id="53286" name="Line 28"/>
            <p:cNvSpPr>
              <a:spLocks noChangeShapeType="1"/>
            </p:cNvSpPr>
            <p:nvPr/>
          </p:nvSpPr>
          <p:spPr bwMode="auto">
            <a:xfrm>
              <a:off x="4622" y="3526"/>
              <a:ext cx="353" cy="165"/>
            </a:xfrm>
            <a:prstGeom prst="line">
              <a:avLst/>
            </a:prstGeom>
            <a:noFill/>
            <a:ln w="28575">
              <a:solidFill>
                <a:schemeClr val="tx1"/>
              </a:solidFill>
              <a:round/>
              <a:headEnd/>
              <a:tailEnd/>
            </a:ln>
          </p:spPr>
          <p:txBody>
            <a:bodyPr/>
            <a:lstStyle/>
            <a:p>
              <a:endParaRPr lang="zh-CN" altLang="en-US"/>
            </a:p>
          </p:txBody>
        </p:sp>
        <p:sp>
          <p:nvSpPr>
            <p:cNvPr id="53287" name="Line 29"/>
            <p:cNvSpPr>
              <a:spLocks noChangeShapeType="1"/>
            </p:cNvSpPr>
            <p:nvPr/>
          </p:nvSpPr>
          <p:spPr bwMode="auto">
            <a:xfrm rot="-5400000">
              <a:off x="4328" y="3277"/>
              <a:ext cx="416" cy="0"/>
            </a:xfrm>
            <a:prstGeom prst="line">
              <a:avLst/>
            </a:prstGeom>
            <a:noFill/>
            <a:ln w="28575">
              <a:solidFill>
                <a:schemeClr val="tx1"/>
              </a:solidFill>
              <a:round/>
              <a:headEnd/>
              <a:tailEnd/>
            </a:ln>
          </p:spPr>
          <p:txBody>
            <a:bodyPr/>
            <a:lstStyle/>
            <a:p>
              <a:endParaRPr lang="zh-CN" altLang="en-US"/>
            </a:p>
          </p:txBody>
        </p:sp>
        <p:sp>
          <p:nvSpPr>
            <p:cNvPr id="53288" name="Line 30"/>
            <p:cNvSpPr>
              <a:spLocks noChangeShapeType="1"/>
            </p:cNvSpPr>
            <p:nvPr/>
          </p:nvSpPr>
          <p:spPr bwMode="auto">
            <a:xfrm rot="-5400000">
              <a:off x="4396" y="3296"/>
              <a:ext cx="464" cy="0"/>
            </a:xfrm>
            <a:prstGeom prst="line">
              <a:avLst/>
            </a:prstGeom>
            <a:noFill/>
            <a:ln w="28575">
              <a:solidFill>
                <a:schemeClr val="tx1"/>
              </a:solidFill>
              <a:round/>
              <a:headEnd/>
              <a:tailEnd/>
            </a:ln>
          </p:spPr>
          <p:txBody>
            <a:bodyPr/>
            <a:lstStyle/>
            <a:p>
              <a:endParaRPr lang="zh-CN" altLang="en-US"/>
            </a:p>
          </p:txBody>
        </p:sp>
        <p:sp>
          <p:nvSpPr>
            <p:cNvPr id="53289" name="Line 31"/>
            <p:cNvSpPr>
              <a:spLocks noChangeShapeType="1"/>
            </p:cNvSpPr>
            <p:nvPr/>
          </p:nvSpPr>
          <p:spPr bwMode="auto">
            <a:xfrm>
              <a:off x="4532" y="3074"/>
              <a:ext cx="95" cy="0"/>
            </a:xfrm>
            <a:prstGeom prst="line">
              <a:avLst/>
            </a:prstGeom>
            <a:noFill/>
            <a:ln w="28575">
              <a:solidFill>
                <a:schemeClr val="tx1"/>
              </a:solidFill>
              <a:round/>
              <a:headEnd/>
              <a:tailEnd/>
            </a:ln>
          </p:spPr>
          <p:txBody>
            <a:bodyPr/>
            <a:lstStyle/>
            <a:p>
              <a:endParaRPr lang="zh-CN" altLang="en-US"/>
            </a:p>
          </p:txBody>
        </p:sp>
      </p:grpSp>
      <p:sp>
        <p:nvSpPr>
          <p:cNvPr id="53257" name="Text Box 35"/>
          <p:cNvSpPr txBox="1">
            <a:spLocks noChangeArrowheads="1"/>
          </p:cNvSpPr>
          <p:nvPr/>
        </p:nvSpPr>
        <p:spPr bwMode="auto">
          <a:xfrm>
            <a:off x="635000" y="5084763"/>
            <a:ext cx="1708150" cy="457200"/>
          </a:xfrm>
          <a:prstGeom prst="rect">
            <a:avLst/>
          </a:prstGeom>
          <a:noFill/>
          <a:ln w="9525">
            <a:noFill/>
            <a:miter lim="800000"/>
            <a:headEnd/>
            <a:tailEnd/>
          </a:ln>
        </p:spPr>
        <p:txBody>
          <a:bodyPr wrap="none">
            <a:spAutoFit/>
          </a:bodyPr>
          <a:lstStyle/>
          <a:p>
            <a:pPr algn="ctr" eaLnBrk="1" hangingPunct="1"/>
            <a:r>
              <a:rPr kumimoji="1" lang="zh-CN" altLang="en-US" sz="2400">
                <a:solidFill>
                  <a:srgbClr val="FF0000"/>
                </a:solidFill>
                <a:ea typeface="宋体" pitchFamily="2" charset="-122"/>
              </a:rPr>
              <a:t>屋脊状边缘</a:t>
            </a:r>
          </a:p>
        </p:txBody>
      </p:sp>
      <p:sp>
        <p:nvSpPr>
          <p:cNvPr id="53258" name="Text Box 36"/>
          <p:cNvSpPr txBox="1">
            <a:spLocks noChangeArrowheads="1"/>
          </p:cNvSpPr>
          <p:nvPr/>
        </p:nvSpPr>
        <p:spPr bwMode="auto">
          <a:xfrm>
            <a:off x="3800475" y="5084763"/>
            <a:ext cx="1708150" cy="457200"/>
          </a:xfrm>
          <a:prstGeom prst="rect">
            <a:avLst/>
          </a:prstGeom>
          <a:noFill/>
          <a:ln w="9525">
            <a:noFill/>
            <a:miter lim="800000"/>
            <a:headEnd/>
            <a:tailEnd/>
          </a:ln>
        </p:spPr>
        <p:txBody>
          <a:bodyPr wrap="none">
            <a:spAutoFit/>
          </a:bodyPr>
          <a:lstStyle/>
          <a:p>
            <a:pPr algn="ctr" eaLnBrk="1" hangingPunct="1"/>
            <a:r>
              <a:rPr kumimoji="1" lang="zh-CN" altLang="en-US" sz="2400">
                <a:solidFill>
                  <a:srgbClr val="FF0000"/>
                </a:solidFill>
                <a:ea typeface="宋体" pitchFamily="2" charset="-122"/>
              </a:rPr>
              <a:t>线条状边缘</a:t>
            </a:r>
          </a:p>
        </p:txBody>
      </p:sp>
      <p:pic>
        <p:nvPicPr>
          <p:cNvPr id="53259" name="Picture 40"/>
          <p:cNvPicPr>
            <a:picLocks noChangeAspect="1" noChangeArrowheads="1"/>
          </p:cNvPicPr>
          <p:nvPr/>
        </p:nvPicPr>
        <p:blipFill>
          <a:blip r:embed="rId3" cstate="print"/>
          <a:srcRect/>
          <a:stretch>
            <a:fillRect/>
          </a:stretch>
        </p:blipFill>
        <p:spPr bwMode="auto">
          <a:xfrm>
            <a:off x="6443663" y="4089400"/>
            <a:ext cx="850900" cy="865188"/>
          </a:xfrm>
          <a:prstGeom prst="rect">
            <a:avLst/>
          </a:prstGeom>
          <a:noFill/>
          <a:ln w="9525">
            <a:noFill/>
            <a:miter lim="800000"/>
            <a:headEnd/>
            <a:tailEnd/>
          </a:ln>
        </p:spPr>
      </p:pic>
      <p:grpSp>
        <p:nvGrpSpPr>
          <p:cNvPr id="5" name="组合 47"/>
          <p:cNvGrpSpPr>
            <a:grpSpLocks/>
          </p:cNvGrpSpPr>
          <p:nvPr/>
        </p:nvGrpSpPr>
        <p:grpSpPr bwMode="auto">
          <a:xfrm>
            <a:off x="539750" y="1844675"/>
            <a:ext cx="7777163" cy="1536700"/>
            <a:chOff x="539750" y="1844675"/>
            <a:chExt cx="7777163" cy="1536700"/>
          </a:xfrm>
        </p:grpSpPr>
        <p:grpSp>
          <p:nvGrpSpPr>
            <p:cNvPr id="6" name="Group 4"/>
            <p:cNvGrpSpPr>
              <a:grpSpLocks/>
            </p:cNvGrpSpPr>
            <p:nvPr/>
          </p:nvGrpSpPr>
          <p:grpSpPr bwMode="auto">
            <a:xfrm>
              <a:off x="1692275" y="2133600"/>
              <a:ext cx="1079500" cy="431800"/>
              <a:chOff x="855" y="1605"/>
              <a:chExt cx="1162" cy="464"/>
            </a:xfrm>
          </p:grpSpPr>
          <p:sp>
            <p:nvSpPr>
              <p:cNvPr id="53282" name="Line 5"/>
              <p:cNvSpPr>
                <a:spLocks noChangeShapeType="1"/>
              </p:cNvSpPr>
              <p:nvPr/>
            </p:nvSpPr>
            <p:spPr bwMode="auto">
              <a:xfrm>
                <a:off x="855" y="2060"/>
                <a:ext cx="581" cy="0"/>
              </a:xfrm>
              <a:prstGeom prst="line">
                <a:avLst/>
              </a:prstGeom>
              <a:noFill/>
              <a:ln w="28575">
                <a:solidFill>
                  <a:schemeClr val="tx1"/>
                </a:solidFill>
                <a:round/>
                <a:headEnd/>
                <a:tailEnd/>
              </a:ln>
            </p:spPr>
            <p:txBody>
              <a:bodyPr/>
              <a:lstStyle/>
              <a:p>
                <a:endParaRPr lang="zh-CN" altLang="en-US"/>
              </a:p>
            </p:txBody>
          </p:sp>
          <p:sp>
            <p:nvSpPr>
              <p:cNvPr id="53283" name="Line 6"/>
              <p:cNvSpPr>
                <a:spLocks noChangeShapeType="1"/>
              </p:cNvSpPr>
              <p:nvPr/>
            </p:nvSpPr>
            <p:spPr bwMode="auto">
              <a:xfrm>
                <a:off x="1436" y="1614"/>
                <a:ext cx="581" cy="0"/>
              </a:xfrm>
              <a:prstGeom prst="line">
                <a:avLst/>
              </a:prstGeom>
              <a:noFill/>
              <a:ln w="28575">
                <a:solidFill>
                  <a:schemeClr val="tx1"/>
                </a:solidFill>
                <a:round/>
                <a:headEnd/>
                <a:tailEnd/>
              </a:ln>
            </p:spPr>
            <p:txBody>
              <a:bodyPr/>
              <a:lstStyle/>
              <a:p>
                <a:endParaRPr lang="zh-CN" altLang="en-US"/>
              </a:p>
            </p:txBody>
          </p:sp>
          <p:sp>
            <p:nvSpPr>
              <p:cNvPr id="53284" name="Line 7"/>
              <p:cNvSpPr>
                <a:spLocks noChangeShapeType="1"/>
              </p:cNvSpPr>
              <p:nvPr/>
            </p:nvSpPr>
            <p:spPr bwMode="auto">
              <a:xfrm rot="-5400000">
                <a:off x="1203" y="1837"/>
                <a:ext cx="464" cy="0"/>
              </a:xfrm>
              <a:prstGeom prst="line">
                <a:avLst/>
              </a:prstGeom>
              <a:noFill/>
              <a:ln w="28575">
                <a:solidFill>
                  <a:schemeClr val="tx1"/>
                </a:solidFill>
                <a:round/>
                <a:headEnd/>
                <a:tailEnd/>
              </a:ln>
            </p:spPr>
            <p:txBody>
              <a:bodyPr/>
              <a:lstStyle/>
              <a:p>
                <a:endParaRPr lang="zh-CN" altLang="en-US"/>
              </a:p>
            </p:txBody>
          </p:sp>
        </p:grpSp>
        <p:grpSp>
          <p:nvGrpSpPr>
            <p:cNvPr id="7" name="Group 8"/>
            <p:cNvGrpSpPr>
              <a:grpSpLocks/>
            </p:cNvGrpSpPr>
            <p:nvPr/>
          </p:nvGrpSpPr>
          <p:grpSpPr bwMode="auto">
            <a:xfrm>
              <a:off x="4608513" y="1989138"/>
              <a:ext cx="1116012" cy="647700"/>
              <a:chOff x="2328" y="1606"/>
              <a:chExt cx="1157" cy="455"/>
            </a:xfrm>
          </p:grpSpPr>
          <p:sp>
            <p:nvSpPr>
              <p:cNvPr id="53279" name="Line 9"/>
              <p:cNvSpPr>
                <a:spLocks noChangeShapeType="1"/>
              </p:cNvSpPr>
              <p:nvPr/>
            </p:nvSpPr>
            <p:spPr bwMode="auto">
              <a:xfrm flipV="1">
                <a:off x="2328" y="1955"/>
                <a:ext cx="581" cy="106"/>
              </a:xfrm>
              <a:prstGeom prst="line">
                <a:avLst/>
              </a:prstGeom>
              <a:noFill/>
              <a:ln w="28575">
                <a:solidFill>
                  <a:schemeClr val="tx1"/>
                </a:solidFill>
                <a:round/>
                <a:headEnd/>
                <a:tailEnd/>
              </a:ln>
            </p:spPr>
            <p:txBody>
              <a:bodyPr/>
              <a:lstStyle/>
              <a:p>
                <a:endParaRPr lang="zh-CN" altLang="en-US"/>
              </a:p>
            </p:txBody>
          </p:sp>
          <p:sp>
            <p:nvSpPr>
              <p:cNvPr id="53280" name="Line 10"/>
              <p:cNvSpPr>
                <a:spLocks noChangeShapeType="1"/>
              </p:cNvSpPr>
              <p:nvPr/>
            </p:nvSpPr>
            <p:spPr bwMode="auto">
              <a:xfrm>
                <a:off x="2909" y="1615"/>
                <a:ext cx="576" cy="150"/>
              </a:xfrm>
              <a:prstGeom prst="line">
                <a:avLst/>
              </a:prstGeom>
              <a:noFill/>
              <a:ln w="28575">
                <a:solidFill>
                  <a:schemeClr val="tx1"/>
                </a:solidFill>
                <a:round/>
                <a:headEnd/>
                <a:tailEnd/>
              </a:ln>
            </p:spPr>
            <p:txBody>
              <a:bodyPr/>
              <a:lstStyle/>
              <a:p>
                <a:endParaRPr lang="zh-CN" altLang="en-US"/>
              </a:p>
            </p:txBody>
          </p:sp>
          <p:sp>
            <p:nvSpPr>
              <p:cNvPr id="53281" name="Line 11"/>
              <p:cNvSpPr>
                <a:spLocks noChangeShapeType="1"/>
              </p:cNvSpPr>
              <p:nvPr/>
            </p:nvSpPr>
            <p:spPr bwMode="auto">
              <a:xfrm rot="-5400000">
                <a:off x="2731" y="1777"/>
                <a:ext cx="347" cy="6"/>
              </a:xfrm>
              <a:prstGeom prst="line">
                <a:avLst/>
              </a:prstGeom>
              <a:noFill/>
              <a:ln w="28575">
                <a:solidFill>
                  <a:schemeClr val="tx1"/>
                </a:solidFill>
                <a:round/>
                <a:headEnd/>
                <a:tailEnd/>
              </a:ln>
            </p:spPr>
            <p:txBody>
              <a:bodyPr/>
              <a:lstStyle/>
              <a:p>
                <a:endParaRPr lang="zh-CN" altLang="en-US"/>
              </a:p>
            </p:txBody>
          </p:sp>
        </p:grpSp>
        <p:grpSp>
          <p:nvGrpSpPr>
            <p:cNvPr id="8" name="Group 12"/>
            <p:cNvGrpSpPr>
              <a:grpSpLocks/>
            </p:cNvGrpSpPr>
            <p:nvPr/>
          </p:nvGrpSpPr>
          <p:grpSpPr bwMode="auto">
            <a:xfrm>
              <a:off x="7380288" y="1844675"/>
              <a:ext cx="936625" cy="898525"/>
              <a:chOff x="3871" y="1501"/>
              <a:chExt cx="982" cy="566"/>
            </a:xfrm>
          </p:grpSpPr>
          <p:sp>
            <p:nvSpPr>
              <p:cNvPr id="53276" name="Line 13"/>
              <p:cNvSpPr>
                <a:spLocks noChangeShapeType="1"/>
              </p:cNvSpPr>
              <p:nvPr/>
            </p:nvSpPr>
            <p:spPr bwMode="auto">
              <a:xfrm flipV="1">
                <a:off x="3871" y="1961"/>
                <a:ext cx="581" cy="106"/>
              </a:xfrm>
              <a:prstGeom prst="line">
                <a:avLst/>
              </a:prstGeom>
              <a:noFill/>
              <a:ln w="28575">
                <a:solidFill>
                  <a:schemeClr val="tx1"/>
                </a:solidFill>
                <a:round/>
                <a:headEnd/>
                <a:tailEnd/>
              </a:ln>
            </p:spPr>
            <p:txBody>
              <a:bodyPr/>
              <a:lstStyle/>
              <a:p>
                <a:endParaRPr lang="zh-CN" altLang="en-US"/>
              </a:p>
            </p:txBody>
          </p:sp>
          <p:sp>
            <p:nvSpPr>
              <p:cNvPr id="53277" name="Line 14"/>
              <p:cNvSpPr>
                <a:spLocks noChangeShapeType="1"/>
              </p:cNvSpPr>
              <p:nvPr/>
            </p:nvSpPr>
            <p:spPr bwMode="auto">
              <a:xfrm rot="-5400000">
                <a:off x="4353" y="1864"/>
                <a:ext cx="187" cy="3"/>
              </a:xfrm>
              <a:prstGeom prst="line">
                <a:avLst/>
              </a:prstGeom>
              <a:noFill/>
              <a:ln w="28575">
                <a:solidFill>
                  <a:schemeClr val="tx1"/>
                </a:solidFill>
                <a:round/>
                <a:headEnd/>
                <a:tailEnd/>
              </a:ln>
            </p:spPr>
            <p:txBody>
              <a:bodyPr/>
              <a:lstStyle/>
              <a:p>
                <a:endParaRPr lang="zh-CN" altLang="en-US"/>
              </a:p>
            </p:txBody>
          </p:sp>
          <p:sp>
            <p:nvSpPr>
              <p:cNvPr id="53278" name="Freeform 15"/>
              <p:cNvSpPr>
                <a:spLocks/>
              </p:cNvSpPr>
              <p:nvPr/>
            </p:nvSpPr>
            <p:spPr bwMode="auto">
              <a:xfrm>
                <a:off x="4448" y="1501"/>
                <a:ext cx="405" cy="285"/>
              </a:xfrm>
              <a:custGeom>
                <a:avLst/>
                <a:gdLst>
                  <a:gd name="T0" fmla="*/ 0 w 405"/>
                  <a:gd name="T1" fmla="*/ 285 h 285"/>
                  <a:gd name="T2" fmla="*/ 26 w 405"/>
                  <a:gd name="T3" fmla="*/ 147 h 285"/>
                  <a:gd name="T4" fmla="*/ 128 w 405"/>
                  <a:gd name="T5" fmla="*/ 29 h 285"/>
                  <a:gd name="T6" fmla="*/ 320 w 405"/>
                  <a:gd name="T7" fmla="*/ 3 h 285"/>
                  <a:gd name="T8" fmla="*/ 405 w 405"/>
                  <a:gd name="T9" fmla="*/ 13 h 285"/>
                  <a:gd name="T10" fmla="*/ 0 60000 65536"/>
                  <a:gd name="T11" fmla="*/ 0 60000 65536"/>
                  <a:gd name="T12" fmla="*/ 0 60000 65536"/>
                  <a:gd name="T13" fmla="*/ 0 60000 65536"/>
                  <a:gd name="T14" fmla="*/ 0 60000 65536"/>
                  <a:gd name="T15" fmla="*/ 0 w 405"/>
                  <a:gd name="T16" fmla="*/ 0 h 285"/>
                  <a:gd name="T17" fmla="*/ 405 w 405"/>
                  <a:gd name="T18" fmla="*/ 285 h 285"/>
                </a:gdLst>
                <a:ahLst/>
                <a:cxnLst>
                  <a:cxn ang="T10">
                    <a:pos x="T0" y="T1"/>
                  </a:cxn>
                  <a:cxn ang="T11">
                    <a:pos x="T2" y="T3"/>
                  </a:cxn>
                  <a:cxn ang="T12">
                    <a:pos x="T4" y="T5"/>
                  </a:cxn>
                  <a:cxn ang="T13">
                    <a:pos x="T6" y="T7"/>
                  </a:cxn>
                  <a:cxn ang="T14">
                    <a:pos x="T8" y="T9"/>
                  </a:cxn>
                </a:cxnLst>
                <a:rect l="T15" t="T16" r="T17" b="T18"/>
                <a:pathLst>
                  <a:path w="405" h="285">
                    <a:moveTo>
                      <a:pt x="0" y="285"/>
                    </a:moveTo>
                    <a:cubicBezTo>
                      <a:pt x="2" y="237"/>
                      <a:pt x="5" y="190"/>
                      <a:pt x="26" y="147"/>
                    </a:cubicBezTo>
                    <a:cubicBezTo>
                      <a:pt x="47" y="104"/>
                      <a:pt x="79" y="53"/>
                      <a:pt x="128" y="29"/>
                    </a:cubicBezTo>
                    <a:cubicBezTo>
                      <a:pt x="177" y="5"/>
                      <a:pt x="274" y="6"/>
                      <a:pt x="320" y="3"/>
                    </a:cubicBezTo>
                    <a:cubicBezTo>
                      <a:pt x="366" y="0"/>
                      <a:pt x="385" y="6"/>
                      <a:pt x="405" y="13"/>
                    </a:cubicBezTo>
                  </a:path>
                </a:pathLst>
              </a:custGeom>
              <a:noFill/>
              <a:ln w="28575">
                <a:solidFill>
                  <a:schemeClr val="tx1"/>
                </a:solidFill>
                <a:round/>
                <a:headEnd/>
                <a:tailEnd/>
              </a:ln>
            </p:spPr>
            <p:txBody>
              <a:bodyPr/>
              <a:lstStyle/>
              <a:p>
                <a:endParaRPr lang="zh-CN" altLang="en-US">
                  <a:ea typeface="宋体" pitchFamily="2" charset="-122"/>
                </a:endParaRPr>
              </a:p>
            </p:txBody>
          </p:sp>
        </p:grpSp>
        <p:sp>
          <p:nvSpPr>
            <p:cNvPr id="53269" name="Text Box 34"/>
            <p:cNvSpPr txBox="1">
              <a:spLocks noChangeArrowheads="1"/>
            </p:cNvSpPr>
            <p:nvPr/>
          </p:nvSpPr>
          <p:spPr bwMode="auto">
            <a:xfrm>
              <a:off x="684213" y="2924175"/>
              <a:ext cx="1708150" cy="457200"/>
            </a:xfrm>
            <a:prstGeom prst="rect">
              <a:avLst/>
            </a:prstGeom>
            <a:noFill/>
            <a:ln w="9525">
              <a:noFill/>
              <a:miter lim="800000"/>
              <a:headEnd/>
              <a:tailEnd/>
            </a:ln>
          </p:spPr>
          <p:txBody>
            <a:bodyPr wrap="none">
              <a:spAutoFit/>
            </a:bodyPr>
            <a:lstStyle/>
            <a:p>
              <a:pPr algn="ctr" eaLnBrk="1" hangingPunct="1"/>
              <a:r>
                <a:rPr kumimoji="1" lang="zh-CN" altLang="en-US" sz="2400">
                  <a:solidFill>
                    <a:srgbClr val="FF0000"/>
                  </a:solidFill>
                  <a:ea typeface="宋体" pitchFamily="2" charset="-122"/>
                </a:rPr>
                <a:t>阶梯状边缘</a:t>
              </a:r>
            </a:p>
          </p:txBody>
        </p:sp>
        <p:pic>
          <p:nvPicPr>
            <p:cNvPr id="53270" name="Picture 37"/>
            <p:cNvPicPr>
              <a:picLocks noChangeAspect="1" noChangeArrowheads="1"/>
            </p:cNvPicPr>
            <p:nvPr/>
          </p:nvPicPr>
          <p:blipFill>
            <a:blip r:embed="rId4" cstate="print"/>
            <a:srcRect/>
            <a:stretch>
              <a:fillRect/>
            </a:stretch>
          </p:blipFill>
          <p:spPr bwMode="auto">
            <a:xfrm>
              <a:off x="611188" y="1951038"/>
              <a:ext cx="857250" cy="830262"/>
            </a:xfrm>
            <a:prstGeom prst="rect">
              <a:avLst/>
            </a:prstGeom>
            <a:noFill/>
            <a:ln w="9525">
              <a:noFill/>
              <a:miter lim="800000"/>
              <a:headEnd/>
              <a:tailEnd/>
            </a:ln>
          </p:spPr>
        </p:pic>
        <p:pic>
          <p:nvPicPr>
            <p:cNvPr id="53271" name="Picture 38"/>
            <p:cNvPicPr>
              <a:picLocks noChangeAspect="1" noChangeArrowheads="1"/>
            </p:cNvPicPr>
            <p:nvPr/>
          </p:nvPicPr>
          <p:blipFill>
            <a:blip r:embed="rId5" cstate="print"/>
            <a:srcRect/>
            <a:stretch>
              <a:fillRect/>
            </a:stretch>
          </p:blipFill>
          <p:spPr bwMode="auto">
            <a:xfrm>
              <a:off x="3567113" y="1916113"/>
              <a:ext cx="860425" cy="865187"/>
            </a:xfrm>
            <a:prstGeom prst="rect">
              <a:avLst/>
            </a:prstGeom>
            <a:noFill/>
            <a:ln w="9525">
              <a:noFill/>
              <a:miter lim="800000"/>
              <a:headEnd/>
              <a:tailEnd/>
            </a:ln>
          </p:spPr>
        </p:pic>
        <p:pic>
          <p:nvPicPr>
            <p:cNvPr id="53272" name="Picture 39"/>
            <p:cNvPicPr>
              <a:picLocks noChangeAspect="1" noChangeArrowheads="1"/>
            </p:cNvPicPr>
            <p:nvPr/>
          </p:nvPicPr>
          <p:blipFill>
            <a:blip r:embed="rId6" cstate="print"/>
            <a:srcRect/>
            <a:stretch>
              <a:fillRect/>
            </a:stretch>
          </p:blipFill>
          <p:spPr bwMode="auto">
            <a:xfrm>
              <a:off x="6372225" y="1916113"/>
              <a:ext cx="865188" cy="860425"/>
            </a:xfrm>
            <a:prstGeom prst="rect">
              <a:avLst/>
            </a:prstGeom>
            <a:noFill/>
            <a:ln w="9525">
              <a:noFill/>
              <a:miter lim="800000"/>
              <a:headEnd/>
              <a:tailEnd/>
            </a:ln>
          </p:spPr>
        </p:pic>
        <p:sp>
          <p:nvSpPr>
            <p:cNvPr id="53273" name="Line 41"/>
            <p:cNvSpPr>
              <a:spLocks noChangeShapeType="1"/>
            </p:cNvSpPr>
            <p:nvPr/>
          </p:nvSpPr>
          <p:spPr bwMode="auto">
            <a:xfrm>
              <a:off x="539750" y="2565400"/>
              <a:ext cx="1008063" cy="0"/>
            </a:xfrm>
            <a:prstGeom prst="line">
              <a:avLst/>
            </a:prstGeom>
            <a:noFill/>
            <a:ln w="9525">
              <a:solidFill>
                <a:srgbClr val="FF0000"/>
              </a:solidFill>
              <a:round/>
              <a:headEnd/>
              <a:tailEnd/>
            </a:ln>
          </p:spPr>
          <p:txBody>
            <a:bodyPr/>
            <a:lstStyle/>
            <a:p>
              <a:endParaRPr lang="zh-CN" altLang="en-US"/>
            </a:p>
          </p:txBody>
        </p:sp>
        <p:sp>
          <p:nvSpPr>
            <p:cNvPr id="53274" name="Line 42"/>
            <p:cNvSpPr>
              <a:spLocks noChangeShapeType="1"/>
            </p:cNvSpPr>
            <p:nvPr/>
          </p:nvSpPr>
          <p:spPr bwMode="auto">
            <a:xfrm>
              <a:off x="3492500" y="2565400"/>
              <a:ext cx="1008063" cy="0"/>
            </a:xfrm>
            <a:prstGeom prst="line">
              <a:avLst/>
            </a:prstGeom>
            <a:noFill/>
            <a:ln w="9525">
              <a:solidFill>
                <a:srgbClr val="FF0000"/>
              </a:solidFill>
              <a:round/>
              <a:headEnd/>
              <a:tailEnd/>
            </a:ln>
          </p:spPr>
          <p:txBody>
            <a:bodyPr/>
            <a:lstStyle/>
            <a:p>
              <a:endParaRPr lang="zh-CN" altLang="en-US"/>
            </a:p>
          </p:txBody>
        </p:sp>
        <p:sp>
          <p:nvSpPr>
            <p:cNvPr id="53275" name="Line 43"/>
            <p:cNvSpPr>
              <a:spLocks noChangeShapeType="1"/>
            </p:cNvSpPr>
            <p:nvPr/>
          </p:nvSpPr>
          <p:spPr bwMode="auto">
            <a:xfrm>
              <a:off x="6300788" y="2565400"/>
              <a:ext cx="1008062" cy="0"/>
            </a:xfrm>
            <a:prstGeom prst="line">
              <a:avLst/>
            </a:prstGeom>
            <a:noFill/>
            <a:ln w="9525">
              <a:solidFill>
                <a:srgbClr val="FF0000"/>
              </a:solidFill>
              <a:round/>
              <a:headEnd/>
              <a:tailEnd/>
            </a:ln>
          </p:spPr>
          <p:txBody>
            <a:bodyPr/>
            <a:lstStyle/>
            <a:p>
              <a:endParaRPr lang="zh-CN" altLang="en-US"/>
            </a:p>
          </p:txBody>
        </p:sp>
      </p:grpSp>
      <p:sp>
        <p:nvSpPr>
          <p:cNvPr id="53261" name="Line 44"/>
          <p:cNvSpPr>
            <a:spLocks noChangeShapeType="1"/>
          </p:cNvSpPr>
          <p:nvPr/>
        </p:nvSpPr>
        <p:spPr bwMode="auto">
          <a:xfrm>
            <a:off x="6372225" y="4724400"/>
            <a:ext cx="1008063" cy="0"/>
          </a:xfrm>
          <a:prstGeom prst="line">
            <a:avLst/>
          </a:prstGeom>
          <a:noFill/>
          <a:ln w="9525">
            <a:solidFill>
              <a:srgbClr val="FF0000"/>
            </a:solidFill>
            <a:round/>
            <a:headEnd/>
            <a:tailEnd/>
          </a:ln>
        </p:spPr>
        <p:txBody>
          <a:bodyPr/>
          <a:lstStyle/>
          <a:p>
            <a:endParaRPr lang="zh-CN" altLang="en-US"/>
          </a:p>
        </p:txBody>
      </p:sp>
      <p:pic>
        <p:nvPicPr>
          <p:cNvPr id="53262" name="Picture 45"/>
          <p:cNvPicPr>
            <a:picLocks noChangeAspect="1" noChangeArrowheads="1"/>
          </p:cNvPicPr>
          <p:nvPr/>
        </p:nvPicPr>
        <p:blipFill>
          <a:blip r:embed="rId7" cstate="print"/>
          <a:srcRect/>
          <a:stretch>
            <a:fillRect/>
          </a:stretch>
        </p:blipFill>
        <p:spPr bwMode="auto">
          <a:xfrm>
            <a:off x="3419475" y="4087813"/>
            <a:ext cx="863600" cy="854075"/>
          </a:xfrm>
          <a:prstGeom prst="rect">
            <a:avLst/>
          </a:prstGeom>
          <a:noFill/>
          <a:ln w="9525">
            <a:noFill/>
            <a:miter lim="800000"/>
            <a:headEnd/>
            <a:tailEnd/>
          </a:ln>
        </p:spPr>
      </p:pic>
      <p:sp>
        <p:nvSpPr>
          <p:cNvPr id="53263" name="Line 46"/>
          <p:cNvSpPr>
            <a:spLocks noChangeShapeType="1"/>
          </p:cNvSpPr>
          <p:nvPr/>
        </p:nvSpPr>
        <p:spPr bwMode="auto">
          <a:xfrm>
            <a:off x="3348038" y="4724400"/>
            <a:ext cx="1008062" cy="0"/>
          </a:xfrm>
          <a:prstGeom prst="line">
            <a:avLst/>
          </a:prstGeom>
          <a:noFill/>
          <a:ln w="9525">
            <a:solidFill>
              <a:srgbClr val="FF0000"/>
            </a:solidFill>
            <a:round/>
            <a:headEnd/>
            <a:tailEnd/>
          </a:ln>
        </p:spPr>
        <p:txBody>
          <a:bodyPr/>
          <a:lstStyle/>
          <a:p>
            <a:endParaRPr lang="zh-CN" altLang="en-US"/>
          </a:p>
        </p:txBody>
      </p:sp>
      <p:pic>
        <p:nvPicPr>
          <p:cNvPr id="53264" name="Picture 47"/>
          <p:cNvPicPr>
            <a:picLocks noChangeAspect="1" noChangeArrowheads="1"/>
          </p:cNvPicPr>
          <p:nvPr/>
        </p:nvPicPr>
        <p:blipFill>
          <a:blip r:embed="rId8" cstate="print"/>
          <a:srcRect/>
          <a:stretch>
            <a:fillRect/>
          </a:stretch>
        </p:blipFill>
        <p:spPr bwMode="auto">
          <a:xfrm>
            <a:off x="611188" y="4087813"/>
            <a:ext cx="863600" cy="854075"/>
          </a:xfrm>
          <a:prstGeom prst="rect">
            <a:avLst/>
          </a:prstGeom>
          <a:noFill/>
          <a:ln w="9525">
            <a:noFill/>
            <a:miter lim="800000"/>
            <a:headEnd/>
            <a:tailEnd/>
          </a:ln>
        </p:spPr>
      </p:pic>
      <p:sp>
        <p:nvSpPr>
          <p:cNvPr id="53265" name="Line 48"/>
          <p:cNvSpPr>
            <a:spLocks noChangeShapeType="1"/>
          </p:cNvSpPr>
          <p:nvPr/>
        </p:nvSpPr>
        <p:spPr bwMode="auto">
          <a:xfrm>
            <a:off x="539750" y="4724400"/>
            <a:ext cx="1008063" cy="0"/>
          </a:xfrm>
          <a:prstGeom prst="line">
            <a:avLst/>
          </a:prstGeom>
          <a:noFill/>
          <a:ln w="9525">
            <a:solidFill>
              <a:srgbClr val="FF0000"/>
            </a:solidFill>
            <a:round/>
            <a:headEnd/>
            <a:tailEnd/>
          </a:ln>
        </p:spPr>
        <p:txBody>
          <a:bodyPr/>
          <a:lstStyle/>
          <a:p>
            <a:endParaRPr lang="zh-CN" alt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72190" y="0"/>
            <a:ext cx="8229600" cy="762000"/>
          </a:xfrm>
          <a:noFill/>
        </p:spPr>
        <p:txBody>
          <a:bodyPr anchor="t"/>
          <a:lstStyle/>
          <a:p>
            <a:pPr eaLnBrk="1" hangingPunct="1"/>
            <a:r>
              <a:rPr lang="zh-CN" altLang="en-US" dirty="0" smtClean="0">
                <a:ea typeface="黑体" pitchFamily="49" charset="-122"/>
              </a:rPr>
              <a:t>为什么要提取边缘？</a:t>
            </a:r>
          </a:p>
        </p:txBody>
      </p:sp>
      <p:sp>
        <p:nvSpPr>
          <p:cNvPr id="54275" name="Rectangle 3"/>
          <p:cNvSpPr>
            <a:spLocks noGrp="1" noChangeArrowheads="1"/>
          </p:cNvSpPr>
          <p:nvPr>
            <p:ph idx="1"/>
          </p:nvPr>
        </p:nvSpPr>
        <p:spPr>
          <a:xfrm>
            <a:off x="623608" y="960128"/>
            <a:ext cx="8137525" cy="4695825"/>
          </a:xfrm>
        </p:spPr>
        <p:txBody>
          <a:bodyPr/>
          <a:lstStyle/>
          <a:p>
            <a:pPr eaLnBrk="1" hangingPunct="1"/>
            <a:r>
              <a:rPr lang="zh-CN" altLang="en-US" dirty="0" smtClean="0">
                <a:ea typeface="黑体" pitchFamily="49" charset="-122"/>
              </a:rPr>
              <a:t>边缘是最基本的图像特征之一：</a:t>
            </a:r>
          </a:p>
          <a:p>
            <a:pPr lvl="1" eaLnBrk="1" hangingPunct="1"/>
            <a:r>
              <a:rPr lang="zh-CN" altLang="en-US" dirty="0" smtClean="0">
                <a:ea typeface="黑体" pitchFamily="49" charset="-122"/>
              </a:rPr>
              <a:t>可以表达物体的特征，边缘集中了图像的大部分信息</a:t>
            </a:r>
          </a:p>
          <a:p>
            <a:pPr lvl="1" eaLnBrk="1" hangingPunct="1"/>
            <a:r>
              <a:rPr lang="zh-CN" altLang="en-US" dirty="0" smtClean="0">
                <a:ea typeface="黑体" pitchFamily="49" charset="-122"/>
              </a:rPr>
              <a:t>边缘特征对于图像的变化不敏感</a:t>
            </a:r>
          </a:p>
          <a:p>
            <a:pPr lvl="2" eaLnBrk="1" hangingPunct="1"/>
            <a:r>
              <a:rPr lang="zh-CN" altLang="en-US" dirty="0" smtClean="0">
                <a:ea typeface="黑体" pitchFamily="49" charset="-122"/>
              </a:rPr>
              <a:t>几何变化，灰度变化，光照方向变化</a:t>
            </a:r>
          </a:p>
          <a:p>
            <a:pPr lvl="1" eaLnBrk="1" hangingPunct="1"/>
            <a:r>
              <a:rPr lang="zh-CN" altLang="en-US" dirty="0" smtClean="0">
                <a:ea typeface="黑体" pitchFamily="49" charset="-122"/>
              </a:rPr>
              <a:t>可以为物体检测提供有用的信息</a:t>
            </a:r>
            <a:r>
              <a:rPr lang="en-US" altLang="zh-CN" dirty="0" smtClean="0">
                <a:ea typeface="黑体" pitchFamily="49" charset="-122"/>
              </a:rPr>
              <a:t>(</a:t>
            </a:r>
            <a:r>
              <a:rPr lang="zh-CN" altLang="en-US" dirty="0" smtClean="0">
                <a:ea typeface="黑体" pitchFamily="49" charset="-122"/>
              </a:rPr>
              <a:t>图像场景识别与理解、图像分割等提供重要的特征</a:t>
            </a:r>
            <a:r>
              <a:rPr lang="en-US" altLang="zh-CN" dirty="0" smtClean="0">
                <a:ea typeface="黑体" pitchFamily="49" charset="-122"/>
              </a:rPr>
              <a:t>)</a:t>
            </a:r>
            <a:endParaRPr lang="zh-CN" altLang="en-US" dirty="0" smtClean="0">
              <a:ea typeface="黑体" pitchFamily="49" charset="-122"/>
            </a:endParaRPr>
          </a:p>
          <a:p>
            <a:pPr lvl="1" eaLnBrk="1" hangingPunct="1"/>
            <a:r>
              <a:rPr lang="zh-CN" altLang="en-US" dirty="0" smtClean="0">
                <a:ea typeface="黑体" pitchFamily="49" charset="-122"/>
              </a:rPr>
              <a:t>是一种典型的图像预处理过程</a:t>
            </a:r>
          </a:p>
          <a:p>
            <a:pPr eaLnBrk="1" hangingPunct="1"/>
            <a:endParaRPr lang="en-US" altLang="zh-CN" dirty="0" smtClean="0">
              <a:ea typeface="黑体" pitchFamily="49" charset="-122"/>
            </a:endParaRPr>
          </a:p>
        </p:txBody>
      </p:sp>
      <p:grpSp>
        <p:nvGrpSpPr>
          <p:cNvPr id="2" name="组合 12"/>
          <p:cNvGrpSpPr>
            <a:grpSpLocks/>
          </p:cNvGrpSpPr>
          <p:nvPr/>
        </p:nvGrpSpPr>
        <p:grpSpPr bwMode="auto">
          <a:xfrm>
            <a:off x="899592" y="5301208"/>
            <a:ext cx="7777163" cy="504825"/>
            <a:chOff x="755650" y="5084763"/>
            <a:chExt cx="7777163" cy="504825"/>
          </a:xfrm>
        </p:grpSpPr>
        <p:sp>
          <p:nvSpPr>
            <p:cNvPr id="54277" name="Rectangle 4"/>
            <p:cNvSpPr>
              <a:spLocks noChangeArrowheads="1"/>
            </p:cNvSpPr>
            <p:nvPr/>
          </p:nvSpPr>
          <p:spPr bwMode="auto">
            <a:xfrm>
              <a:off x="755650" y="5084763"/>
              <a:ext cx="1152525" cy="504825"/>
            </a:xfrm>
            <a:prstGeom prst="rect">
              <a:avLst/>
            </a:prstGeom>
            <a:solidFill>
              <a:srgbClr val="339966"/>
            </a:solidFill>
            <a:ln w="9525">
              <a:solidFill>
                <a:schemeClr val="tx1"/>
              </a:solidFill>
              <a:miter lim="800000"/>
              <a:headEnd/>
              <a:tailEnd/>
            </a:ln>
          </p:spPr>
          <p:txBody>
            <a:bodyPr wrap="none" anchor="ctr"/>
            <a:lstStyle/>
            <a:p>
              <a:pPr algn="ctr"/>
              <a:r>
                <a:rPr lang="zh-CN" altLang="en-US" b="1" dirty="0">
                  <a:ea typeface="宋体" pitchFamily="2" charset="-122"/>
                </a:rPr>
                <a:t>原始图像</a:t>
              </a:r>
            </a:p>
          </p:txBody>
        </p:sp>
        <p:sp>
          <p:nvSpPr>
            <p:cNvPr id="54278" name="Rectangle 6"/>
            <p:cNvSpPr>
              <a:spLocks noChangeArrowheads="1"/>
            </p:cNvSpPr>
            <p:nvPr/>
          </p:nvSpPr>
          <p:spPr bwMode="auto">
            <a:xfrm>
              <a:off x="7380288" y="5084763"/>
              <a:ext cx="1152525" cy="504825"/>
            </a:xfrm>
            <a:prstGeom prst="rect">
              <a:avLst/>
            </a:prstGeom>
            <a:solidFill>
              <a:srgbClr val="339966"/>
            </a:solidFill>
            <a:ln w="9525">
              <a:solidFill>
                <a:schemeClr val="tx1"/>
              </a:solidFill>
              <a:miter lim="800000"/>
              <a:headEnd/>
              <a:tailEnd/>
            </a:ln>
          </p:spPr>
          <p:txBody>
            <a:bodyPr wrap="none" anchor="ctr"/>
            <a:lstStyle/>
            <a:p>
              <a:pPr algn="ctr"/>
              <a:r>
                <a:rPr lang="zh-CN" altLang="en-US" b="1">
                  <a:ea typeface="宋体" pitchFamily="2" charset="-122"/>
                </a:rPr>
                <a:t>输出结果</a:t>
              </a:r>
            </a:p>
          </p:txBody>
        </p:sp>
        <p:sp>
          <p:nvSpPr>
            <p:cNvPr id="54279" name="AutoShape 9"/>
            <p:cNvSpPr>
              <a:spLocks noChangeArrowheads="1"/>
            </p:cNvSpPr>
            <p:nvPr/>
          </p:nvSpPr>
          <p:spPr bwMode="auto">
            <a:xfrm>
              <a:off x="5653088" y="5084763"/>
              <a:ext cx="1384300" cy="503237"/>
            </a:xfrm>
            <a:prstGeom prst="roundRect">
              <a:avLst>
                <a:gd name="adj" fmla="val 16667"/>
              </a:avLst>
            </a:prstGeom>
            <a:solidFill>
              <a:schemeClr val="accent1"/>
            </a:solidFill>
            <a:ln w="9525">
              <a:solidFill>
                <a:schemeClr val="tx1"/>
              </a:solidFill>
              <a:round/>
              <a:headEnd/>
              <a:tailEnd/>
            </a:ln>
          </p:spPr>
          <p:txBody>
            <a:bodyPr wrap="none" anchor="ctr"/>
            <a:lstStyle/>
            <a:p>
              <a:pPr algn="ctr"/>
              <a:r>
                <a:rPr lang="zh-CN" altLang="en-US" sz="2400" b="1">
                  <a:ea typeface="宋体" pitchFamily="2" charset="-122"/>
                </a:rPr>
                <a:t>模式识别</a:t>
              </a:r>
            </a:p>
          </p:txBody>
        </p:sp>
        <p:sp>
          <p:nvSpPr>
            <p:cNvPr id="54280" name="AutoShape 16"/>
            <p:cNvSpPr>
              <a:spLocks noChangeArrowheads="1"/>
            </p:cNvSpPr>
            <p:nvPr/>
          </p:nvSpPr>
          <p:spPr bwMode="auto">
            <a:xfrm>
              <a:off x="2195513" y="5086350"/>
              <a:ext cx="1384300" cy="503238"/>
            </a:xfrm>
            <a:prstGeom prst="roundRect">
              <a:avLst>
                <a:gd name="adj" fmla="val 16667"/>
              </a:avLst>
            </a:prstGeom>
            <a:solidFill>
              <a:schemeClr val="accent1"/>
            </a:solidFill>
            <a:ln w="9525">
              <a:solidFill>
                <a:schemeClr val="tx1"/>
              </a:solidFill>
              <a:round/>
              <a:headEnd/>
              <a:tailEnd/>
            </a:ln>
          </p:spPr>
          <p:txBody>
            <a:bodyPr wrap="none" anchor="ctr"/>
            <a:lstStyle/>
            <a:p>
              <a:pPr algn="ctr"/>
              <a:r>
                <a:rPr lang="zh-CN" altLang="en-US" sz="2400" b="1">
                  <a:ea typeface="宋体" pitchFamily="2" charset="-122"/>
                </a:rPr>
                <a:t>预处理</a:t>
              </a:r>
            </a:p>
          </p:txBody>
        </p:sp>
        <p:sp>
          <p:nvSpPr>
            <p:cNvPr id="54281" name="AutoShape 17"/>
            <p:cNvSpPr>
              <a:spLocks noChangeArrowheads="1"/>
            </p:cNvSpPr>
            <p:nvPr/>
          </p:nvSpPr>
          <p:spPr bwMode="auto">
            <a:xfrm>
              <a:off x="3924300" y="5086350"/>
              <a:ext cx="1384300" cy="503238"/>
            </a:xfrm>
            <a:prstGeom prst="roundRect">
              <a:avLst>
                <a:gd name="adj" fmla="val 16667"/>
              </a:avLst>
            </a:prstGeom>
            <a:solidFill>
              <a:schemeClr val="accent1"/>
            </a:solidFill>
            <a:ln w="9525">
              <a:solidFill>
                <a:schemeClr val="tx1"/>
              </a:solidFill>
              <a:round/>
              <a:headEnd/>
              <a:tailEnd/>
            </a:ln>
          </p:spPr>
          <p:txBody>
            <a:bodyPr wrap="none" anchor="ctr"/>
            <a:lstStyle/>
            <a:p>
              <a:pPr algn="ctr"/>
              <a:r>
                <a:rPr lang="zh-CN" altLang="en-US" sz="2400" b="1">
                  <a:ea typeface="宋体" pitchFamily="2" charset="-122"/>
                </a:rPr>
                <a:t>特征提取</a:t>
              </a:r>
            </a:p>
          </p:txBody>
        </p:sp>
        <p:cxnSp>
          <p:nvCxnSpPr>
            <p:cNvPr id="54282" name="AutoShape 18"/>
            <p:cNvCxnSpPr>
              <a:cxnSpLocks noChangeShapeType="1"/>
              <a:stCxn id="54277" idx="3"/>
              <a:endCxn id="54280" idx="1"/>
            </p:cNvCxnSpPr>
            <p:nvPr/>
          </p:nvCxnSpPr>
          <p:spPr bwMode="auto">
            <a:xfrm>
              <a:off x="1908175" y="5337175"/>
              <a:ext cx="287338" cy="1588"/>
            </a:xfrm>
            <a:prstGeom prst="straightConnector1">
              <a:avLst/>
            </a:prstGeom>
            <a:noFill/>
            <a:ln w="9525">
              <a:solidFill>
                <a:schemeClr val="tx1"/>
              </a:solidFill>
              <a:round/>
              <a:headEnd/>
              <a:tailEnd type="triangle" w="med" len="med"/>
            </a:ln>
          </p:spPr>
        </p:cxnSp>
        <p:cxnSp>
          <p:nvCxnSpPr>
            <p:cNvPr id="54283" name="AutoShape 19"/>
            <p:cNvCxnSpPr>
              <a:cxnSpLocks noChangeShapeType="1"/>
              <a:stCxn id="54280" idx="3"/>
              <a:endCxn id="54281" idx="1"/>
            </p:cNvCxnSpPr>
            <p:nvPr/>
          </p:nvCxnSpPr>
          <p:spPr bwMode="auto">
            <a:xfrm>
              <a:off x="3579813" y="5338763"/>
              <a:ext cx="344487" cy="0"/>
            </a:xfrm>
            <a:prstGeom prst="straightConnector1">
              <a:avLst/>
            </a:prstGeom>
            <a:noFill/>
            <a:ln w="9525">
              <a:solidFill>
                <a:schemeClr val="tx1"/>
              </a:solidFill>
              <a:round/>
              <a:headEnd/>
              <a:tailEnd type="triangle" w="med" len="med"/>
            </a:ln>
          </p:spPr>
        </p:cxnSp>
        <p:cxnSp>
          <p:nvCxnSpPr>
            <p:cNvPr id="54284" name="AutoShape 20"/>
            <p:cNvCxnSpPr>
              <a:cxnSpLocks noChangeShapeType="1"/>
              <a:stCxn id="54281" idx="3"/>
              <a:endCxn id="54279" idx="1"/>
            </p:cNvCxnSpPr>
            <p:nvPr/>
          </p:nvCxnSpPr>
          <p:spPr bwMode="auto">
            <a:xfrm flipV="1">
              <a:off x="5308600" y="5337175"/>
              <a:ext cx="344488" cy="1588"/>
            </a:xfrm>
            <a:prstGeom prst="straightConnector1">
              <a:avLst/>
            </a:prstGeom>
            <a:noFill/>
            <a:ln w="9525">
              <a:solidFill>
                <a:schemeClr val="tx1"/>
              </a:solidFill>
              <a:round/>
              <a:headEnd/>
              <a:tailEnd type="triangle" w="med" len="med"/>
            </a:ln>
          </p:spPr>
        </p:cxnSp>
        <p:cxnSp>
          <p:nvCxnSpPr>
            <p:cNvPr id="54285" name="AutoShape 21"/>
            <p:cNvCxnSpPr>
              <a:cxnSpLocks noChangeShapeType="1"/>
              <a:stCxn id="54279" idx="3"/>
              <a:endCxn id="54278" idx="1"/>
            </p:cNvCxnSpPr>
            <p:nvPr/>
          </p:nvCxnSpPr>
          <p:spPr bwMode="auto">
            <a:xfrm>
              <a:off x="7037388" y="5337175"/>
              <a:ext cx="342900" cy="0"/>
            </a:xfrm>
            <a:prstGeom prst="straightConnector1">
              <a:avLst/>
            </a:prstGeom>
            <a:noFill/>
            <a:ln w="9525">
              <a:solidFill>
                <a:schemeClr val="tx1"/>
              </a:solidFill>
              <a:round/>
              <a:headEnd/>
              <a:tailEnd type="triangle" w="med" len="med"/>
            </a:ln>
          </p:spPr>
        </p:cxn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908175" y="0"/>
            <a:ext cx="4824413" cy="720725"/>
          </a:xfrm>
        </p:spPr>
        <p:txBody>
          <a:bodyPr/>
          <a:lstStyle/>
          <a:p>
            <a:pPr algn="ctr" eaLnBrk="1" hangingPunct="1"/>
            <a:r>
              <a:rPr lang="en-US" altLang="zh-CN" b="1" dirty="0" smtClean="0">
                <a:ea typeface="宋体" pitchFamily="2" charset="-122"/>
              </a:rPr>
              <a:t>8.1  </a:t>
            </a:r>
            <a:r>
              <a:rPr lang="zh-CN" altLang="en-US" b="1" dirty="0" smtClean="0">
                <a:ea typeface="宋体" pitchFamily="2" charset="-122"/>
              </a:rPr>
              <a:t>图像分割定义</a:t>
            </a:r>
            <a:r>
              <a:rPr lang="zh-CN" altLang="en-US" dirty="0" smtClean="0">
                <a:ea typeface="宋体" pitchFamily="2" charset="-122"/>
              </a:rPr>
              <a:t> </a:t>
            </a:r>
            <a:endParaRPr lang="en-US" altLang="ko-KR" dirty="0" smtClean="0">
              <a:ea typeface="굴림" pitchFamily="34" charset="-127"/>
            </a:endParaRPr>
          </a:p>
        </p:txBody>
      </p:sp>
      <p:sp>
        <p:nvSpPr>
          <p:cNvPr id="38915" name="Rectangle 3"/>
          <p:cNvSpPr>
            <a:spLocks noGrp="1" noChangeArrowheads="1"/>
          </p:cNvSpPr>
          <p:nvPr>
            <p:ph type="body" idx="1"/>
          </p:nvPr>
        </p:nvSpPr>
        <p:spPr>
          <a:xfrm>
            <a:off x="356356" y="940346"/>
            <a:ext cx="8607762" cy="5295561"/>
          </a:xfrm>
        </p:spPr>
        <p:txBody>
          <a:bodyPr/>
          <a:lstStyle/>
          <a:p>
            <a:pPr eaLnBrk="1" hangingPunct="1"/>
            <a:r>
              <a:rPr lang="zh-CN" altLang="en-US" dirty="0" smtClean="0">
                <a:ea typeface="宋体" pitchFamily="2" charset="-122"/>
              </a:rPr>
              <a:t>图像分割处理定义：</a:t>
            </a:r>
            <a:endParaRPr lang="en-US" altLang="zh-CN" dirty="0" smtClean="0">
              <a:ea typeface="宋体" pitchFamily="2" charset="-122"/>
            </a:endParaRPr>
          </a:p>
          <a:p>
            <a:pPr lvl="1" eaLnBrk="1" hangingPunct="1"/>
            <a:r>
              <a:rPr lang="zh-CN" altLang="en-US" dirty="0" smtClean="0">
                <a:ea typeface="宋体" pitchFamily="2" charset="-122"/>
              </a:rPr>
              <a:t>将数字图像划分成互不相交（不重叠）区域的过程</a:t>
            </a:r>
            <a:r>
              <a:rPr lang="en-US" altLang="zh-CN" dirty="0" smtClean="0">
                <a:ea typeface="宋体" pitchFamily="2" charset="-122"/>
              </a:rPr>
              <a:t>.</a:t>
            </a:r>
          </a:p>
          <a:p>
            <a:pPr eaLnBrk="1" hangingPunct="1"/>
            <a:r>
              <a:rPr lang="zh-CN" altLang="en-US" dirty="0" smtClean="0">
                <a:ea typeface="宋体" pitchFamily="2" charset="-122"/>
              </a:rPr>
              <a:t>区域</a:t>
            </a:r>
            <a:r>
              <a:rPr lang="en-US" altLang="zh-CN" dirty="0" smtClean="0">
                <a:ea typeface="宋体" pitchFamily="2" charset="-122"/>
              </a:rPr>
              <a:t>(region) </a:t>
            </a:r>
            <a:r>
              <a:rPr lang="zh-CN" altLang="en-US" dirty="0" smtClean="0">
                <a:ea typeface="宋体" pitchFamily="2" charset="-122"/>
              </a:rPr>
              <a:t>定义</a:t>
            </a:r>
            <a:r>
              <a:rPr lang="en-US" altLang="zh-CN" dirty="0" smtClean="0">
                <a:ea typeface="宋体" pitchFamily="2" charset="-122"/>
              </a:rPr>
              <a:t>:</a:t>
            </a:r>
          </a:p>
          <a:p>
            <a:pPr lvl="1" eaLnBrk="1" hangingPunct="1"/>
            <a:r>
              <a:rPr lang="zh-CN" altLang="en-US" dirty="0" smtClean="0">
                <a:ea typeface="宋体" pitchFamily="2" charset="-122"/>
              </a:rPr>
              <a:t>像素的连通集，所有像素都有相邻或相接触像素的集合。 </a:t>
            </a:r>
          </a:p>
          <a:p>
            <a:pPr eaLnBrk="1" hangingPunct="1"/>
            <a:r>
              <a:rPr lang="zh-CN" altLang="en-US" dirty="0" smtClean="0">
                <a:ea typeface="宋体" pitchFamily="2" charset="-122"/>
              </a:rPr>
              <a:t>连通</a:t>
            </a:r>
            <a:r>
              <a:rPr lang="en-US" altLang="zh-CN" dirty="0" smtClean="0">
                <a:ea typeface="宋体" pitchFamily="2" charset="-122"/>
              </a:rPr>
              <a:t>(connectedness)</a:t>
            </a:r>
            <a:r>
              <a:rPr lang="zh-CN" altLang="en-US" dirty="0" smtClean="0">
                <a:ea typeface="宋体" pitchFamily="2" charset="-122"/>
              </a:rPr>
              <a:t>定义 </a:t>
            </a:r>
            <a:r>
              <a:rPr lang="en-US" altLang="zh-CN" dirty="0" smtClean="0">
                <a:ea typeface="宋体" pitchFamily="2" charset="-122"/>
              </a:rPr>
              <a:t>:</a:t>
            </a:r>
          </a:p>
          <a:p>
            <a:pPr lvl="1" eaLnBrk="1" hangingPunct="1"/>
            <a:r>
              <a:rPr lang="zh-CN" altLang="en-US" dirty="0" smtClean="0">
                <a:ea typeface="宋体" pitchFamily="2" charset="-122"/>
              </a:rPr>
              <a:t>在一个连通集中的任意两个像素之间，存住一条完全由这个集合的元素构成的连通路径。</a:t>
            </a:r>
            <a:endParaRPr lang="en-US" altLang="zh-CN" dirty="0" smtClean="0">
              <a:ea typeface="宋体" pitchFamily="2" charset="-122"/>
            </a:endParaRPr>
          </a:p>
          <a:p>
            <a:pPr lvl="1" eaLnBrk="1" hangingPunct="1"/>
            <a:r>
              <a:rPr lang="en-US" altLang="zh-CN" dirty="0" smtClean="0">
                <a:ea typeface="宋体" pitchFamily="2" charset="-122"/>
              </a:rPr>
              <a:t>4</a:t>
            </a:r>
            <a:r>
              <a:rPr lang="zh-CN" altLang="en-US" dirty="0" smtClean="0">
                <a:ea typeface="宋体" pitchFamily="2" charset="-122"/>
              </a:rPr>
              <a:t>连通和</a:t>
            </a:r>
            <a:r>
              <a:rPr lang="en-US" altLang="zh-CN" dirty="0" smtClean="0">
                <a:ea typeface="宋体" pitchFamily="2" charset="-122"/>
              </a:rPr>
              <a:t>8</a:t>
            </a:r>
            <a:r>
              <a:rPr lang="zh-CN" altLang="en-US" dirty="0" smtClean="0">
                <a:ea typeface="宋体" pitchFamily="2" charset="-122"/>
              </a:rPr>
              <a:t>连通 </a:t>
            </a:r>
            <a:endParaRPr lang="en-US" altLang="ko-KR" dirty="0" smtClean="0">
              <a:ea typeface="굴림" pitchFamily="34" charset="-127"/>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noFill/>
        </p:spPr>
        <p:txBody>
          <a:bodyPr anchor="t"/>
          <a:lstStyle/>
          <a:p>
            <a:pPr eaLnBrk="1" hangingPunct="1"/>
            <a:r>
              <a:rPr lang="zh-CN" altLang="en-US" smtClean="0">
                <a:ea typeface="黑体" pitchFamily="49" charset="-122"/>
              </a:rPr>
              <a:t>如何提取边缘？（灰度图象）</a:t>
            </a:r>
          </a:p>
        </p:txBody>
      </p:sp>
      <p:sp>
        <p:nvSpPr>
          <p:cNvPr id="55299" name="Rectangle 3"/>
          <p:cNvSpPr>
            <a:spLocks noGrp="1" noChangeArrowheads="1"/>
          </p:cNvSpPr>
          <p:nvPr>
            <p:ph idx="1"/>
          </p:nvPr>
        </p:nvSpPr>
        <p:spPr/>
        <p:txBody>
          <a:bodyPr/>
          <a:lstStyle/>
          <a:p>
            <a:pPr eaLnBrk="1" hangingPunct="1"/>
            <a:r>
              <a:rPr lang="zh-CN" altLang="en-US" smtClean="0">
                <a:ea typeface="黑体" pitchFamily="49" charset="-122"/>
              </a:rPr>
              <a:t>灰度图象边缘提取，主要的思想：</a:t>
            </a:r>
          </a:p>
          <a:p>
            <a:pPr lvl="1" eaLnBrk="1" hangingPunct="1"/>
            <a:r>
              <a:rPr lang="zh-CN" altLang="en-US" smtClean="0">
                <a:ea typeface="黑体" pitchFamily="49" charset="-122"/>
              </a:rPr>
              <a:t>抑制噪声（低通滤波、平滑、去噪、模糊）</a:t>
            </a:r>
          </a:p>
          <a:p>
            <a:pPr lvl="1" eaLnBrk="1" hangingPunct="1"/>
            <a:r>
              <a:rPr lang="zh-CN" altLang="en-US" smtClean="0">
                <a:ea typeface="黑体" pitchFamily="49" charset="-122"/>
              </a:rPr>
              <a:t>边缘特征增强（高通滤波、锐化）</a:t>
            </a:r>
          </a:p>
          <a:p>
            <a:pPr lvl="1" eaLnBrk="1" hangingPunct="1"/>
            <a:r>
              <a:rPr lang="zh-CN" altLang="en-US" smtClean="0">
                <a:ea typeface="黑体" pitchFamily="49" charset="-122"/>
              </a:rPr>
              <a:t>边缘定位</a:t>
            </a:r>
          </a:p>
        </p:txBody>
      </p:sp>
      <p:sp>
        <p:nvSpPr>
          <p:cNvPr id="55300" name="Rectangle 4"/>
          <p:cNvSpPr>
            <a:spLocks noChangeArrowheads="1"/>
          </p:cNvSpPr>
          <p:nvPr/>
        </p:nvSpPr>
        <p:spPr bwMode="auto">
          <a:xfrm>
            <a:off x="179388" y="4365625"/>
            <a:ext cx="1368425" cy="649288"/>
          </a:xfrm>
          <a:prstGeom prst="rect">
            <a:avLst/>
          </a:prstGeom>
          <a:solidFill>
            <a:srgbClr val="339966"/>
          </a:solidFill>
          <a:ln w="9525">
            <a:solidFill>
              <a:schemeClr val="tx1"/>
            </a:solidFill>
            <a:miter lim="800000"/>
            <a:headEnd/>
            <a:tailEnd/>
          </a:ln>
        </p:spPr>
        <p:txBody>
          <a:bodyPr wrap="none" anchor="ctr"/>
          <a:lstStyle/>
          <a:p>
            <a:pPr algn="ctr"/>
            <a:r>
              <a:rPr lang="zh-CN" altLang="en-US" sz="2400" b="1">
                <a:ea typeface="宋体" pitchFamily="2" charset="-122"/>
              </a:rPr>
              <a:t>原始图像</a:t>
            </a:r>
          </a:p>
        </p:txBody>
      </p:sp>
      <p:sp>
        <p:nvSpPr>
          <p:cNvPr id="55301" name="Rectangle 5"/>
          <p:cNvSpPr>
            <a:spLocks noChangeArrowheads="1"/>
          </p:cNvSpPr>
          <p:nvPr/>
        </p:nvSpPr>
        <p:spPr bwMode="auto">
          <a:xfrm>
            <a:off x="3851275" y="4365625"/>
            <a:ext cx="1441450" cy="649288"/>
          </a:xfrm>
          <a:prstGeom prst="rect">
            <a:avLst/>
          </a:prstGeom>
          <a:solidFill>
            <a:srgbClr val="339966"/>
          </a:solidFill>
          <a:ln w="9525">
            <a:solidFill>
              <a:schemeClr val="tx1"/>
            </a:solidFill>
            <a:miter lim="800000"/>
            <a:headEnd/>
            <a:tailEnd/>
          </a:ln>
        </p:spPr>
        <p:txBody>
          <a:bodyPr wrap="none" anchor="ctr"/>
          <a:lstStyle/>
          <a:p>
            <a:pPr algn="ctr"/>
            <a:r>
              <a:rPr lang="zh-CN" altLang="en-US" sz="2400" b="1">
                <a:ea typeface="宋体" pitchFamily="2" charset="-122"/>
              </a:rPr>
              <a:t>中间结果</a:t>
            </a:r>
          </a:p>
        </p:txBody>
      </p:sp>
      <p:sp>
        <p:nvSpPr>
          <p:cNvPr id="55302" name="Rectangle 6"/>
          <p:cNvSpPr>
            <a:spLocks noChangeArrowheads="1"/>
          </p:cNvSpPr>
          <p:nvPr/>
        </p:nvSpPr>
        <p:spPr bwMode="auto">
          <a:xfrm>
            <a:off x="7596188" y="4365625"/>
            <a:ext cx="1368425" cy="649288"/>
          </a:xfrm>
          <a:prstGeom prst="rect">
            <a:avLst/>
          </a:prstGeom>
          <a:solidFill>
            <a:srgbClr val="339966"/>
          </a:solidFill>
          <a:ln w="9525">
            <a:solidFill>
              <a:schemeClr val="tx1"/>
            </a:solidFill>
            <a:miter lim="800000"/>
            <a:headEnd/>
            <a:tailEnd/>
          </a:ln>
        </p:spPr>
        <p:txBody>
          <a:bodyPr wrap="none" anchor="ctr"/>
          <a:lstStyle/>
          <a:p>
            <a:pPr algn="ctr"/>
            <a:r>
              <a:rPr lang="zh-CN" altLang="en-US" sz="2400" b="1">
                <a:ea typeface="宋体" pitchFamily="2" charset="-122"/>
              </a:rPr>
              <a:t>图像边缘</a:t>
            </a:r>
          </a:p>
        </p:txBody>
      </p:sp>
      <p:sp>
        <p:nvSpPr>
          <p:cNvPr id="55303" name="AutoShape 8"/>
          <p:cNvSpPr>
            <a:spLocks noChangeArrowheads="1"/>
          </p:cNvSpPr>
          <p:nvPr/>
        </p:nvSpPr>
        <p:spPr bwMode="auto">
          <a:xfrm>
            <a:off x="1908175" y="4005263"/>
            <a:ext cx="1728788" cy="576262"/>
          </a:xfrm>
          <a:prstGeom prst="roundRect">
            <a:avLst>
              <a:gd name="adj" fmla="val 16667"/>
            </a:avLst>
          </a:prstGeom>
          <a:solidFill>
            <a:srgbClr val="6600CC"/>
          </a:solidFill>
          <a:ln w="9525">
            <a:solidFill>
              <a:schemeClr val="tx1"/>
            </a:solidFill>
            <a:round/>
            <a:headEnd/>
            <a:tailEnd/>
          </a:ln>
        </p:spPr>
        <p:txBody>
          <a:bodyPr wrap="none" anchor="ctr"/>
          <a:lstStyle/>
          <a:p>
            <a:pPr algn="ctr"/>
            <a:r>
              <a:rPr lang="zh-CN" altLang="en-US" sz="2400" b="1">
                <a:ea typeface="宋体" pitchFamily="2" charset="-122"/>
              </a:rPr>
              <a:t>抑制噪声</a:t>
            </a:r>
          </a:p>
        </p:txBody>
      </p:sp>
      <p:sp>
        <p:nvSpPr>
          <p:cNvPr id="55304" name="AutoShape 9"/>
          <p:cNvSpPr>
            <a:spLocks noChangeArrowheads="1"/>
          </p:cNvSpPr>
          <p:nvPr/>
        </p:nvSpPr>
        <p:spPr bwMode="auto">
          <a:xfrm>
            <a:off x="1908175" y="4797425"/>
            <a:ext cx="1728788" cy="576263"/>
          </a:xfrm>
          <a:prstGeom prst="roundRect">
            <a:avLst>
              <a:gd name="adj" fmla="val 16667"/>
            </a:avLst>
          </a:prstGeom>
          <a:solidFill>
            <a:srgbClr val="6600CC"/>
          </a:solidFill>
          <a:ln w="9525">
            <a:solidFill>
              <a:schemeClr val="tx1"/>
            </a:solidFill>
            <a:round/>
            <a:headEnd/>
            <a:tailEnd/>
          </a:ln>
        </p:spPr>
        <p:txBody>
          <a:bodyPr wrap="none" anchor="ctr"/>
          <a:lstStyle/>
          <a:p>
            <a:pPr algn="ctr"/>
            <a:r>
              <a:rPr lang="zh-CN" altLang="en-US" sz="2400" b="1">
                <a:ea typeface="宋体" pitchFamily="2" charset="-122"/>
              </a:rPr>
              <a:t>增强边缘</a:t>
            </a:r>
          </a:p>
        </p:txBody>
      </p:sp>
      <p:sp>
        <p:nvSpPr>
          <p:cNvPr id="55305" name="AutoShape 10"/>
          <p:cNvSpPr>
            <a:spLocks noChangeArrowheads="1"/>
          </p:cNvSpPr>
          <p:nvPr/>
        </p:nvSpPr>
        <p:spPr bwMode="auto">
          <a:xfrm>
            <a:off x="5580063" y="4365625"/>
            <a:ext cx="1655762" cy="647700"/>
          </a:xfrm>
          <a:prstGeom prst="roundRect">
            <a:avLst>
              <a:gd name="adj" fmla="val 16667"/>
            </a:avLst>
          </a:prstGeom>
          <a:solidFill>
            <a:srgbClr val="6600CC"/>
          </a:solidFill>
          <a:ln w="9525">
            <a:solidFill>
              <a:schemeClr val="tx1"/>
            </a:solidFill>
            <a:round/>
            <a:headEnd/>
            <a:tailEnd/>
          </a:ln>
        </p:spPr>
        <p:txBody>
          <a:bodyPr wrap="none" anchor="ctr"/>
          <a:lstStyle/>
          <a:p>
            <a:pPr algn="ctr"/>
            <a:r>
              <a:rPr lang="zh-CN" altLang="en-US" sz="2400" b="1">
                <a:ea typeface="宋体" pitchFamily="2" charset="-122"/>
              </a:rPr>
              <a:t>边缘定位</a:t>
            </a:r>
          </a:p>
        </p:txBody>
      </p:sp>
      <p:cxnSp>
        <p:nvCxnSpPr>
          <p:cNvPr id="55306" name="AutoShape 11"/>
          <p:cNvCxnSpPr>
            <a:cxnSpLocks noChangeShapeType="1"/>
            <a:stCxn id="55300" idx="3"/>
            <a:endCxn id="55303" idx="1"/>
          </p:cNvCxnSpPr>
          <p:nvPr/>
        </p:nvCxnSpPr>
        <p:spPr bwMode="auto">
          <a:xfrm flipV="1">
            <a:off x="1547813" y="4294188"/>
            <a:ext cx="360362" cy="396875"/>
          </a:xfrm>
          <a:prstGeom prst="curvedConnector3">
            <a:avLst>
              <a:gd name="adj1" fmla="val 49778"/>
            </a:avLst>
          </a:prstGeom>
          <a:noFill/>
          <a:ln w="9525">
            <a:solidFill>
              <a:schemeClr val="tx1"/>
            </a:solidFill>
            <a:round/>
            <a:headEnd/>
            <a:tailEnd type="triangle" w="med" len="med"/>
          </a:ln>
        </p:spPr>
      </p:cxnSp>
      <p:cxnSp>
        <p:nvCxnSpPr>
          <p:cNvPr id="55307" name="AutoShape 12"/>
          <p:cNvCxnSpPr>
            <a:cxnSpLocks noChangeShapeType="1"/>
            <a:stCxn id="55300" idx="3"/>
            <a:endCxn id="55304" idx="1"/>
          </p:cNvCxnSpPr>
          <p:nvPr/>
        </p:nvCxnSpPr>
        <p:spPr bwMode="auto">
          <a:xfrm>
            <a:off x="1547813" y="4691063"/>
            <a:ext cx="360362" cy="395287"/>
          </a:xfrm>
          <a:prstGeom prst="curvedConnector3">
            <a:avLst>
              <a:gd name="adj1" fmla="val 49778"/>
            </a:avLst>
          </a:prstGeom>
          <a:noFill/>
          <a:ln w="9525">
            <a:solidFill>
              <a:schemeClr val="tx1"/>
            </a:solidFill>
            <a:round/>
            <a:headEnd/>
            <a:tailEnd type="triangle" w="med" len="med"/>
          </a:ln>
        </p:spPr>
      </p:cxnSp>
      <p:cxnSp>
        <p:nvCxnSpPr>
          <p:cNvPr id="55308" name="AutoShape 13"/>
          <p:cNvCxnSpPr>
            <a:cxnSpLocks noChangeShapeType="1"/>
            <a:stCxn id="55303" idx="3"/>
            <a:endCxn id="55301" idx="1"/>
          </p:cNvCxnSpPr>
          <p:nvPr/>
        </p:nvCxnSpPr>
        <p:spPr bwMode="auto">
          <a:xfrm>
            <a:off x="3636963" y="4294188"/>
            <a:ext cx="214312" cy="396875"/>
          </a:xfrm>
          <a:prstGeom prst="curvedConnector3">
            <a:avLst>
              <a:gd name="adj1" fmla="val 49630"/>
            </a:avLst>
          </a:prstGeom>
          <a:noFill/>
          <a:ln w="9525">
            <a:solidFill>
              <a:schemeClr val="tx1"/>
            </a:solidFill>
            <a:round/>
            <a:headEnd/>
            <a:tailEnd type="triangle" w="med" len="med"/>
          </a:ln>
        </p:spPr>
      </p:cxnSp>
      <p:cxnSp>
        <p:nvCxnSpPr>
          <p:cNvPr id="55309" name="AutoShape 14"/>
          <p:cNvCxnSpPr>
            <a:cxnSpLocks noChangeShapeType="1"/>
            <a:stCxn id="55304" idx="3"/>
            <a:endCxn id="55301" idx="1"/>
          </p:cNvCxnSpPr>
          <p:nvPr/>
        </p:nvCxnSpPr>
        <p:spPr bwMode="auto">
          <a:xfrm flipV="1">
            <a:off x="3636963" y="4691063"/>
            <a:ext cx="214312" cy="395287"/>
          </a:xfrm>
          <a:prstGeom prst="curvedConnector3">
            <a:avLst>
              <a:gd name="adj1" fmla="val 49630"/>
            </a:avLst>
          </a:prstGeom>
          <a:noFill/>
          <a:ln w="9525">
            <a:solidFill>
              <a:schemeClr val="tx1"/>
            </a:solidFill>
            <a:round/>
            <a:headEnd/>
            <a:tailEnd type="triangle" w="med" len="med"/>
          </a:ln>
        </p:spPr>
      </p:cxnSp>
      <p:cxnSp>
        <p:nvCxnSpPr>
          <p:cNvPr id="55310" name="AutoShape 16"/>
          <p:cNvCxnSpPr>
            <a:cxnSpLocks noChangeShapeType="1"/>
            <a:stCxn id="55301" idx="3"/>
            <a:endCxn id="55305" idx="1"/>
          </p:cNvCxnSpPr>
          <p:nvPr/>
        </p:nvCxnSpPr>
        <p:spPr bwMode="auto">
          <a:xfrm flipV="1">
            <a:off x="5292725" y="4689475"/>
            <a:ext cx="287338" cy="1588"/>
          </a:xfrm>
          <a:prstGeom prst="straightConnector1">
            <a:avLst/>
          </a:prstGeom>
          <a:noFill/>
          <a:ln w="9525">
            <a:solidFill>
              <a:schemeClr val="tx1"/>
            </a:solidFill>
            <a:round/>
            <a:headEnd/>
            <a:tailEnd type="triangle" w="med" len="med"/>
          </a:ln>
        </p:spPr>
      </p:cxnSp>
      <p:cxnSp>
        <p:nvCxnSpPr>
          <p:cNvPr id="55311" name="AutoShape 17"/>
          <p:cNvCxnSpPr>
            <a:cxnSpLocks noChangeShapeType="1"/>
            <a:stCxn id="55305" idx="3"/>
            <a:endCxn id="55302" idx="1"/>
          </p:cNvCxnSpPr>
          <p:nvPr/>
        </p:nvCxnSpPr>
        <p:spPr bwMode="auto">
          <a:xfrm>
            <a:off x="7235825" y="4689475"/>
            <a:ext cx="360363" cy="1588"/>
          </a:xfrm>
          <a:prstGeom prst="straightConnector1">
            <a:avLst/>
          </a:prstGeom>
          <a:noFill/>
          <a:ln w="9525">
            <a:solidFill>
              <a:schemeClr val="tx1"/>
            </a:solidFill>
            <a:round/>
            <a:headEnd/>
            <a:tailEnd type="triangle" w="med" len="med"/>
          </a:ln>
        </p:spPr>
      </p:cxn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algn="l" eaLnBrk="1" hangingPunct="1"/>
            <a:r>
              <a:rPr lang="en-US" altLang="zh-CN" sz="4000" b="1" dirty="0" smtClean="0">
                <a:solidFill>
                  <a:srgbClr val="679AFF"/>
                </a:solidFill>
                <a:latin typeface="Times New Roman" pitchFamily="18" charset="0"/>
              </a:rPr>
              <a:t>3 </a:t>
            </a:r>
            <a:r>
              <a:rPr lang="zh-CN" altLang="en-US" sz="4000" b="1" dirty="0" smtClean="0">
                <a:solidFill>
                  <a:srgbClr val="679AFF"/>
                </a:solidFill>
              </a:rPr>
              <a:t>边缘检测</a:t>
            </a:r>
          </a:p>
        </p:txBody>
      </p:sp>
      <p:sp>
        <p:nvSpPr>
          <p:cNvPr id="465923" name="Rectangle 3"/>
          <p:cNvSpPr>
            <a:spLocks noGrp="1" noChangeArrowheads="1"/>
          </p:cNvSpPr>
          <p:nvPr>
            <p:ph type="body" idx="1"/>
          </p:nvPr>
        </p:nvSpPr>
        <p:spPr>
          <a:xfrm>
            <a:off x="389744" y="948128"/>
            <a:ext cx="3480216" cy="1142364"/>
          </a:xfrm>
        </p:spPr>
        <p:txBody>
          <a:bodyPr/>
          <a:lstStyle/>
          <a:p>
            <a:pPr eaLnBrk="1" hangingPunct="1">
              <a:buFontTx/>
              <a:buNone/>
            </a:pPr>
            <a:r>
              <a:rPr lang="en-US" altLang="zh-CN" b="1" dirty="0" smtClean="0">
                <a:solidFill>
                  <a:srgbClr val="FF0000"/>
                </a:solidFill>
              </a:rPr>
              <a:t>2 </a:t>
            </a:r>
            <a:r>
              <a:rPr lang="zh-CN" altLang="en-US" b="1" dirty="0" smtClean="0">
                <a:solidFill>
                  <a:srgbClr val="FF0000"/>
                </a:solidFill>
              </a:rPr>
              <a:t>基本思想</a:t>
            </a:r>
          </a:p>
          <a:p>
            <a:pPr lvl="1" eaLnBrk="1" hangingPunct="1">
              <a:buFontTx/>
              <a:buNone/>
            </a:pPr>
            <a:r>
              <a:rPr lang="zh-CN" altLang="en-US" b="1" dirty="0" smtClean="0">
                <a:solidFill>
                  <a:srgbClr val="000099"/>
                </a:solidFill>
              </a:rPr>
              <a:t>计算局部微分算子。</a:t>
            </a:r>
          </a:p>
        </p:txBody>
      </p:sp>
      <p:grpSp>
        <p:nvGrpSpPr>
          <p:cNvPr id="2" name="Group 4"/>
          <p:cNvGrpSpPr>
            <a:grpSpLocks/>
          </p:cNvGrpSpPr>
          <p:nvPr/>
        </p:nvGrpSpPr>
        <p:grpSpPr bwMode="auto">
          <a:xfrm>
            <a:off x="3505200" y="2209800"/>
            <a:ext cx="5486400" cy="4343400"/>
            <a:chOff x="2208" y="1392"/>
            <a:chExt cx="3456" cy="2736"/>
          </a:xfrm>
        </p:grpSpPr>
        <p:sp>
          <p:nvSpPr>
            <p:cNvPr id="16389" name="Freeform 5"/>
            <p:cNvSpPr>
              <a:spLocks/>
            </p:cNvSpPr>
            <p:nvPr/>
          </p:nvSpPr>
          <p:spPr bwMode="auto">
            <a:xfrm>
              <a:off x="2256" y="3264"/>
              <a:ext cx="1680" cy="720"/>
            </a:xfrm>
            <a:custGeom>
              <a:avLst/>
              <a:gdLst>
                <a:gd name="T0" fmla="*/ 0 w 1680"/>
                <a:gd name="T1" fmla="*/ 635 h 800"/>
                <a:gd name="T2" fmla="*/ 192 w 1680"/>
                <a:gd name="T3" fmla="*/ 635 h 800"/>
                <a:gd name="T4" fmla="*/ 288 w 1680"/>
                <a:gd name="T5" fmla="*/ 557 h 800"/>
                <a:gd name="T6" fmla="*/ 528 w 1680"/>
                <a:gd name="T7" fmla="*/ 91 h 800"/>
                <a:gd name="T8" fmla="*/ 960 w 1680"/>
                <a:gd name="T9" fmla="*/ 13 h 800"/>
                <a:gd name="T10" fmla="*/ 1200 w 1680"/>
                <a:gd name="T11" fmla="*/ 168 h 800"/>
                <a:gd name="T12" fmla="*/ 1392 w 1680"/>
                <a:gd name="T13" fmla="*/ 557 h 800"/>
                <a:gd name="T14" fmla="*/ 1488 w 1680"/>
                <a:gd name="T15" fmla="*/ 596 h 800"/>
                <a:gd name="T16" fmla="*/ 1680 w 1680"/>
                <a:gd name="T17" fmla="*/ 596 h 8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80"/>
                <a:gd name="T28" fmla="*/ 0 h 800"/>
                <a:gd name="T29" fmla="*/ 1680 w 1680"/>
                <a:gd name="T30" fmla="*/ 800 h 8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80" h="800">
                  <a:moveTo>
                    <a:pt x="0" y="784"/>
                  </a:moveTo>
                  <a:cubicBezTo>
                    <a:pt x="72" y="792"/>
                    <a:pt x="144" y="800"/>
                    <a:pt x="192" y="784"/>
                  </a:cubicBezTo>
                  <a:cubicBezTo>
                    <a:pt x="240" y="768"/>
                    <a:pt x="232" y="800"/>
                    <a:pt x="288" y="688"/>
                  </a:cubicBezTo>
                  <a:cubicBezTo>
                    <a:pt x="344" y="576"/>
                    <a:pt x="416" y="224"/>
                    <a:pt x="528" y="112"/>
                  </a:cubicBezTo>
                  <a:cubicBezTo>
                    <a:pt x="640" y="0"/>
                    <a:pt x="848" y="0"/>
                    <a:pt x="960" y="16"/>
                  </a:cubicBezTo>
                  <a:cubicBezTo>
                    <a:pt x="1072" y="32"/>
                    <a:pt x="1128" y="96"/>
                    <a:pt x="1200" y="208"/>
                  </a:cubicBezTo>
                  <a:cubicBezTo>
                    <a:pt x="1272" y="320"/>
                    <a:pt x="1344" y="600"/>
                    <a:pt x="1392" y="688"/>
                  </a:cubicBezTo>
                  <a:cubicBezTo>
                    <a:pt x="1440" y="776"/>
                    <a:pt x="1440" y="728"/>
                    <a:pt x="1488" y="736"/>
                  </a:cubicBezTo>
                  <a:cubicBezTo>
                    <a:pt x="1536" y="744"/>
                    <a:pt x="1648" y="736"/>
                    <a:pt x="1680" y="736"/>
                  </a:cubicBezTo>
                </a:path>
              </a:pathLst>
            </a:custGeom>
            <a:noFill/>
            <a:ln w="28575" cap="flat" cmpd="sng">
              <a:solidFill>
                <a:schemeClr val="tx1"/>
              </a:solidFill>
              <a:prstDash val="solid"/>
              <a:round/>
              <a:headEnd/>
              <a:tailEnd/>
            </a:ln>
          </p:spPr>
          <p:txBody>
            <a:bodyPr wrap="none" anchor="ctr"/>
            <a:lstStyle/>
            <a:p>
              <a:endParaRPr lang="zh-CN" altLang="en-US"/>
            </a:p>
          </p:txBody>
        </p:sp>
        <p:sp>
          <p:nvSpPr>
            <p:cNvPr id="16390" name="Text Box 6"/>
            <p:cNvSpPr txBox="1">
              <a:spLocks noChangeArrowheads="1"/>
            </p:cNvSpPr>
            <p:nvPr/>
          </p:nvSpPr>
          <p:spPr bwMode="auto">
            <a:xfrm>
              <a:off x="2546" y="3840"/>
              <a:ext cx="694" cy="288"/>
            </a:xfrm>
            <a:prstGeom prst="rect">
              <a:avLst/>
            </a:prstGeom>
            <a:noFill/>
            <a:ln w="9525">
              <a:noFill/>
              <a:miter lim="800000"/>
              <a:headEnd/>
              <a:tailEnd/>
            </a:ln>
          </p:spPr>
          <p:txBody>
            <a:bodyPr wrap="none" anchor="ctr">
              <a:spAutoFit/>
            </a:bodyPr>
            <a:lstStyle/>
            <a:p>
              <a:pPr algn="ctr" eaLnBrk="1" hangingPunct="1"/>
              <a:r>
                <a:rPr lang="zh-CN" altLang="en-US">
                  <a:solidFill>
                    <a:srgbClr val="A1010C"/>
                  </a:solidFill>
                </a:rPr>
                <a:t>截面图</a:t>
              </a:r>
              <a:endParaRPr lang="zh-CN" altLang="en-US" b="0"/>
            </a:p>
          </p:txBody>
        </p:sp>
        <p:sp>
          <p:nvSpPr>
            <p:cNvPr id="16391" name="Text Box 7"/>
            <p:cNvSpPr txBox="1">
              <a:spLocks noChangeArrowheads="1"/>
            </p:cNvSpPr>
            <p:nvPr/>
          </p:nvSpPr>
          <p:spPr bwMode="auto">
            <a:xfrm>
              <a:off x="2450" y="1392"/>
              <a:ext cx="888" cy="288"/>
            </a:xfrm>
            <a:prstGeom prst="rect">
              <a:avLst/>
            </a:prstGeom>
            <a:noFill/>
            <a:ln w="9525">
              <a:noFill/>
              <a:miter lim="800000"/>
              <a:headEnd/>
              <a:tailEnd/>
            </a:ln>
          </p:spPr>
          <p:txBody>
            <a:bodyPr wrap="none" anchor="ctr">
              <a:spAutoFit/>
            </a:bodyPr>
            <a:lstStyle/>
            <a:p>
              <a:pPr algn="ctr" eaLnBrk="1" hangingPunct="1"/>
              <a:r>
                <a:rPr lang="zh-CN" altLang="en-US">
                  <a:solidFill>
                    <a:srgbClr val="A1010C"/>
                  </a:solidFill>
                </a:rPr>
                <a:t>边缘图像</a:t>
              </a:r>
              <a:endParaRPr lang="zh-CN" altLang="en-US" b="0"/>
            </a:p>
          </p:txBody>
        </p:sp>
        <p:pic>
          <p:nvPicPr>
            <p:cNvPr id="16392" name="Picture 8" descr="边界图像"/>
            <p:cNvPicPr>
              <a:picLocks noChangeAspect="1" noChangeArrowheads="1"/>
            </p:cNvPicPr>
            <p:nvPr/>
          </p:nvPicPr>
          <p:blipFill>
            <a:blip r:embed="rId3" cstate="print"/>
            <a:srcRect/>
            <a:stretch>
              <a:fillRect/>
            </a:stretch>
          </p:blipFill>
          <p:spPr bwMode="auto">
            <a:xfrm>
              <a:off x="2208" y="1776"/>
              <a:ext cx="1680" cy="1248"/>
            </a:xfrm>
            <a:prstGeom prst="rect">
              <a:avLst/>
            </a:prstGeom>
            <a:noFill/>
            <a:ln w="9525">
              <a:solidFill>
                <a:schemeClr val="tx1"/>
              </a:solidFill>
              <a:miter lim="800000"/>
              <a:headEnd/>
              <a:tailEnd/>
            </a:ln>
          </p:spPr>
        </p:pic>
        <p:pic>
          <p:nvPicPr>
            <p:cNvPr id="16393" name="Picture 9" descr="边界图像2"/>
            <p:cNvPicPr>
              <a:picLocks noChangeAspect="1" noChangeArrowheads="1"/>
            </p:cNvPicPr>
            <p:nvPr/>
          </p:nvPicPr>
          <p:blipFill>
            <a:blip r:embed="rId4" cstate="print"/>
            <a:srcRect/>
            <a:stretch>
              <a:fillRect/>
            </a:stretch>
          </p:blipFill>
          <p:spPr bwMode="auto">
            <a:xfrm>
              <a:off x="3984" y="1776"/>
              <a:ext cx="1632" cy="1248"/>
            </a:xfrm>
            <a:prstGeom prst="rect">
              <a:avLst/>
            </a:prstGeom>
            <a:noFill/>
            <a:ln w="9525">
              <a:solidFill>
                <a:schemeClr val="tx1"/>
              </a:solidFill>
              <a:miter lim="800000"/>
              <a:headEnd/>
              <a:tailEnd/>
            </a:ln>
          </p:spPr>
        </p:pic>
        <p:sp>
          <p:nvSpPr>
            <p:cNvPr id="16394" name="Freeform 10"/>
            <p:cNvSpPr>
              <a:spLocks/>
            </p:cNvSpPr>
            <p:nvPr/>
          </p:nvSpPr>
          <p:spPr bwMode="auto">
            <a:xfrm flipV="1">
              <a:off x="4032" y="3312"/>
              <a:ext cx="1632" cy="624"/>
            </a:xfrm>
            <a:custGeom>
              <a:avLst/>
              <a:gdLst>
                <a:gd name="T0" fmla="*/ 0 w 1680"/>
                <a:gd name="T1" fmla="*/ 477 h 800"/>
                <a:gd name="T2" fmla="*/ 182 w 1680"/>
                <a:gd name="T3" fmla="*/ 477 h 800"/>
                <a:gd name="T4" fmla="*/ 272 w 1680"/>
                <a:gd name="T5" fmla="*/ 419 h 800"/>
                <a:gd name="T6" fmla="*/ 498 w 1680"/>
                <a:gd name="T7" fmla="*/ 68 h 800"/>
                <a:gd name="T8" fmla="*/ 906 w 1680"/>
                <a:gd name="T9" fmla="*/ 9 h 800"/>
                <a:gd name="T10" fmla="*/ 1133 w 1680"/>
                <a:gd name="T11" fmla="*/ 126 h 800"/>
                <a:gd name="T12" fmla="*/ 1313 w 1680"/>
                <a:gd name="T13" fmla="*/ 419 h 800"/>
                <a:gd name="T14" fmla="*/ 1404 w 1680"/>
                <a:gd name="T15" fmla="*/ 448 h 800"/>
                <a:gd name="T16" fmla="*/ 1585 w 1680"/>
                <a:gd name="T17" fmla="*/ 448 h 8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80"/>
                <a:gd name="T28" fmla="*/ 0 h 800"/>
                <a:gd name="T29" fmla="*/ 1680 w 1680"/>
                <a:gd name="T30" fmla="*/ 800 h 8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80" h="800">
                  <a:moveTo>
                    <a:pt x="0" y="784"/>
                  </a:moveTo>
                  <a:cubicBezTo>
                    <a:pt x="72" y="792"/>
                    <a:pt x="144" y="800"/>
                    <a:pt x="192" y="784"/>
                  </a:cubicBezTo>
                  <a:cubicBezTo>
                    <a:pt x="240" y="768"/>
                    <a:pt x="232" y="800"/>
                    <a:pt x="288" y="688"/>
                  </a:cubicBezTo>
                  <a:cubicBezTo>
                    <a:pt x="344" y="576"/>
                    <a:pt x="416" y="224"/>
                    <a:pt x="528" y="112"/>
                  </a:cubicBezTo>
                  <a:cubicBezTo>
                    <a:pt x="640" y="0"/>
                    <a:pt x="848" y="0"/>
                    <a:pt x="960" y="16"/>
                  </a:cubicBezTo>
                  <a:cubicBezTo>
                    <a:pt x="1072" y="32"/>
                    <a:pt x="1128" y="96"/>
                    <a:pt x="1200" y="208"/>
                  </a:cubicBezTo>
                  <a:cubicBezTo>
                    <a:pt x="1272" y="320"/>
                    <a:pt x="1344" y="600"/>
                    <a:pt x="1392" y="688"/>
                  </a:cubicBezTo>
                  <a:cubicBezTo>
                    <a:pt x="1440" y="776"/>
                    <a:pt x="1440" y="728"/>
                    <a:pt x="1488" y="736"/>
                  </a:cubicBezTo>
                  <a:cubicBezTo>
                    <a:pt x="1536" y="744"/>
                    <a:pt x="1648" y="736"/>
                    <a:pt x="1680" y="736"/>
                  </a:cubicBezTo>
                </a:path>
              </a:pathLst>
            </a:custGeom>
            <a:noFill/>
            <a:ln w="28575" cap="flat" cmpd="sng">
              <a:solidFill>
                <a:schemeClr val="tx1"/>
              </a:solidFill>
              <a:prstDash val="solid"/>
              <a:round/>
              <a:headEnd/>
              <a:tailEnd/>
            </a:ln>
          </p:spPr>
          <p:txBody>
            <a:bodyPr wrap="none" anchor="ct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65923">
                                            <p:txEl>
                                              <p:pRg st="0" end="0"/>
                                            </p:txEl>
                                          </p:spTgt>
                                        </p:tgtEl>
                                        <p:attrNameLst>
                                          <p:attrName>style.visibility</p:attrName>
                                        </p:attrNameLst>
                                      </p:cBhvr>
                                      <p:to>
                                        <p:strVal val="visible"/>
                                      </p:to>
                                    </p:set>
                                    <p:animEffect transition="in" filter="box(out)">
                                      <p:cBhvr>
                                        <p:cTn id="7" dur="500"/>
                                        <p:tgtEl>
                                          <p:spTgt spid="465923">
                                            <p:txEl>
                                              <p:pRg st="0" end="0"/>
                                            </p:txEl>
                                          </p:spTgt>
                                        </p:tgtEl>
                                      </p:cBhvr>
                                    </p:animEffect>
                                  </p:childTnLst>
                                </p:cTn>
                              </p:par>
                              <p:par>
                                <p:cTn id="8" presetID="4" presetClass="entr" presetSubtype="32" fill="hold" grpId="0" nodeType="withEffect">
                                  <p:stCondLst>
                                    <p:cond delay="0"/>
                                  </p:stCondLst>
                                  <p:childTnLst>
                                    <p:set>
                                      <p:cBhvr>
                                        <p:cTn id="9" dur="1" fill="hold">
                                          <p:stCondLst>
                                            <p:cond delay="0"/>
                                          </p:stCondLst>
                                        </p:cTn>
                                        <p:tgtEl>
                                          <p:spTgt spid="465923">
                                            <p:txEl>
                                              <p:pRg st="1" end="1"/>
                                            </p:txEl>
                                          </p:spTgt>
                                        </p:tgtEl>
                                        <p:attrNameLst>
                                          <p:attrName>style.visibility</p:attrName>
                                        </p:attrNameLst>
                                      </p:cBhvr>
                                      <p:to>
                                        <p:strVal val="visible"/>
                                      </p:to>
                                    </p:set>
                                    <p:animEffect transition="in" filter="box(out)">
                                      <p:cBhvr>
                                        <p:cTn id="10" dur="500"/>
                                        <p:tgtEl>
                                          <p:spTgt spid="465923">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32"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ox(out)">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923" grpId="0" build="p"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algn="l" eaLnBrk="1" hangingPunct="1"/>
            <a:r>
              <a:rPr lang="en-US" altLang="zh-CN" sz="4000" b="1" dirty="0" smtClean="0">
                <a:solidFill>
                  <a:srgbClr val="679AFF"/>
                </a:solidFill>
                <a:latin typeface="Times New Roman" pitchFamily="18" charset="0"/>
              </a:rPr>
              <a:t>3 </a:t>
            </a:r>
            <a:r>
              <a:rPr lang="zh-CN" altLang="en-US" sz="4000" b="1" dirty="0" smtClean="0">
                <a:solidFill>
                  <a:srgbClr val="679AFF"/>
                </a:solidFill>
              </a:rPr>
              <a:t>边缘检测</a:t>
            </a:r>
          </a:p>
        </p:txBody>
      </p:sp>
      <p:grpSp>
        <p:nvGrpSpPr>
          <p:cNvPr id="2" name="Group 21"/>
          <p:cNvGrpSpPr>
            <a:grpSpLocks/>
          </p:cNvGrpSpPr>
          <p:nvPr/>
        </p:nvGrpSpPr>
        <p:grpSpPr bwMode="auto">
          <a:xfrm>
            <a:off x="776678" y="966293"/>
            <a:ext cx="7993063" cy="4568825"/>
            <a:chOff x="612" y="1298"/>
            <a:chExt cx="5035" cy="2878"/>
          </a:xfrm>
        </p:grpSpPr>
        <p:grpSp>
          <p:nvGrpSpPr>
            <p:cNvPr id="3" name="Group 4"/>
            <p:cNvGrpSpPr>
              <a:grpSpLocks/>
            </p:cNvGrpSpPr>
            <p:nvPr/>
          </p:nvGrpSpPr>
          <p:grpSpPr bwMode="auto">
            <a:xfrm>
              <a:off x="864" y="2840"/>
              <a:ext cx="1968" cy="1336"/>
              <a:chOff x="864" y="2840"/>
              <a:chExt cx="1968" cy="1336"/>
            </a:xfrm>
          </p:grpSpPr>
          <p:pic>
            <p:nvPicPr>
              <p:cNvPr id="17422" name="Picture 5" descr="边界图像"/>
              <p:cNvPicPr>
                <a:picLocks noChangeAspect="1" noChangeArrowheads="1"/>
              </p:cNvPicPr>
              <p:nvPr/>
            </p:nvPicPr>
            <p:blipFill>
              <a:blip r:embed="rId3" cstate="print"/>
              <a:srcRect/>
              <a:stretch>
                <a:fillRect/>
              </a:stretch>
            </p:blipFill>
            <p:spPr bwMode="auto">
              <a:xfrm>
                <a:off x="864" y="3424"/>
                <a:ext cx="1968" cy="752"/>
              </a:xfrm>
              <a:prstGeom prst="rect">
                <a:avLst/>
              </a:prstGeom>
              <a:noFill/>
              <a:ln w="9525">
                <a:solidFill>
                  <a:schemeClr val="tx1"/>
                </a:solidFill>
                <a:miter lim="800000"/>
                <a:headEnd/>
                <a:tailEnd/>
              </a:ln>
            </p:spPr>
          </p:pic>
          <p:grpSp>
            <p:nvGrpSpPr>
              <p:cNvPr id="4" name="Group 6"/>
              <p:cNvGrpSpPr>
                <a:grpSpLocks/>
              </p:cNvGrpSpPr>
              <p:nvPr/>
            </p:nvGrpSpPr>
            <p:grpSpPr bwMode="auto">
              <a:xfrm>
                <a:off x="1237" y="2840"/>
                <a:ext cx="1371" cy="499"/>
                <a:chOff x="1237" y="2840"/>
                <a:chExt cx="1371" cy="499"/>
              </a:xfrm>
            </p:grpSpPr>
            <p:sp>
              <p:nvSpPr>
                <p:cNvPr id="17424" name="Freeform 7"/>
                <p:cNvSpPr>
                  <a:spLocks/>
                </p:cNvSpPr>
                <p:nvPr/>
              </p:nvSpPr>
              <p:spPr bwMode="auto">
                <a:xfrm rot="101361">
                  <a:off x="1465" y="2840"/>
                  <a:ext cx="191" cy="272"/>
                </a:xfrm>
                <a:custGeom>
                  <a:avLst/>
                  <a:gdLst>
                    <a:gd name="T0" fmla="*/ 0 w 324"/>
                    <a:gd name="T1" fmla="*/ 253 h 292"/>
                    <a:gd name="T2" fmla="*/ 25 w 324"/>
                    <a:gd name="T3" fmla="*/ 76 h 292"/>
                    <a:gd name="T4" fmla="*/ 54 w 324"/>
                    <a:gd name="T5" fmla="*/ 4 h 292"/>
                    <a:gd name="T6" fmla="*/ 88 w 324"/>
                    <a:gd name="T7" fmla="*/ 56 h 292"/>
                    <a:gd name="T8" fmla="*/ 113 w 324"/>
                    <a:gd name="T9" fmla="*/ 222 h 292"/>
                    <a:gd name="T10" fmla="*/ 0 60000 65536"/>
                    <a:gd name="T11" fmla="*/ 0 60000 65536"/>
                    <a:gd name="T12" fmla="*/ 0 60000 65536"/>
                    <a:gd name="T13" fmla="*/ 0 60000 65536"/>
                    <a:gd name="T14" fmla="*/ 0 60000 65536"/>
                    <a:gd name="T15" fmla="*/ 0 w 324"/>
                    <a:gd name="T16" fmla="*/ 0 h 292"/>
                    <a:gd name="T17" fmla="*/ 324 w 324"/>
                    <a:gd name="T18" fmla="*/ 292 h 292"/>
                  </a:gdLst>
                  <a:ahLst/>
                  <a:cxnLst>
                    <a:cxn ang="T10">
                      <a:pos x="T0" y="T1"/>
                    </a:cxn>
                    <a:cxn ang="T11">
                      <a:pos x="T2" y="T3"/>
                    </a:cxn>
                    <a:cxn ang="T12">
                      <a:pos x="T4" y="T5"/>
                    </a:cxn>
                    <a:cxn ang="T13">
                      <a:pos x="T6" y="T7"/>
                    </a:cxn>
                    <a:cxn ang="T14">
                      <a:pos x="T8" y="T9"/>
                    </a:cxn>
                  </a:cxnLst>
                  <a:rect l="T15" t="T16" r="T17" b="T18"/>
                  <a:pathLst>
                    <a:path w="324" h="292">
                      <a:moveTo>
                        <a:pt x="0" y="292"/>
                      </a:moveTo>
                      <a:cubicBezTo>
                        <a:pt x="10" y="260"/>
                        <a:pt x="46" y="136"/>
                        <a:pt x="72" y="88"/>
                      </a:cubicBezTo>
                      <a:cubicBezTo>
                        <a:pt x="98" y="40"/>
                        <a:pt x="126" y="8"/>
                        <a:pt x="156" y="4"/>
                      </a:cubicBezTo>
                      <a:cubicBezTo>
                        <a:pt x="186" y="0"/>
                        <a:pt x="224" y="22"/>
                        <a:pt x="252" y="64"/>
                      </a:cubicBezTo>
                      <a:cubicBezTo>
                        <a:pt x="280" y="106"/>
                        <a:pt x="309" y="216"/>
                        <a:pt x="324" y="256"/>
                      </a:cubicBezTo>
                    </a:path>
                  </a:pathLst>
                </a:custGeom>
                <a:noFill/>
                <a:ln w="28575" cap="sq" cmpd="sng">
                  <a:solidFill>
                    <a:schemeClr val="tx1"/>
                  </a:solidFill>
                  <a:prstDash val="solid"/>
                  <a:round/>
                  <a:headEnd/>
                  <a:tailEnd/>
                </a:ln>
              </p:spPr>
              <p:txBody>
                <a:bodyPr wrap="none" anchor="ctr"/>
                <a:lstStyle/>
                <a:p>
                  <a:endParaRPr lang="zh-CN" altLang="en-US"/>
                </a:p>
              </p:txBody>
            </p:sp>
            <p:sp>
              <p:nvSpPr>
                <p:cNvPr id="17425" name="Line 8"/>
                <p:cNvSpPr>
                  <a:spLocks noChangeShapeType="1"/>
                </p:cNvSpPr>
                <p:nvPr/>
              </p:nvSpPr>
              <p:spPr bwMode="auto">
                <a:xfrm>
                  <a:off x="1237" y="3101"/>
                  <a:ext cx="226" cy="0"/>
                </a:xfrm>
                <a:prstGeom prst="line">
                  <a:avLst/>
                </a:prstGeom>
                <a:noFill/>
                <a:ln w="28575" cap="sq">
                  <a:solidFill>
                    <a:schemeClr val="tx1"/>
                  </a:solidFill>
                  <a:round/>
                  <a:headEnd/>
                  <a:tailEnd/>
                </a:ln>
              </p:spPr>
              <p:txBody>
                <a:bodyPr wrap="none" anchor="ctr"/>
                <a:lstStyle/>
                <a:p>
                  <a:endParaRPr lang="zh-CN" altLang="en-US"/>
                </a:p>
              </p:txBody>
            </p:sp>
            <p:sp>
              <p:nvSpPr>
                <p:cNvPr id="17426" name="Freeform 9"/>
                <p:cNvSpPr>
                  <a:spLocks/>
                </p:cNvSpPr>
                <p:nvPr/>
              </p:nvSpPr>
              <p:spPr bwMode="auto">
                <a:xfrm rot="101361" flipH="1" flipV="1">
                  <a:off x="2179" y="3067"/>
                  <a:ext cx="191" cy="272"/>
                </a:xfrm>
                <a:custGeom>
                  <a:avLst/>
                  <a:gdLst>
                    <a:gd name="T0" fmla="*/ 0 w 324"/>
                    <a:gd name="T1" fmla="*/ 253 h 292"/>
                    <a:gd name="T2" fmla="*/ 25 w 324"/>
                    <a:gd name="T3" fmla="*/ 76 h 292"/>
                    <a:gd name="T4" fmla="*/ 54 w 324"/>
                    <a:gd name="T5" fmla="*/ 4 h 292"/>
                    <a:gd name="T6" fmla="*/ 88 w 324"/>
                    <a:gd name="T7" fmla="*/ 56 h 292"/>
                    <a:gd name="T8" fmla="*/ 113 w 324"/>
                    <a:gd name="T9" fmla="*/ 222 h 292"/>
                    <a:gd name="T10" fmla="*/ 0 60000 65536"/>
                    <a:gd name="T11" fmla="*/ 0 60000 65536"/>
                    <a:gd name="T12" fmla="*/ 0 60000 65536"/>
                    <a:gd name="T13" fmla="*/ 0 60000 65536"/>
                    <a:gd name="T14" fmla="*/ 0 60000 65536"/>
                    <a:gd name="T15" fmla="*/ 0 w 324"/>
                    <a:gd name="T16" fmla="*/ 0 h 292"/>
                    <a:gd name="T17" fmla="*/ 324 w 324"/>
                    <a:gd name="T18" fmla="*/ 292 h 292"/>
                  </a:gdLst>
                  <a:ahLst/>
                  <a:cxnLst>
                    <a:cxn ang="T10">
                      <a:pos x="T0" y="T1"/>
                    </a:cxn>
                    <a:cxn ang="T11">
                      <a:pos x="T2" y="T3"/>
                    </a:cxn>
                    <a:cxn ang="T12">
                      <a:pos x="T4" y="T5"/>
                    </a:cxn>
                    <a:cxn ang="T13">
                      <a:pos x="T6" y="T7"/>
                    </a:cxn>
                    <a:cxn ang="T14">
                      <a:pos x="T8" y="T9"/>
                    </a:cxn>
                  </a:cxnLst>
                  <a:rect l="T15" t="T16" r="T17" b="T18"/>
                  <a:pathLst>
                    <a:path w="324" h="292">
                      <a:moveTo>
                        <a:pt x="0" y="292"/>
                      </a:moveTo>
                      <a:cubicBezTo>
                        <a:pt x="10" y="260"/>
                        <a:pt x="46" y="136"/>
                        <a:pt x="72" y="88"/>
                      </a:cubicBezTo>
                      <a:cubicBezTo>
                        <a:pt x="98" y="40"/>
                        <a:pt x="126" y="8"/>
                        <a:pt x="156" y="4"/>
                      </a:cubicBezTo>
                      <a:cubicBezTo>
                        <a:pt x="186" y="0"/>
                        <a:pt x="224" y="22"/>
                        <a:pt x="252" y="64"/>
                      </a:cubicBezTo>
                      <a:cubicBezTo>
                        <a:pt x="280" y="106"/>
                        <a:pt x="309" y="216"/>
                        <a:pt x="324" y="256"/>
                      </a:cubicBezTo>
                    </a:path>
                  </a:pathLst>
                </a:custGeom>
                <a:noFill/>
                <a:ln w="28575" cap="sq" cmpd="sng">
                  <a:solidFill>
                    <a:schemeClr val="tx1"/>
                  </a:solidFill>
                  <a:prstDash val="solid"/>
                  <a:round/>
                  <a:headEnd/>
                  <a:tailEnd/>
                </a:ln>
              </p:spPr>
              <p:txBody>
                <a:bodyPr wrap="none" anchor="ctr"/>
                <a:lstStyle/>
                <a:p>
                  <a:endParaRPr lang="zh-CN" altLang="en-US"/>
                </a:p>
              </p:txBody>
            </p:sp>
            <p:sp>
              <p:nvSpPr>
                <p:cNvPr id="17427" name="Line 10"/>
                <p:cNvSpPr>
                  <a:spLocks noChangeShapeType="1"/>
                </p:cNvSpPr>
                <p:nvPr/>
              </p:nvSpPr>
              <p:spPr bwMode="auto">
                <a:xfrm flipH="1">
                  <a:off x="2382" y="3101"/>
                  <a:ext cx="226" cy="0"/>
                </a:xfrm>
                <a:prstGeom prst="line">
                  <a:avLst/>
                </a:prstGeom>
                <a:noFill/>
                <a:ln w="28575" cap="sq">
                  <a:solidFill>
                    <a:schemeClr val="tx1"/>
                  </a:solidFill>
                  <a:round/>
                  <a:headEnd/>
                  <a:tailEnd/>
                </a:ln>
              </p:spPr>
              <p:txBody>
                <a:bodyPr wrap="none" anchor="ctr"/>
                <a:lstStyle/>
                <a:p>
                  <a:endParaRPr lang="zh-CN" altLang="en-US"/>
                </a:p>
              </p:txBody>
            </p:sp>
            <p:sp>
              <p:nvSpPr>
                <p:cNvPr id="17428" name="Line 11"/>
                <p:cNvSpPr>
                  <a:spLocks noChangeShapeType="1"/>
                </p:cNvSpPr>
                <p:nvPr/>
              </p:nvSpPr>
              <p:spPr bwMode="auto">
                <a:xfrm>
                  <a:off x="1640" y="3102"/>
                  <a:ext cx="545" cy="0"/>
                </a:xfrm>
                <a:prstGeom prst="line">
                  <a:avLst/>
                </a:prstGeom>
                <a:noFill/>
                <a:ln w="28575">
                  <a:solidFill>
                    <a:schemeClr val="tx1"/>
                  </a:solidFill>
                  <a:round/>
                  <a:headEnd/>
                  <a:tailEnd/>
                </a:ln>
              </p:spPr>
              <p:txBody>
                <a:bodyPr anchor="ctr"/>
                <a:lstStyle/>
                <a:p>
                  <a:endParaRPr lang="zh-CN" altLang="en-US"/>
                </a:p>
              </p:txBody>
            </p:sp>
          </p:grpSp>
        </p:grpSp>
        <p:grpSp>
          <p:nvGrpSpPr>
            <p:cNvPr id="5" name="Group 12"/>
            <p:cNvGrpSpPr>
              <a:grpSpLocks/>
            </p:cNvGrpSpPr>
            <p:nvPr/>
          </p:nvGrpSpPr>
          <p:grpSpPr bwMode="auto">
            <a:xfrm>
              <a:off x="3408" y="2865"/>
              <a:ext cx="2112" cy="1311"/>
              <a:chOff x="3408" y="2865"/>
              <a:chExt cx="2112" cy="1311"/>
            </a:xfrm>
          </p:grpSpPr>
          <p:pic>
            <p:nvPicPr>
              <p:cNvPr id="17415" name="Picture 13" descr="边界图像2"/>
              <p:cNvPicPr>
                <a:picLocks noChangeAspect="1" noChangeArrowheads="1"/>
              </p:cNvPicPr>
              <p:nvPr/>
            </p:nvPicPr>
            <p:blipFill>
              <a:blip r:embed="rId4" cstate="print"/>
              <a:srcRect/>
              <a:stretch>
                <a:fillRect/>
              </a:stretch>
            </p:blipFill>
            <p:spPr bwMode="auto">
              <a:xfrm>
                <a:off x="3408" y="3440"/>
                <a:ext cx="2112" cy="736"/>
              </a:xfrm>
              <a:prstGeom prst="rect">
                <a:avLst/>
              </a:prstGeom>
              <a:noFill/>
              <a:ln w="9525">
                <a:solidFill>
                  <a:schemeClr val="tx1"/>
                </a:solidFill>
                <a:miter lim="800000"/>
                <a:headEnd/>
                <a:tailEnd/>
              </a:ln>
            </p:spPr>
          </p:pic>
          <p:grpSp>
            <p:nvGrpSpPr>
              <p:cNvPr id="6" name="Group 14"/>
              <p:cNvGrpSpPr>
                <a:grpSpLocks/>
              </p:cNvGrpSpPr>
              <p:nvPr/>
            </p:nvGrpSpPr>
            <p:grpSpPr bwMode="auto">
              <a:xfrm flipV="1">
                <a:off x="3721" y="2865"/>
                <a:ext cx="1563" cy="499"/>
                <a:chOff x="1237" y="2840"/>
                <a:chExt cx="1371" cy="499"/>
              </a:xfrm>
            </p:grpSpPr>
            <p:sp>
              <p:nvSpPr>
                <p:cNvPr id="17417" name="Freeform 15"/>
                <p:cNvSpPr>
                  <a:spLocks/>
                </p:cNvSpPr>
                <p:nvPr/>
              </p:nvSpPr>
              <p:spPr bwMode="auto">
                <a:xfrm rot="101361">
                  <a:off x="1465" y="2840"/>
                  <a:ext cx="191" cy="272"/>
                </a:xfrm>
                <a:custGeom>
                  <a:avLst/>
                  <a:gdLst>
                    <a:gd name="T0" fmla="*/ 0 w 324"/>
                    <a:gd name="T1" fmla="*/ 253 h 292"/>
                    <a:gd name="T2" fmla="*/ 25 w 324"/>
                    <a:gd name="T3" fmla="*/ 76 h 292"/>
                    <a:gd name="T4" fmla="*/ 54 w 324"/>
                    <a:gd name="T5" fmla="*/ 4 h 292"/>
                    <a:gd name="T6" fmla="*/ 88 w 324"/>
                    <a:gd name="T7" fmla="*/ 56 h 292"/>
                    <a:gd name="T8" fmla="*/ 113 w 324"/>
                    <a:gd name="T9" fmla="*/ 222 h 292"/>
                    <a:gd name="T10" fmla="*/ 0 60000 65536"/>
                    <a:gd name="T11" fmla="*/ 0 60000 65536"/>
                    <a:gd name="T12" fmla="*/ 0 60000 65536"/>
                    <a:gd name="T13" fmla="*/ 0 60000 65536"/>
                    <a:gd name="T14" fmla="*/ 0 60000 65536"/>
                    <a:gd name="T15" fmla="*/ 0 w 324"/>
                    <a:gd name="T16" fmla="*/ 0 h 292"/>
                    <a:gd name="T17" fmla="*/ 324 w 324"/>
                    <a:gd name="T18" fmla="*/ 292 h 292"/>
                  </a:gdLst>
                  <a:ahLst/>
                  <a:cxnLst>
                    <a:cxn ang="T10">
                      <a:pos x="T0" y="T1"/>
                    </a:cxn>
                    <a:cxn ang="T11">
                      <a:pos x="T2" y="T3"/>
                    </a:cxn>
                    <a:cxn ang="T12">
                      <a:pos x="T4" y="T5"/>
                    </a:cxn>
                    <a:cxn ang="T13">
                      <a:pos x="T6" y="T7"/>
                    </a:cxn>
                    <a:cxn ang="T14">
                      <a:pos x="T8" y="T9"/>
                    </a:cxn>
                  </a:cxnLst>
                  <a:rect l="T15" t="T16" r="T17" b="T18"/>
                  <a:pathLst>
                    <a:path w="324" h="292">
                      <a:moveTo>
                        <a:pt x="0" y="292"/>
                      </a:moveTo>
                      <a:cubicBezTo>
                        <a:pt x="10" y="260"/>
                        <a:pt x="46" y="136"/>
                        <a:pt x="72" y="88"/>
                      </a:cubicBezTo>
                      <a:cubicBezTo>
                        <a:pt x="98" y="40"/>
                        <a:pt x="126" y="8"/>
                        <a:pt x="156" y="4"/>
                      </a:cubicBezTo>
                      <a:cubicBezTo>
                        <a:pt x="186" y="0"/>
                        <a:pt x="224" y="22"/>
                        <a:pt x="252" y="64"/>
                      </a:cubicBezTo>
                      <a:cubicBezTo>
                        <a:pt x="280" y="106"/>
                        <a:pt x="309" y="216"/>
                        <a:pt x="324" y="256"/>
                      </a:cubicBezTo>
                    </a:path>
                  </a:pathLst>
                </a:custGeom>
                <a:noFill/>
                <a:ln w="28575" cap="sq" cmpd="sng">
                  <a:solidFill>
                    <a:schemeClr val="tx1"/>
                  </a:solidFill>
                  <a:prstDash val="solid"/>
                  <a:round/>
                  <a:headEnd/>
                  <a:tailEnd/>
                </a:ln>
              </p:spPr>
              <p:txBody>
                <a:bodyPr wrap="none" anchor="ctr"/>
                <a:lstStyle/>
                <a:p>
                  <a:endParaRPr lang="zh-CN" altLang="en-US"/>
                </a:p>
              </p:txBody>
            </p:sp>
            <p:sp>
              <p:nvSpPr>
                <p:cNvPr id="17418" name="Line 16"/>
                <p:cNvSpPr>
                  <a:spLocks noChangeShapeType="1"/>
                </p:cNvSpPr>
                <p:nvPr/>
              </p:nvSpPr>
              <p:spPr bwMode="auto">
                <a:xfrm>
                  <a:off x="1237" y="3101"/>
                  <a:ext cx="226" cy="0"/>
                </a:xfrm>
                <a:prstGeom prst="line">
                  <a:avLst/>
                </a:prstGeom>
                <a:noFill/>
                <a:ln w="28575" cap="sq">
                  <a:solidFill>
                    <a:schemeClr val="tx1"/>
                  </a:solidFill>
                  <a:round/>
                  <a:headEnd/>
                  <a:tailEnd/>
                </a:ln>
              </p:spPr>
              <p:txBody>
                <a:bodyPr wrap="none" anchor="ctr"/>
                <a:lstStyle/>
                <a:p>
                  <a:endParaRPr lang="zh-CN" altLang="en-US"/>
                </a:p>
              </p:txBody>
            </p:sp>
            <p:sp>
              <p:nvSpPr>
                <p:cNvPr id="17419" name="Freeform 17"/>
                <p:cNvSpPr>
                  <a:spLocks/>
                </p:cNvSpPr>
                <p:nvPr/>
              </p:nvSpPr>
              <p:spPr bwMode="auto">
                <a:xfrm rot="101361" flipH="1" flipV="1">
                  <a:off x="2179" y="3067"/>
                  <a:ext cx="191" cy="272"/>
                </a:xfrm>
                <a:custGeom>
                  <a:avLst/>
                  <a:gdLst>
                    <a:gd name="T0" fmla="*/ 0 w 324"/>
                    <a:gd name="T1" fmla="*/ 253 h 292"/>
                    <a:gd name="T2" fmla="*/ 25 w 324"/>
                    <a:gd name="T3" fmla="*/ 76 h 292"/>
                    <a:gd name="T4" fmla="*/ 54 w 324"/>
                    <a:gd name="T5" fmla="*/ 4 h 292"/>
                    <a:gd name="T6" fmla="*/ 88 w 324"/>
                    <a:gd name="T7" fmla="*/ 56 h 292"/>
                    <a:gd name="T8" fmla="*/ 113 w 324"/>
                    <a:gd name="T9" fmla="*/ 222 h 292"/>
                    <a:gd name="T10" fmla="*/ 0 60000 65536"/>
                    <a:gd name="T11" fmla="*/ 0 60000 65536"/>
                    <a:gd name="T12" fmla="*/ 0 60000 65536"/>
                    <a:gd name="T13" fmla="*/ 0 60000 65536"/>
                    <a:gd name="T14" fmla="*/ 0 60000 65536"/>
                    <a:gd name="T15" fmla="*/ 0 w 324"/>
                    <a:gd name="T16" fmla="*/ 0 h 292"/>
                    <a:gd name="T17" fmla="*/ 324 w 324"/>
                    <a:gd name="T18" fmla="*/ 292 h 292"/>
                  </a:gdLst>
                  <a:ahLst/>
                  <a:cxnLst>
                    <a:cxn ang="T10">
                      <a:pos x="T0" y="T1"/>
                    </a:cxn>
                    <a:cxn ang="T11">
                      <a:pos x="T2" y="T3"/>
                    </a:cxn>
                    <a:cxn ang="T12">
                      <a:pos x="T4" y="T5"/>
                    </a:cxn>
                    <a:cxn ang="T13">
                      <a:pos x="T6" y="T7"/>
                    </a:cxn>
                    <a:cxn ang="T14">
                      <a:pos x="T8" y="T9"/>
                    </a:cxn>
                  </a:cxnLst>
                  <a:rect l="T15" t="T16" r="T17" b="T18"/>
                  <a:pathLst>
                    <a:path w="324" h="292">
                      <a:moveTo>
                        <a:pt x="0" y="292"/>
                      </a:moveTo>
                      <a:cubicBezTo>
                        <a:pt x="10" y="260"/>
                        <a:pt x="46" y="136"/>
                        <a:pt x="72" y="88"/>
                      </a:cubicBezTo>
                      <a:cubicBezTo>
                        <a:pt x="98" y="40"/>
                        <a:pt x="126" y="8"/>
                        <a:pt x="156" y="4"/>
                      </a:cubicBezTo>
                      <a:cubicBezTo>
                        <a:pt x="186" y="0"/>
                        <a:pt x="224" y="22"/>
                        <a:pt x="252" y="64"/>
                      </a:cubicBezTo>
                      <a:cubicBezTo>
                        <a:pt x="280" y="106"/>
                        <a:pt x="309" y="216"/>
                        <a:pt x="324" y="256"/>
                      </a:cubicBezTo>
                    </a:path>
                  </a:pathLst>
                </a:custGeom>
                <a:noFill/>
                <a:ln w="28575" cap="sq" cmpd="sng">
                  <a:solidFill>
                    <a:schemeClr val="tx1"/>
                  </a:solidFill>
                  <a:prstDash val="solid"/>
                  <a:round/>
                  <a:headEnd/>
                  <a:tailEnd/>
                </a:ln>
              </p:spPr>
              <p:txBody>
                <a:bodyPr wrap="none" anchor="ctr"/>
                <a:lstStyle/>
                <a:p>
                  <a:endParaRPr lang="zh-CN" altLang="en-US"/>
                </a:p>
              </p:txBody>
            </p:sp>
            <p:sp>
              <p:nvSpPr>
                <p:cNvPr id="17420" name="Line 18"/>
                <p:cNvSpPr>
                  <a:spLocks noChangeShapeType="1"/>
                </p:cNvSpPr>
                <p:nvPr/>
              </p:nvSpPr>
              <p:spPr bwMode="auto">
                <a:xfrm flipH="1">
                  <a:off x="2382" y="3101"/>
                  <a:ext cx="226" cy="0"/>
                </a:xfrm>
                <a:prstGeom prst="line">
                  <a:avLst/>
                </a:prstGeom>
                <a:noFill/>
                <a:ln w="28575" cap="sq">
                  <a:solidFill>
                    <a:schemeClr val="tx1"/>
                  </a:solidFill>
                  <a:round/>
                  <a:headEnd/>
                  <a:tailEnd/>
                </a:ln>
              </p:spPr>
              <p:txBody>
                <a:bodyPr wrap="none" anchor="ctr"/>
                <a:lstStyle/>
                <a:p>
                  <a:endParaRPr lang="zh-CN" altLang="en-US"/>
                </a:p>
              </p:txBody>
            </p:sp>
            <p:sp>
              <p:nvSpPr>
                <p:cNvPr id="17421" name="Line 19"/>
                <p:cNvSpPr>
                  <a:spLocks noChangeShapeType="1"/>
                </p:cNvSpPr>
                <p:nvPr/>
              </p:nvSpPr>
              <p:spPr bwMode="auto">
                <a:xfrm>
                  <a:off x="1640" y="3102"/>
                  <a:ext cx="545" cy="0"/>
                </a:xfrm>
                <a:prstGeom prst="line">
                  <a:avLst/>
                </a:prstGeom>
                <a:noFill/>
                <a:ln w="28575">
                  <a:solidFill>
                    <a:schemeClr val="tx1"/>
                  </a:solidFill>
                  <a:round/>
                  <a:headEnd/>
                  <a:tailEnd/>
                </a:ln>
              </p:spPr>
              <p:txBody>
                <a:bodyPr anchor="ctr"/>
                <a:lstStyle/>
                <a:p>
                  <a:endParaRPr lang="zh-CN" altLang="en-US"/>
                </a:p>
              </p:txBody>
            </p:sp>
          </p:grpSp>
        </p:grpSp>
        <p:sp>
          <p:nvSpPr>
            <p:cNvPr id="17414" name="Text Box 20"/>
            <p:cNvSpPr txBox="1">
              <a:spLocks noChangeArrowheads="1"/>
            </p:cNvSpPr>
            <p:nvPr/>
          </p:nvSpPr>
          <p:spPr bwMode="auto">
            <a:xfrm>
              <a:off x="612" y="1298"/>
              <a:ext cx="5035" cy="1538"/>
            </a:xfrm>
            <a:prstGeom prst="rect">
              <a:avLst/>
            </a:prstGeom>
            <a:noFill/>
            <a:ln w="9525">
              <a:noFill/>
              <a:miter lim="800000"/>
              <a:headEnd/>
              <a:tailEnd/>
            </a:ln>
          </p:spPr>
          <p:txBody>
            <a:bodyPr>
              <a:spAutoFit/>
            </a:bodyPr>
            <a:lstStyle/>
            <a:p>
              <a:pPr lvl="1">
                <a:lnSpc>
                  <a:spcPct val="110000"/>
                </a:lnSpc>
              </a:pPr>
              <a:r>
                <a:rPr lang="zh-CN" altLang="en-US" sz="2800" dirty="0">
                  <a:solidFill>
                    <a:srgbClr val="A1010C"/>
                  </a:solidFill>
                </a:rPr>
                <a:t>一阶微分：用梯度算子来计算</a:t>
              </a:r>
            </a:p>
            <a:p>
              <a:pPr lvl="2">
                <a:lnSpc>
                  <a:spcPct val="110000"/>
                </a:lnSpc>
                <a:buFont typeface="Symbol" pitchFamily="18" charset="2"/>
                <a:buChar char="·"/>
              </a:pPr>
              <a:r>
                <a:rPr lang="zh-CN" altLang="en-US" sz="2800" dirty="0">
                  <a:solidFill>
                    <a:srgbClr val="A1010C"/>
                  </a:solidFill>
                </a:rPr>
                <a:t> 特点：</a:t>
              </a:r>
              <a:r>
                <a:rPr lang="zh-CN" altLang="en-US" sz="2800" dirty="0">
                  <a:solidFill>
                    <a:schemeClr val="accent2"/>
                  </a:solidFill>
                </a:rPr>
                <a:t>对于左图，左侧的边是正的（由暗到亮），右侧的边是负的（由亮到暗）。对于右图，结论相反。常数部分为零。</a:t>
              </a:r>
            </a:p>
            <a:p>
              <a:pPr lvl="2">
                <a:lnSpc>
                  <a:spcPct val="110000"/>
                </a:lnSpc>
              </a:pPr>
              <a:r>
                <a:rPr lang="zh-CN" altLang="en-US" sz="2800" dirty="0">
                  <a:solidFill>
                    <a:srgbClr val="A1010C"/>
                  </a:solidFill>
                  <a:sym typeface="Symbol" pitchFamily="18" charset="2"/>
                </a:rPr>
                <a:t> </a:t>
              </a:r>
              <a:r>
                <a:rPr lang="zh-CN" altLang="en-US" sz="2800" dirty="0">
                  <a:solidFill>
                    <a:srgbClr val="A1010C"/>
                  </a:solidFill>
                </a:rPr>
                <a:t>用途：</a:t>
              </a:r>
              <a:r>
                <a:rPr lang="zh-CN" altLang="en-US" sz="2800" dirty="0">
                  <a:solidFill>
                    <a:schemeClr val="accent2"/>
                  </a:solidFill>
                </a:rPr>
                <a:t>用于检测图像中边的存在。</a:t>
              </a:r>
              <a:endParaRPr lang="zh-CN" altLang="en-US" sz="28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algn="l" eaLnBrk="1" hangingPunct="1"/>
            <a:r>
              <a:rPr lang="en-US" altLang="zh-CN" sz="4000" b="1" dirty="0" smtClean="0">
                <a:solidFill>
                  <a:srgbClr val="679AFF"/>
                </a:solidFill>
                <a:latin typeface="Times New Roman" pitchFamily="18" charset="0"/>
              </a:rPr>
              <a:t>3 </a:t>
            </a:r>
            <a:r>
              <a:rPr lang="zh-CN" altLang="en-US" sz="4000" b="1" dirty="0" smtClean="0">
                <a:solidFill>
                  <a:srgbClr val="679AFF"/>
                </a:solidFill>
              </a:rPr>
              <a:t>边缘检测</a:t>
            </a:r>
          </a:p>
        </p:txBody>
      </p:sp>
      <p:sp>
        <p:nvSpPr>
          <p:cNvPr id="467971" name="Rectangle 3"/>
          <p:cNvSpPr>
            <a:spLocks noGrp="1" noChangeArrowheads="1"/>
          </p:cNvSpPr>
          <p:nvPr>
            <p:ph type="body" idx="1"/>
          </p:nvPr>
        </p:nvSpPr>
        <p:spPr>
          <a:xfrm>
            <a:off x="377252" y="1085537"/>
            <a:ext cx="7772400" cy="2133600"/>
          </a:xfrm>
        </p:spPr>
        <p:txBody>
          <a:bodyPr/>
          <a:lstStyle/>
          <a:p>
            <a:pPr lvl="1" eaLnBrk="1" hangingPunct="1"/>
            <a:r>
              <a:rPr lang="zh-CN" altLang="en-US" sz="3200" b="1" dirty="0" smtClean="0">
                <a:solidFill>
                  <a:srgbClr val="A1010C"/>
                </a:solidFill>
              </a:rPr>
              <a:t>二阶微分：通过拉普拉斯来计算</a:t>
            </a:r>
            <a:endParaRPr lang="zh-CN" altLang="en-US" b="1" dirty="0" smtClean="0">
              <a:solidFill>
                <a:srgbClr val="A1010C"/>
              </a:solidFill>
            </a:endParaRPr>
          </a:p>
          <a:p>
            <a:pPr lvl="2" eaLnBrk="1" hangingPunct="1"/>
            <a:r>
              <a:rPr lang="zh-CN" altLang="en-US" sz="2800" b="1" dirty="0" smtClean="0">
                <a:solidFill>
                  <a:srgbClr val="A1010C"/>
                </a:solidFill>
              </a:rPr>
              <a:t>特点：</a:t>
            </a:r>
            <a:r>
              <a:rPr lang="zh-CN" altLang="en-US" sz="2800" b="1" dirty="0" smtClean="0"/>
              <a:t>二阶微分在亮的一边是正的，在暗的一边是负的。常数部分为零。</a:t>
            </a:r>
            <a:endParaRPr lang="zh-CN" altLang="en-US" b="1" dirty="0" smtClean="0">
              <a:solidFill>
                <a:schemeClr val="tx1"/>
              </a:solidFill>
            </a:endParaRPr>
          </a:p>
        </p:txBody>
      </p:sp>
      <p:grpSp>
        <p:nvGrpSpPr>
          <p:cNvPr id="2" name="Group 4"/>
          <p:cNvGrpSpPr>
            <a:grpSpLocks/>
          </p:cNvGrpSpPr>
          <p:nvPr/>
        </p:nvGrpSpPr>
        <p:grpSpPr bwMode="auto">
          <a:xfrm>
            <a:off x="6033541" y="3522688"/>
            <a:ext cx="1905000" cy="1600200"/>
            <a:chOff x="2592" y="3168"/>
            <a:chExt cx="2736" cy="936"/>
          </a:xfrm>
        </p:grpSpPr>
        <p:sp>
          <p:nvSpPr>
            <p:cNvPr id="18451" name="Rectangle 5"/>
            <p:cNvSpPr>
              <a:spLocks noChangeArrowheads="1"/>
            </p:cNvSpPr>
            <p:nvPr/>
          </p:nvSpPr>
          <p:spPr bwMode="auto">
            <a:xfrm>
              <a:off x="2592" y="3168"/>
              <a:ext cx="912" cy="312"/>
            </a:xfrm>
            <a:prstGeom prst="rect">
              <a:avLst/>
            </a:prstGeom>
            <a:solidFill>
              <a:schemeClr val="bg1"/>
            </a:solidFill>
            <a:ln w="12700" cap="sq">
              <a:solidFill>
                <a:schemeClr val="tx1"/>
              </a:solidFill>
              <a:miter lim="800000"/>
              <a:headEnd/>
              <a:tailEnd/>
            </a:ln>
          </p:spPr>
          <p:txBody>
            <a:bodyPr wrap="none" anchor="ctr"/>
            <a:lstStyle/>
            <a:p>
              <a:endParaRPr lang="zh-CN" altLang="en-US"/>
            </a:p>
          </p:txBody>
        </p:sp>
        <p:sp>
          <p:nvSpPr>
            <p:cNvPr id="18452" name="Text Box 6"/>
            <p:cNvSpPr txBox="1">
              <a:spLocks noChangeArrowheads="1"/>
            </p:cNvSpPr>
            <p:nvPr/>
          </p:nvSpPr>
          <p:spPr bwMode="auto">
            <a:xfrm>
              <a:off x="2670" y="3203"/>
              <a:ext cx="715" cy="215"/>
            </a:xfrm>
            <a:prstGeom prst="rect">
              <a:avLst/>
            </a:prstGeom>
            <a:solidFill>
              <a:schemeClr val="bg1"/>
            </a:solidFill>
            <a:ln w="12700" cap="sq">
              <a:noFill/>
              <a:miter lim="800000"/>
              <a:headEnd/>
              <a:tailEnd/>
            </a:ln>
          </p:spPr>
          <p:txBody>
            <a:bodyPr>
              <a:spAutoFit/>
            </a:bodyPr>
            <a:lstStyle/>
            <a:p>
              <a:pPr algn="ctr" eaLnBrk="1" hangingPunct="1">
                <a:spcBef>
                  <a:spcPct val="50000"/>
                </a:spcBef>
              </a:pPr>
              <a:r>
                <a:rPr lang="en-US" altLang="zh-CN" sz="1800">
                  <a:solidFill>
                    <a:srgbClr val="FF3300"/>
                  </a:solidFill>
                </a:rPr>
                <a:t>0</a:t>
              </a:r>
            </a:p>
          </p:txBody>
        </p:sp>
        <p:sp>
          <p:nvSpPr>
            <p:cNvPr id="18453" name="Rectangle 7"/>
            <p:cNvSpPr>
              <a:spLocks noChangeArrowheads="1"/>
            </p:cNvSpPr>
            <p:nvPr/>
          </p:nvSpPr>
          <p:spPr bwMode="auto">
            <a:xfrm>
              <a:off x="3504" y="3168"/>
              <a:ext cx="912" cy="312"/>
            </a:xfrm>
            <a:prstGeom prst="rect">
              <a:avLst/>
            </a:prstGeom>
            <a:solidFill>
              <a:schemeClr val="bg1"/>
            </a:solidFill>
            <a:ln w="12700" cap="sq">
              <a:solidFill>
                <a:schemeClr val="tx1"/>
              </a:solidFill>
              <a:miter lim="800000"/>
              <a:headEnd/>
              <a:tailEnd/>
            </a:ln>
          </p:spPr>
          <p:txBody>
            <a:bodyPr wrap="none" anchor="ctr"/>
            <a:lstStyle/>
            <a:p>
              <a:endParaRPr lang="zh-CN" altLang="en-US"/>
            </a:p>
          </p:txBody>
        </p:sp>
        <p:sp>
          <p:nvSpPr>
            <p:cNvPr id="18454" name="Text Box 8"/>
            <p:cNvSpPr txBox="1">
              <a:spLocks noChangeArrowheads="1"/>
            </p:cNvSpPr>
            <p:nvPr/>
          </p:nvSpPr>
          <p:spPr bwMode="auto">
            <a:xfrm>
              <a:off x="3582" y="3203"/>
              <a:ext cx="718" cy="215"/>
            </a:xfrm>
            <a:prstGeom prst="rect">
              <a:avLst/>
            </a:prstGeom>
            <a:solidFill>
              <a:schemeClr val="bg1"/>
            </a:solidFill>
            <a:ln w="12700" cap="sq">
              <a:noFill/>
              <a:miter lim="800000"/>
              <a:headEnd/>
              <a:tailEnd/>
            </a:ln>
          </p:spPr>
          <p:txBody>
            <a:bodyPr>
              <a:spAutoFit/>
            </a:bodyPr>
            <a:lstStyle/>
            <a:p>
              <a:pPr algn="ctr" eaLnBrk="1" hangingPunct="1">
                <a:spcBef>
                  <a:spcPct val="50000"/>
                </a:spcBef>
              </a:pPr>
              <a:r>
                <a:rPr lang="en-US" altLang="zh-CN" sz="1800">
                  <a:solidFill>
                    <a:srgbClr val="FF3300"/>
                  </a:solidFill>
                </a:rPr>
                <a:t>-1</a:t>
              </a:r>
              <a:endParaRPr lang="en-US" altLang="zh-CN">
                <a:solidFill>
                  <a:srgbClr val="FF3300"/>
                </a:solidFill>
              </a:endParaRPr>
            </a:p>
          </p:txBody>
        </p:sp>
        <p:sp>
          <p:nvSpPr>
            <p:cNvPr id="18455" name="Rectangle 9"/>
            <p:cNvSpPr>
              <a:spLocks noChangeArrowheads="1"/>
            </p:cNvSpPr>
            <p:nvPr/>
          </p:nvSpPr>
          <p:spPr bwMode="auto">
            <a:xfrm>
              <a:off x="2592" y="3480"/>
              <a:ext cx="912" cy="312"/>
            </a:xfrm>
            <a:prstGeom prst="rect">
              <a:avLst/>
            </a:prstGeom>
            <a:solidFill>
              <a:schemeClr val="bg1"/>
            </a:solidFill>
            <a:ln w="12700" cap="sq">
              <a:solidFill>
                <a:schemeClr val="tx1"/>
              </a:solidFill>
              <a:miter lim="800000"/>
              <a:headEnd/>
              <a:tailEnd/>
            </a:ln>
          </p:spPr>
          <p:txBody>
            <a:bodyPr wrap="none" anchor="ctr"/>
            <a:lstStyle/>
            <a:p>
              <a:endParaRPr lang="zh-CN" altLang="en-US"/>
            </a:p>
          </p:txBody>
        </p:sp>
        <p:sp>
          <p:nvSpPr>
            <p:cNvPr id="18456" name="Text Box 10"/>
            <p:cNvSpPr txBox="1">
              <a:spLocks noChangeArrowheads="1"/>
            </p:cNvSpPr>
            <p:nvPr/>
          </p:nvSpPr>
          <p:spPr bwMode="auto">
            <a:xfrm>
              <a:off x="2670" y="3515"/>
              <a:ext cx="718" cy="215"/>
            </a:xfrm>
            <a:prstGeom prst="rect">
              <a:avLst/>
            </a:prstGeom>
            <a:solidFill>
              <a:schemeClr val="bg1"/>
            </a:solidFill>
            <a:ln w="12700" cap="sq">
              <a:noFill/>
              <a:miter lim="800000"/>
              <a:headEnd/>
              <a:tailEnd/>
            </a:ln>
          </p:spPr>
          <p:txBody>
            <a:bodyPr>
              <a:spAutoFit/>
            </a:bodyPr>
            <a:lstStyle/>
            <a:p>
              <a:pPr algn="ctr" eaLnBrk="1" hangingPunct="1">
                <a:spcBef>
                  <a:spcPct val="50000"/>
                </a:spcBef>
              </a:pPr>
              <a:r>
                <a:rPr lang="en-US" altLang="zh-CN" sz="1800">
                  <a:solidFill>
                    <a:srgbClr val="FF3300"/>
                  </a:solidFill>
                </a:rPr>
                <a:t>-1</a:t>
              </a:r>
            </a:p>
          </p:txBody>
        </p:sp>
        <p:sp>
          <p:nvSpPr>
            <p:cNvPr id="18457" name="Rectangle 11"/>
            <p:cNvSpPr>
              <a:spLocks noChangeArrowheads="1"/>
            </p:cNvSpPr>
            <p:nvPr/>
          </p:nvSpPr>
          <p:spPr bwMode="auto">
            <a:xfrm>
              <a:off x="3504" y="3480"/>
              <a:ext cx="912" cy="312"/>
            </a:xfrm>
            <a:prstGeom prst="rect">
              <a:avLst/>
            </a:prstGeom>
            <a:solidFill>
              <a:schemeClr val="bg1"/>
            </a:solidFill>
            <a:ln w="12700" cap="sq">
              <a:solidFill>
                <a:schemeClr val="tx1"/>
              </a:solidFill>
              <a:miter lim="800000"/>
              <a:headEnd/>
              <a:tailEnd/>
            </a:ln>
          </p:spPr>
          <p:txBody>
            <a:bodyPr wrap="none" anchor="ctr"/>
            <a:lstStyle/>
            <a:p>
              <a:endParaRPr lang="zh-CN" altLang="en-US"/>
            </a:p>
          </p:txBody>
        </p:sp>
        <p:sp>
          <p:nvSpPr>
            <p:cNvPr id="18458" name="Text Box 12"/>
            <p:cNvSpPr txBox="1">
              <a:spLocks noChangeArrowheads="1"/>
            </p:cNvSpPr>
            <p:nvPr/>
          </p:nvSpPr>
          <p:spPr bwMode="auto">
            <a:xfrm>
              <a:off x="3620" y="3515"/>
              <a:ext cx="796" cy="215"/>
            </a:xfrm>
            <a:prstGeom prst="rect">
              <a:avLst/>
            </a:prstGeom>
            <a:solidFill>
              <a:schemeClr val="bg1"/>
            </a:solidFill>
            <a:ln w="12700" cap="sq">
              <a:noFill/>
              <a:miter lim="800000"/>
              <a:headEnd/>
              <a:tailEnd/>
            </a:ln>
          </p:spPr>
          <p:txBody>
            <a:bodyPr>
              <a:spAutoFit/>
            </a:bodyPr>
            <a:lstStyle/>
            <a:p>
              <a:pPr algn="ctr" eaLnBrk="1" hangingPunct="1">
                <a:spcBef>
                  <a:spcPct val="50000"/>
                </a:spcBef>
              </a:pPr>
              <a:r>
                <a:rPr lang="en-US" altLang="zh-CN" sz="1800" dirty="0">
                  <a:solidFill>
                    <a:srgbClr val="FF3300"/>
                  </a:solidFill>
                </a:rPr>
                <a:t>4</a:t>
              </a:r>
            </a:p>
          </p:txBody>
        </p:sp>
        <p:sp>
          <p:nvSpPr>
            <p:cNvPr id="18459" name="Rectangle 13"/>
            <p:cNvSpPr>
              <a:spLocks noChangeArrowheads="1"/>
            </p:cNvSpPr>
            <p:nvPr/>
          </p:nvSpPr>
          <p:spPr bwMode="auto">
            <a:xfrm>
              <a:off x="4416" y="3168"/>
              <a:ext cx="912" cy="312"/>
            </a:xfrm>
            <a:prstGeom prst="rect">
              <a:avLst/>
            </a:prstGeom>
            <a:solidFill>
              <a:schemeClr val="bg1"/>
            </a:solidFill>
            <a:ln w="12700" cap="sq">
              <a:solidFill>
                <a:schemeClr val="tx1"/>
              </a:solidFill>
              <a:miter lim="800000"/>
              <a:headEnd/>
              <a:tailEnd/>
            </a:ln>
          </p:spPr>
          <p:txBody>
            <a:bodyPr wrap="none" anchor="ctr"/>
            <a:lstStyle/>
            <a:p>
              <a:endParaRPr lang="zh-CN" altLang="en-US"/>
            </a:p>
          </p:txBody>
        </p:sp>
        <p:sp>
          <p:nvSpPr>
            <p:cNvPr id="18460" name="Text Box 14"/>
            <p:cNvSpPr txBox="1">
              <a:spLocks noChangeArrowheads="1"/>
            </p:cNvSpPr>
            <p:nvPr/>
          </p:nvSpPr>
          <p:spPr bwMode="auto">
            <a:xfrm>
              <a:off x="4494" y="3203"/>
              <a:ext cx="715" cy="215"/>
            </a:xfrm>
            <a:prstGeom prst="rect">
              <a:avLst/>
            </a:prstGeom>
            <a:solidFill>
              <a:schemeClr val="bg1"/>
            </a:solidFill>
            <a:ln w="12700" cap="sq">
              <a:noFill/>
              <a:miter lim="800000"/>
              <a:headEnd/>
              <a:tailEnd/>
            </a:ln>
          </p:spPr>
          <p:txBody>
            <a:bodyPr>
              <a:spAutoFit/>
            </a:bodyPr>
            <a:lstStyle/>
            <a:p>
              <a:pPr algn="ctr" eaLnBrk="1" hangingPunct="1">
                <a:spcBef>
                  <a:spcPct val="50000"/>
                </a:spcBef>
              </a:pPr>
              <a:r>
                <a:rPr lang="en-US" altLang="zh-CN" sz="1800">
                  <a:solidFill>
                    <a:srgbClr val="FF3300"/>
                  </a:solidFill>
                </a:rPr>
                <a:t>0</a:t>
              </a:r>
            </a:p>
          </p:txBody>
        </p:sp>
        <p:sp>
          <p:nvSpPr>
            <p:cNvPr id="18461" name="Rectangle 15"/>
            <p:cNvSpPr>
              <a:spLocks noChangeArrowheads="1"/>
            </p:cNvSpPr>
            <p:nvPr/>
          </p:nvSpPr>
          <p:spPr bwMode="auto">
            <a:xfrm>
              <a:off x="4416" y="3480"/>
              <a:ext cx="912" cy="312"/>
            </a:xfrm>
            <a:prstGeom prst="rect">
              <a:avLst/>
            </a:prstGeom>
            <a:solidFill>
              <a:schemeClr val="bg1"/>
            </a:solidFill>
            <a:ln w="12700" cap="sq">
              <a:solidFill>
                <a:schemeClr val="tx1"/>
              </a:solidFill>
              <a:miter lim="800000"/>
              <a:headEnd/>
              <a:tailEnd/>
            </a:ln>
          </p:spPr>
          <p:txBody>
            <a:bodyPr wrap="none" anchor="ctr"/>
            <a:lstStyle/>
            <a:p>
              <a:endParaRPr lang="zh-CN" altLang="en-US"/>
            </a:p>
          </p:txBody>
        </p:sp>
        <p:sp>
          <p:nvSpPr>
            <p:cNvPr id="18462" name="Text Box 16"/>
            <p:cNvSpPr txBox="1">
              <a:spLocks noChangeArrowheads="1"/>
            </p:cNvSpPr>
            <p:nvPr/>
          </p:nvSpPr>
          <p:spPr bwMode="auto">
            <a:xfrm>
              <a:off x="4494" y="3515"/>
              <a:ext cx="718" cy="215"/>
            </a:xfrm>
            <a:prstGeom prst="rect">
              <a:avLst/>
            </a:prstGeom>
            <a:solidFill>
              <a:schemeClr val="bg1"/>
            </a:solidFill>
            <a:ln w="12700" cap="sq">
              <a:noFill/>
              <a:miter lim="800000"/>
              <a:headEnd/>
              <a:tailEnd/>
            </a:ln>
          </p:spPr>
          <p:txBody>
            <a:bodyPr>
              <a:spAutoFit/>
            </a:bodyPr>
            <a:lstStyle/>
            <a:p>
              <a:pPr algn="ctr" eaLnBrk="1" hangingPunct="1">
                <a:spcBef>
                  <a:spcPct val="50000"/>
                </a:spcBef>
              </a:pPr>
              <a:r>
                <a:rPr lang="en-US" altLang="zh-CN" sz="1800">
                  <a:solidFill>
                    <a:srgbClr val="FF3300"/>
                  </a:solidFill>
                </a:rPr>
                <a:t>-1</a:t>
              </a:r>
            </a:p>
          </p:txBody>
        </p:sp>
        <p:sp>
          <p:nvSpPr>
            <p:cNvPr id="18463" name="Rectangle 17"/>
            <p:cNvSpPr>
              <a:spLocks noChangeArrowheads="1"/>
            </p:cNvSpPr>
            <p:nvPr/>
          </p:nvSpPr>
          <p:spPr bwMode="auto">
            <a:xfrm>
              <a:off x="2592" y="3792"/>
              <a:ext cx="912" cy="312"/>
            </a:xfrm>
            <a:prstGeom prst="rect">
              <a:avLst/>
            </a:prstGeom>
            <a:solidFill>
              <a:schemeClr val="bg1"/>
            </a:solidFill>
            <a:ln w="12700" cap="sq">
              <a:solidFill>
                <a:schemeClr val="tx1"/>
              </a:solidFill>
              <a:miter lim="800000"/>
              <a:headEnd/>
              <a:tailEnd/>
            </a:ln>
          </p:spPr>
          <p:txBody>
            <a:bodyPr wrap="none" anchor="ctr"/>
            <a:lstStyle/>
            <a:p>
              <a:endParaRPr lang="zh-CN" altLang="en-US"/>
            </a:p>
          </p:txBody>
        </p:sp>
        <p:sp>
          <p:nvSpPr>
            <p:cNvPr id="18464" name="Text Box 18"/>
            <p:cNvSpPr txBox="1">
              <a:spLocks noChangeArrowheads="1"/>
            </p:cNvSpPr>
            <p:nvPr/>
          </p:nvSpPr>
          <p:spPr bwMode="auto">
            <a:xfrm>
              <a:off x="2670" y="3827"/>
              <a:ext cx="715" cy="215"/>
            </a:xfrm>
            <a:prstGeom prst="rect">
              <a:avLst/>
            </a:prstGeom>
            <a:solidFill>
              <a:schemeClr val="bg1"/>
            </a:solidFill>
            <a:ln w="12700" cap="sq">
              <a:noFill/>
              <a:miter lim="800000"/>
              <a:headEnd/>
              <a:tailEnd/>
            </a:ln>
          </p:spPr>
          <p:txBody>
            <a:bodyPr>
              <a:spAutoFit/>
            </a:bodyPr>
            <a:lstStyle/>
            <a:p>
              <a:pPr algn="ctr" eaLnBrk="1" hangingPunct="1">
                <a:spcBef>
                  <a:spcPct val="50000"/>
                </a:spcBef>
              </a:pPr>
              <a:r>
                <a:rPr lang="en-US" altLang="zh-CN" sz="1800">
                  <a:solidFill>
                    <a:srgbClr val="FF3300"/>
                  </a:solidFill>
                </a:rPr>
                <a:t>0</a:t>
              </a:r>
            </a:p>
          </p:txBody>
        </p:sp>
        <p:sp>
          <p:nvSpPr>
            <p:cNvPr id="18465" name="Rectangle 19"/>
            <p:cNvSpPr>
              <a:spLocks noChangeArrowheads="1"/>
            </p:cNvSpPr>
            <p:nvPr/>
          </p:nvSpPr>
          <p:spPr bwMode="auto">
            <a:xfrm>
              <a:off x="3504" y="3792"/>
              <a:ext cx="912" cy="312"/>
            </a:xfrm>
            <a:prstGeom prst="rect">
              <a:avLst/>
            </a:prstGeom>
            <a:solidFill>
              <a:schemeClr val="bg1"/>
            </a:solidFill>
            <a:ln w="12700" cap="sq">
              <a:solidFill>
                <a:schemeClr val="tx1"/>
              </a:solidFill>
              <a:miter lim="800000"/>
              <a:headEnd/>
              <a:tailEnd/>
            </a:ln>
          </p:spPr>
          <p:txBody>
            <a:bodyPr wrap="none" anchor="ctr"/>
            <a:lstStyle/>
            <a:p>
              <a:endParaRPr lang="zh-CN" altLang="en-US"/>
            </a:p>
          </p:txBody>
        </p:sp>
        <p:sp>
          <p:nvSpPr>
            <p:cNvPr id="18466" name="Text Box 20"/>
            <p:cNvSpPr txBox="1">
              <a:spLocks noChangeArrowheads="1"/>
            </p:cNvSpPr>
            <p:nvPr/>
          </p:nvSpPr>
          <p:spPr bwMode="auto">
            <a:xfrm>
              <a:off x="3582" y="3827"/>
              <a:ext cx="718" cy="215"/>
            </a:xfrm>
            <a:prstGeom prst="rect">
              <a:avLst/>
            </a:prstGeom>
            <a:solidFill>
              <a:schemeClr val="bg1"/>
            </a:solidFill>
            <a:ln w="12700" cap="sq">
              <a:noFill/>
              <a:miter lim="800000"/>
              <a:headEnd/>
              <a:tailEnd/>
            </a:ln>
          </p:spPr>
          <p:txBody>
            <a:bodyPr>
              <a:spAutoFit/>
            </a:bodyPr>
            <a:lstStyle/>
            <a:p>
              <a:pPr algn="ctr" eaLnBrk="1" hangingPunct="1">
                <a:spcBef>
                  <a:spcPct val="50000"/>
                </a:spcBef>
              </a:pPr>
              <a:r>
                <a:rPr lang="en-US" altLang="zh-CN" sz="1800">
                  <a:solidFill>
                    <a:srgbClr val="FF3300"/>
                  </a:solidFill>
                </a:rPr>
                <a:t>-1</a:t>
              </a:r>
              <a:endParaRPr lang="en-US" altLang="zh-CN">
                <a:solidFill>
                  <a:srgbClr val="FF3300"/>
                </a:solidFill>
              </a:endParaRPr>
            </a:p>
          </p:txBody>
        </p:sp>
        <p:sp>
          <p:nvSpPr>
            <p:cNvPr id="18467" name="Rectangle 21"/>
            <p:cNvSpPr>
              <a:spLocks noChangeArrowheads="1"/>
            </p:cNvSpPr>
            <p:nvPr/>
          </p:nvSpPr>
          <p:spPr bwMode="auto">
            <a:xfrm>
              <a:off x="4416" y="3792"/>
              <a:ext cx="912" cy="312"/>
            </a:xfrm>
            <a:prstGeom prst="rect">
              <a:avLst/>
            </a:prstGeom>
            <a:solidFill>
              <a:schemeClr val="bg1"/>
            </a:solidFill>
            <a:ln w="12700" cap="sq">
              <a:solidFill>
                <a:schemeClr val="tx1"/>
              </a:solidFill>
              <a:miter lim="800000"/>
              <a:headEnd/>
              <a:tailEnd/>
            </a:ln>
          </p:spPr>
          <p:txBody>
            <a:bodyPr wrap="none" anchor="ctr"/>
            <a:lstStyle/>
            <a:p>
              <a:endParaRPr lang="zh-CN" altLang="en-US"/>
            </a:p>
          </p:txBody>
        </p:sp>
        <p:sp>
          <p:nvSpPr>
            <p:cNvPr id="18468" name="Text Box 22"/>
            <p:cNvSpPr txBox="1">
              <a:spLocks noChangeArrowheads="1"/>
            </p:cNvSpPr>
            <p:nvPr/>
          </p:nvSpPr>
          <p:spPr bwMode="auto">
            <a:xfrm>
              <a:off x="4494" y="3827"/>
              <a:ext cx="786" cy="215"/>
            </a:xfrm>
            <a:prstGeom prst="rect">
              <a:avLst/>
            </a:prstGeom>
            <a:solidFill>
              <a:schemeClr val="bg1"/>
            </a:solidFill>
            <a:ln w="12700" cap="sq">
              <a:noFill/>
              <a:miter lim="800000"/>
              <a:headEnd/>
              <a:tailEnd/>
            </a:ln>
          </p:spPr>
          <p:txBody>
            <a:bodyPr>
              <a:spAutoFit/>
            </a:bodyPr>
            <a:lstStyle/>
            <a:p>
              <a:pPr algn="ctr" eaLnBrk="1" hangingPunct="1">
                <a:spcBef>
                  <a:spcPct val="50000"/>
                </a:spcBef>
              </a:pPr>
              <a:r>
                <a:rPr lang="en-US" altLang="zh-CN" sz="1800">
                  <a:solidFill>
                    <a:srgbClr val="FF3300"/>
                  </a:solidFill>
                </a:rPr>
                <a:t>0</a:t>
              </a:r>
            </a:p>
          </p:txBody>
        </p:sp>
      </p:grpSp>
      <p:grpSp>
        <p:nvGrpSpPr>
          <p:cNvPr id="3" name="Group 23"/>
          <p:cNvGrpSpPr>
            <a:grpSpLocks/>
          </p:cNvGrpSpPr>
          <p:nvPr/>
        </p:nvGrpSpPr>
        <p:grpSpPr bwMode="auto">
          <a:xfrm>
            <a:off x="1200722" y="3331304"/>
            <a:ext cx="3124200" cy="1760538"/>
            <a:chOff x="1474" y="2971"/>
            <a:chExt cx="1968" cy="1109"/>
          </a:xfrm>
        </p:grpSpPr>
        <p:pic>
          <p:nvPicPr>
            <p:cNvPr id="18438" name="Picture 24" descr="边界图像"/>
            <p:cNvPicPr>
              <a:picLocks noChangeAspect="1" noChangeArrowheads="1"/>
            </p:cNvPicPr>
            <p:nvPr/>
          </p:nvPicPr>
          <p:blipFill>
            <a:blip r:embed="rId4" cstate="print"/>
            <a:srcRect/>
            <a:stretch>
              <a:fillRect/>
            </a:stretch>
          </p:blipFill>
          <p:spPr bwMode="auto">
            <a:xfrm>
              <a:off x="1474" y="3568"/>
              <a:ext cx="1968" cy="512"/>
            </a:xfrm>
            <a:prstGeom prst="rect">
              <a:avLst/>
            </a:prstGeom>
            <a:noFill/>
            <a:ln w="9525">
              <a:solidFill>
                <a:schemeClr val="tx1"/>
              </a:solidFill>
              <a:miter lim="800000"/>
              <a:headEnd/>
              <a:tailEnd/>
            </a:ln>
          </p:spPr>
        </p:pic>
        <p:grpSp>
          <p:nvGrpSpPr>
            <p:cNvPr id="4" name="Group 25"/>
            <p:cNvGrpSpPr>
              <a:grpSpLocks/>
            </p:cNvGrpSpPr>
            <p:nvPr/>
          </p:nvGrpSpPr>
          <p:grpSpPr bwMode="auto">
            <a:xfrm>
              <a:off x="1721" y="2971"/>
              <a:ext cx="1522" cy="369"/>
              <a:chOff x="1721" y="2971"/>
              <a:chExt cx="1522" cy="369"/>
            </a:xfrm>
          </p:grpSpPr>
          <p:grpSp>
            <p:nvGrpSpPr>
              <p:cNvPr id="5" name="Group 26"/>
              <p:cNvGrpSpPr>
                <a:grpSpLocks/>
              </p:cNvGrpSpPr>
              <p:nvPr/>
            </p:nvGrpSpPr>
            <p:grpSpPr bwMode="auto">
              <a:xfrm flipV="1">
                <a:off x="2518" y="2976"/>
                <a:ext cx="725" cy="364"/>
                <a:chOff x="1771" y="2805"/>
                <a:chExt cx="635" cy="454"/>
              </a:xfrm>
            </p:grpSpPr>
            <p:sp>
              <p:nvSpPr>
                <p:cNvPr id="18447" name="Freeform 27"/>
                <p:cNvSpPr>
                  <a:spLocks/>
                </p:cNvSpPr>
                <p:nvPr/>
              </p:nvSpPr>
              <p:spPr bwMode="auto">
                <a:xfrm rot="21498639" flipV="1">
                  <a:off x="1948" y="3015"/>
                  <a:ext cx="147" cy="244"/>
                </a:xfrm>
                <a:custGeom>
                  <a:avLst/>
                  <a:gdLst>
                    <a:gd name="T0" fmla="*/ 0 w 324"/>
                    <a:gd name="T1" fmla="*/ 204 h 292"/>
                    <a:gd name="T2" fmla="*/ 15 w 324"/>
                    <a:gd name="T3" fmla="*/ 62 h 292"/>
                    <a:gd name="T4" fmla="*/ 32 w 324"/>
                    <a:gd name="T5" fmla="*/ 3 h 292"/>
                    <a:gd name="T6" fmla="*/ 52 w 324"/>
                    <a:gd name="T7" fmla="*/ 44 h 292"/>
                    <a:gd name="T8" fmla="*/ 67 w 324"/>
                    <a:gd name="T9" fmla="*/ 179 h 292"/>
                    <a:gd name="T10" fmla="*/ 0 60000 65536"/>
                    <a:gd name="T11" fmla="*/ 0 60000 65536"/>
                    <a:gd name="T12" fmla="*/ 0 60000 65536"/>
                    <a:gd name="T13" fmla="*/ 0 60000 65536"/>
                    <a:gd name="T14" fmla="*/ 0 60000 65536"/>
                    <a:gd name="T15" fmla="*/ 0 w 324"/>
                    <a:gd name="T16" fmla="*/ 0 h 292"/>
                    <a:gd name="T17" fmla="*/ 324 w 324"/>
                    <a:gd name="T18" fmla="*/ 292 h 292"/>
                  </a:gdLst>
                  <a:ahLst/>
                  <a:cxnLst>
                    <a:cxn ang="T10">
                      <a:pos x="T0" y="T1"/>
                    </a:cxn>
                    <a:cxn ang="T11">
                      <a:pos x="T2" y="T3"/>
                    </a:cxn>
                    <a:cxn ang="T12">
                      <a:pos x="T4" y="T5"/>
                    </a:cxn>
                    <a:cxn ang="T13">
                      <a:pos x="T6" y="T7"/>
                    </a:cxn>
                    <a:cxn ang="T14">
                      <a:pos x="T8" y="T9"/>
                    </a:cxn>
                  </a:cxnLst>
                  <a:rect l="T15" t="T16" r="T17" b="T18"/>
                  <a:pathLst>
                    <a:path w="324" h="292">
                      <a:moveTo>
                        <a:pt x="0" y="292"/>
                      </a:moveTo>
                      <a:cubicBezTo>
                        <a:pt x="10" y="260"/>
                        <a:pt x="46" y="136"/>
                        <a:pt x="72" y="88"/>
                      </a:cubicBezTo>
                      <a:cubicBezTo>
                        <a:pt x="98" y="40"/>
                        <a:pt x="126" y="8"/>
                        <a:pt x="156" y="4"/>
                      </a:cubicBezTo>
                      <a:cubicBezTo>
                        <a:pt x="186" y="0"/>
                        <a:pt x="224" y="22"/>
                        <a:pt x="252" y="64"/>
                      </a:cubicBezTo>
                      <a:cubicBezTo>
                        <a:pt x="280" y="106"/>
                        <a:pt x="309" y="216"/>
                        <a:pt x="324" y="256"/>
                      </a:cubicBezTo>
                    </a:path>
                  </a:pathLst>
                </a:custGeom>
                <a:noFill/>
                <a:ln w="28575" cap="sq" cmpd="sng">
                  <a:solidFill>
                    <a:schemeClr val="tx1"/>
                  </a:solidFill>
                  <a:prstDash val="solid"/>
                  <a:round/>
                  <a:headEnd/>
                  <a:tailEnd/>
                </a:ln>
              </p:spPr>
              <p:txBody>
                <a:bodyPr wrap="none" anchor="ctr"/>
                <a:lstStyle/>
                <a:p>
                  <a:endParaRPr lang="zh-CN" altLang="en-US"/>
                </a:p>
              </p:txBody>
            </p:sp>
            <p:sp>
              <p:nvSpPr>
                <p:cNvPr id="18448" name="Freeform 28"/>
                <p:cNvSpPr>
                  <a:spLocks/>
                </p:cNvSpPr>
                <p:nvPr/>
              </p:nvSpPr>
              <p:spPr bwMode="auto">
                <a:xfrm rot="21498639" flipV="1">
                  <a:off x="2089" y="2805"/>
                  <a:ext cx="137" cy="251"/>
                </a:xfrm>
                <a:custGeom>
                  <a:avLst/>
                  <a:gdLst>
                    <a:gd name="T0" fmla="*/ 63 w 300"/>
                    <a:gd name="T1" fmla="*/ 0 h 300"/>
                    <a:gd name="T2" fmla="*/ 53 w 300"/>
                    <a:gd name="T3" fmla="*/ 148 h 300"/>
                    <a:gd name="T4" fmla="*/ 35 w 300"/>
                    <a:gd name="T5" fmla="*/ 207 h 300"/>
                    <a:gd name="T6" fmla="*/ 15 w 300"/>
                    <a:gd name="T7" fmla="*/ 165 h 300"/>
                    <a:gd name="T8" fmla="*/ 0 w 300"/>
                    <a:gd name="T9" fmla="*/ 31 h 300"/>
                    <a:gd name="T10" fmla="*/ 0 60000 65536"/>
                    <a:gd name="T11" fmla="*/ 0 60000 65536"/>
                    <a:gd name="T12" fmla="*/ 0 60000 65536"/>
                    <a:gd name="T13" fmla="*/ 0 60000 65536"/>
                    <a:gd name="T14" fmla="*/ 0 60000 65536"/>
                    <a:gd name="T15" fmla="*/ 0 w 300"/>
                    <a:gd name="T16" fmla="*/ 0 h 300"/>
                    <a:gd name="T17" fmla="*/ 300 w 300"/>
                    <a:gd name="T18" fmla="*/ 300 h 300"/>
                  </a:gdLst>
                  <a:ahLst/>
                  <a:cxnLst>
                    <a:cxn ang="T10">
                      <a:pos x="T0" y="T1"/>
                    </a:cxn>
                    <a:cxn ang="T11">
                      <a:pos x="T2" y="T3"/>
                    </a:cxn>
                    <a:cxn ang="T12">
                      <a:pos x="T4" y="T5"/>
                    </a:cxn>
                    <a:cxn ang="T13">
                      <a:pos x="T6" y="T7"/>
                    </a:cxn>
                    <a:cxn ang="T14">
                      <a:pos x="T8" y="T9"/>
                    </a:cxn>
                  </a:cxnLst>
                  <a:rect l="T15" t="T16" r="T17" b="T18"/>
                  <a:pathLst>
                    <a:path w="300" h="300">
                      <a:moveTo>
                        <a:pt x="300" y="0"/>
                      </a:moveTo>
                      <a:cubicBezTo>
                        <a:pt x="292" y="31"/>
                        <a:pt x="274" y="163"/>
                        <a:pt x="252" y="212"/>
                      </a:cubicBezTo>
                      <a:cubicBezTo>
                        <a:pt x="230" y="261"/>
                        <a:pt x="198" y="292"/>
                        <a:pt x="168" y="296"/>
                      </a:cubicBezTo>
                      <a:cubicBezTo>
                        <a:pt x="138" y="300"/>
                        <a:pt x="100" y="278"/>
                        <a:pt x="72" y="236"/>
                      </a:cubicBezTo>
                      <a:cubicBezTo>
                        <a:pt x="44" y="194"/>
                        <a:pt x="15" y="84"/>
                        <a:pt x="0" y="44"/>
                      </a:cubicBezTo>
                    </a:path>
                  </a:pathLst>
                </a:custGeom>
                <a:noFill/>
                <a:ln w="28575" cap="sq" cmpd="sng">
                  <a:solidFill>
                    <a:schemeClr val="tx1"/>
                  </a:solidFill>
                  <a:prstDash val="solid"/>
                  <a:round/>
                  <a:headEnd/>
                  <a:tailEnd/>
                </a:ln>
              </p:spPr>
              <p:txBody>
                <a:bodyPr wrap="none" anchor="ctr"/>
                <a:lstStyle/>
                <a:p>
                  <a:endParaRPr lang="zh-CN" altLang="en-US"/>
                </a:p>
              </p:txBody>
            </p:sp>
            <p:sp>
              <p:nvSpPr>
                <p:cNvPr id="18449" name="Line 29"/>
                <p:cNvSpPr>
                  <a:spLocks noChangeShapeType="1"/>
                </p:cNvSpPr>
                <p:nvPr/>
              </p:nvSpPr>
              <p:spPr bwMode="auto">
                <a:xfrm flipV="1">
                  <a:off x="1771" y="3032"/>
                  <a:ext cx="173" cy="0"/>
                </a:xfrm>
                <a:prstGeom prst="line">
                  <a:avLst/>
                </a:prstGeom>
                <a:noFill/>
                <a:ln w="28575" cap="sq">
                  <a:solidFill>
                    <a:schemeClr val="tx1"/>
                  </a:solidFill>
                  <a:round/>
                  <a:headEnd/>
                  <a:tailEnd/>
                </a:ln>
              </p:spPr>
              <p:txBody>
                <a:bodyPr wrap="none" anchor="ctr"/>
                <a:lstStyle/>
                <a:p>
                  <a:endParaRPr lang="zh-CN" altLang="en-US"/>
                </a:p>
              </p:txBody>
            </p:sp>
            <p:sp>
              <p:nvSpPr>
                <p:cNvPr id="18450" name="Line 30"/>
                <p:cNvSpPr>
                  <a:spLocks noChangeShapeType="1"/>
                </p:cNvSpPr>
                <p:nvPr/>
              </p:nvSpPr>
              <p:spPr bwMode="auto">
                <a:xfrm flipV="1">
                  <a:off x="2233" y="3037"/>
                  <a:ext cx="173" cy="0"/>
                </a:xfrm>
                <a:prstGeom prst="line">
                  <a:avLst/>
                </a:prstGeom>
                <a:noFill/>
                <a:ln w="28575" cap="sq">
                  <a:solidFill>
                    <a:schemeClr val="tx1"/>
                  </a:solidFill>
                  <a:round/>
                  <a:headEnd/>
                  <a:tailEnd/>
                </a:ln>
              </p:spPr>
              <p:txBody>
                <a:bodyPr wrap="none" anchor="ctr"/>
                <a:lstStyle/>
                <a:p>
                  <a:endParaRPr lang="zh-CN" altLang="en-US"/>
                </a:p>
              </p:txBody>
            </p:sp>
          </p:grpSp>
          <p:grpSp>
            <p:nvGrpSpPr>
              <p:cNvPr id="6" name="Group 31"/>
              <p:cNvGrpSpPr>
                <a:grpSpLocks/>
              </p:cNvGrpSpPr>
              <p:nvPr/>
            </p:nvGrpSpPr>
            <p:grpSpPr bwMode="auto">
              <a:xfrm>
                <a:off x="1721" y="2971"/>
                <a:ext cx="725" cy="364"/>
                <a:chOff x="1771" y="2805"/>
                <a:chExt cx="635" cy="454"/>
              </a:xfrm>
            </p:grpSpPr>
            <p:sp>
              <p:nvSpPr>
                <p:cNvPr id="18443" name="Freeform 32"/>
                <p:cNvSpPr>
                  <a:spLocks/>
                </p:cNvSpPr>
                <p:nvPr/>
              </p:nvSpPr>
              <p:spPr bwMode="auto">
                <a:xfrm rot="21498639" flipV="1">
                  <a:off x="1948" y="3015"/>
                  <a:ext cx="147" cy="244"/>
                </a:xfrm>
                <a:custGeom>
                  <a:avLst/>
                  <a:gdLst>
                    <a:gd name="T0" fmla="*/ 0 w 324"/>
                    <a:gd name="T1" fmla="*/ 204 h 292"/>
                    <a:gd name="T2" fmla="*/ 15 w 324"/>
                    <a:gd name="T3" fmla="*/ 62 h 292"/>
                    <a:gd name="T4" fmla="*/ 32 w 324"/>
                    <a:gd name="T5" fmla="*/ 3 h 292"/>
                    <a:gd name="T6" fmla="*/ 52 w 324"/>
                    <a:gd name="T7" fmla="*/ 44 h 292"/>
                    <a:gd name="T8" fmla="*/ 67 w 324"/>
                    <a:gd name="T9" fmla="*/ 179 h 292"/>
                    <a:gd name="T10" fmla="*/ 0 60000 65536"/>
                    <a:gd name="T11" fmla="*/ 0 60000 65536"/>
                    <a:gd name="T12" fmla="*/ 0 60000 65536"/>
                    <a:gd name="T13" fmla="*/ 0 60000 65536"/>
                    <a:gd name="T14" fmla="*/ 0 60000 65536"/>
                    <a:gd name="T15" fmla="*/ 0 w 324"/>
                    <a:gd name="T16" fmla="*/ 0 h 292"/>
                    <a:gd name="T17" fmla="*/ 324 w 324"/>
                    <a:gd name="T18" fmla="*/ 292 h 292"/>
                  </a:gdLst>
                  <a:ahLst/>
                  <a:cxnLst>
                    <a:cxn ang="T10">
                      <a:pos x="T0" y="T1"/>
                    </a:cxn>
                    <a:cxn ang="T11">
                      <a:pos x="T2" y="T3"/>
                    </a:cxn>
                    <a:cxn ang="T12">
                      <a:pos x="T4" y="T5"/>
                    </a:cxn>
                    <a:cxn ang="T13">
                      <a:pos x="T6" y="T7"/>
                    </a:cxn>
                    <a:cxn ang="T14">
                      <a:pos x="T8" y="T9"/>
                    </a:cxn>
                  </a:cxnLst>
                  <a:rect l="T15" t="T16" r="T17" b="T18"/>
                  <a:pathLst>
                    <a:path w="324" h="292">
                      <a:moveTo>
                        <a:pt x="0" y="292"/>
                      </a:moveTo>
                      <a:cubicBezTo>
                        <a:pt x="10" y="260"/>
                        <a:pt x="46" y="136"/>
                        <a:pt x="72" y="88"/>
                      </a:cubicBezTo>
                      <a:cubicBezTo>
                        <a:pt x="98" y="40"/>
                        <a:pt x="126" y="8"/>
                        <a:pt x="156" y="4"/>
                      </a:cubicBezTo>
                      <a:cubicBezTo>
                        <a:pt x="186" y="0"/>
                        <a:pt x="224" y="22"/>
                        <a:pt x="252" y="64"/>
                      </a:cubicBezTo>
                      <a:cubicBezTo>
                        <a:pt x="280" y="106"/>
                        <a:pt x="309" y="216"/>
                        <a:pt x="324" y="256"/>
                      </a:cubicBezTo>
                    </a:path>
                  </a:pathLst>
                </a:custGeom>
                <a:noFill/>
                <a:ln w="28575" cap="sq" cmpd="sng">
                  <a:solidFill>
                    <a:schemeClr val="tx1"/>
                  </a:solidFill>
                  <a:prstDash val="solid"/>
                  <a:round/>
                  <a:headEnd/>
                  <a:tailEnd/>
                </a:ln>
              </p:spPr>
              <p:txBody>
                <a:bodyPr wrap="none" anchor="ctr"/>
                <a:lstStyle/>
                <a:p>
                  <a:endParaRPr lang="zh-CN" altLang="en-US"/>
                </a:p>
              </p:txBody>
            </p:sp>
            <p:sp>
              <p:nvSpPr>
                <p:cNvPr id="18444" name="Freeform 33"/>
                <p:cNvSpPr>
                  <a:spLocks/>
                </p:cNvSpPr>
                <p:nvPr/>
              </p:nvSpPr>
              <p:spPr bwMode="auto">
                <a:xfrm rot="21498639" flipV="1">
                  <a:off x="2089" y="2805"/>
                  <a:ext cx="137" cy="251"/>
                </a:xfrm>
                <a:custGeom>
                  <a:avLst/>
                  <a:gdLst>
                    <a:gd name="T0" fmla="*/ 63 w 300"/>
                    <a:gd name="T1" fmla="*/ 0 h 300"/>
                    <a:gd name="T2" fmla="*/ 53 w 300"/>
                    <a:gd name="T3" fmla="*/ 148 h 300"/>
                    <a:gd name="T4" fmla="*/ 35 w 300"/>
                    <a:gd name="T5" fmla="*/ 207 h 300"/>
                    <a:gd name="T6" fmla="*/ 15 w 300"/>
                    <a:gd name="T7" fmla="*/ 165 h 300"/>
                    <a:gd name="T8" fmla="*/ 0 w 300"/>
                    <a:gd name="T9" fmla="*/ 31 h 300"/>
                    <a:gd name="T10" fmla="*/ 0 60000 65536"/>
                    <a:gd name="T11" fmla="*/ 0 60000 65536"/>
                    <a:gd name="T12" fmla="*/ 0 60000 65536"/>
                    <a:gd name="T13" fmla="*/ 0 60000 65536"/>
                    <a:gd name="T14" fmla="*/ 0 60000 65536"/>
                    <a:gd name="T15" fmla="*/ 0 w 300"/>
                    <a:gd name="T16" fmla="*/ 0 h 300"/>
                    <a:gd name="T17" fmla="*/ 300 w 300"/>
                    <a:gd name="T18" fmla="*/ 300 h 300"/>
                  </a:gdLst>
                  <a:ahLst/>
                  <a:cxnLst>
                    <a:cxn ang="T10">
                      <a:pos x="T0" y="T1"/>
                    </a:cxn>
                    <a:cxn ang="T11">
                      <a:pos x="T2" y="T3"/>
                    </a:cxn>
                    <a:cxn ang="T12">
                      <a:pos x="T4" y="T5"/>
                    </a:cxn>
                    <a:cxn ang="T13">
                      <a:pos x="T6" y="T7"/>
                    </a:cxn>
                    <a:cxn ang="T14">
                      <a:pos x="T8" y="T9"/>
                    </a:cxn>
                  </a:cxnLst>
                  <a:rect l="T15" t="T16" r="T17" b="T18"/>
                  <a:pathLst>
                    <a:path w="300" h="300">
                      <a:moveTo>
                        <a:pt x="300" y="0"/>
                      </a:moveTo>
                      <a:cubicBezTo>
                        <a:pt x="292" y="31"/>
                        <a:pt x="274" y="163"/>
                        <a:pt x="252" y="212"/>
                      </a:cubicBezTo>
                      <a:cubicBezTo>
                        <a:pt x="230" y="261"/>
                        <a:pt x="198" y="292"/>
                        <a:pt x="168" y="296"/>
                      </a:cubicBezTo>
                      <a:cubicBezTo>
                        <a:pt x="138" y="300"/>
                        <a:pt x="100" y="278"/>
                        <a:pt x="72" y="236"/>
                      </a:cubicBezTo>
                      <a:cubicBezTo>
                        <a:pt x="44" y="194"/>
                        <a:pt x="15" y="84"/>
                        <a:pt x="0" y="44"/>
                      </a:cubicBezTo>
                    </a:path>
                  </a:pathLst>
                </a:custGeom>
                <a:noFill/>
                <a:ln w="28575" cap="sq" cmpd="sng">
                  <a:solidFill>
                    <a:schemeClr val="tx1"/>
                  </a:solidFill>
                  <a:prstDash val="solid"/>
                  <a:round/>
                  <a:headEnd/>
                  <a:tailEnd/>
                </a:ln>
              </p:spPr>
              <p:txBody>
                <a:bodyPr wrap="none" anchor="ctr"/>
                <a:lstStyle/>
                <a:p>
                  <a:endParaRPr lang="zh-CN" altLang="en-US"/>
                </a:p>
              </p:txBody>
            </p:sp>
            <p:sp>
              <p:nvSpPr>
                <p:cNvPr id="18445" name="Line 34"/>
                <p:cNvSpPr>
                  <a:spLocks noChangeShapeType="1"/>
                </p:cNvSpPr>
                <p:nvPr/>
              </p:nvSpPr>
              <p:spPr bwMode="auto">
                <a:xfrm flipV="1">
                  <a:off x="1771" y="3032"/>
                  <a:ext cx="173" cy="0"/>
                </a:xfrm>
                <a:prstGeom prst="line">
                  <a:avLst/>
                </a:prstGeom>
                <a:noFill/>
                <a:ln w="28575" cap="sq">
                  <a:solidFill>
                    <a:schemeClr val="tx1"/>
                  </a:solidFill>
                  <a:round/>
                  <a:headEnd/>
                  <a:tailEnd/>
                </a:ln>
              </p:spPr>
              <p:txBody>
                <a:bodyPr wrap="none" anchor="ctr"/>
                <a:lstStyle/>
                <a:p>
                  <a:endParaRPr lang="zh-CN" altLang="en-US"/>
                </a:p>
              </p:txBody>
            </p:sp>
            <p:sp>
              <p:nvSpPr>
                <p:cNvPr id="18446" name="Line 35"/>
                <p:cNvSpPr>
                  <a:spLocks noChangeShapeType="1"/>
                </p:cNvSpPr>
                <p:nvPr/>
              </p:nvSpPr>
              <p:spPr bwMode="auto">
                <a:xfrm flipV="1">
                  <a:off x="2233" y="3037"/>
                  <a:ext cx="173" cy="0"/>
                </a:xfrm>
                <a:prstGeom prst="line">
                  <a:avLst/>
                </a:prstGeom>
                <a:noFill/>
                <a:ln w="28575" cap="sq">
                  <a:solidFill>
                    <a:schemeClr val="tx1"/>
                  </a:solidFill>
                  <a:round/>
                  <a:headEnd/>
                  <a:tailEnd/>
                </a:ln>
              </p:spPr>
              <p:txBody>
                <a:bodyPr wrap="none" anchor="ctr"/>
                <a:lstStyle/>
                <a:p>
                  <a:endParaRPr lang="zh-CN" altLang="en-US"/>
                </a:p>
              </p:txBody>
            </p:sp>
          </p:grpSp>
          <p:sp>
            <p:nvSpPr>
              <p:cNvPr id="18442" name="Line 36"/>
              <p:cNvSpPr>
                <a:spLocks noChangeShapeType="1"/>
              </p:cNvSpPr>
              <p:nvPr/>
            </p:nvSpPr>
            <p:spPr bwMode="auto">
              <a:xfrm>
                <a:off x="2381" y="3158"/>
                <a:ext cx="181" cy="0"/>
              </a:xfrm>
              <a:prstGeom prst="line">
                <a:avLst/>
              </a:prstGeom>
              <a:noFill/>
              <a:ln w="28575">
                <a:solidFill>
                  <a:schemeClr val="tx1"/>
                </a:solidFill>
                <a:round/>
                <a:headEnd/>
                <a:tailEnd/>
              </a:ln>
            </p:spPr>
            <p:txBody>
              <a:bodyPr anchor="ctr"/>
              <a:lstStyle/>
              <a:p>
                <a:endParaRPr lang="zh-CN" altLang="en-US"/>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7971">
                                            <p:txEl>
                                              <p:pRg st="0" end="0"/>
                                            </p:txEl>
                                          </p:spTgt>
                                        </p:tgtEl>
                                        <p:attrNameLst>
                                          <p:attrName>style.visibility</p:attrName>
                                        </p:attrNameLst>
                                      </p:cBhvr>
                                      <p:to>
                                        <p:strVal val="visible"/>
                                      </p:to>
                                    </p:set>
                                    <p:animEffect transition="in" filter="wipe(left)">
                                      <p:cBhvr>
                                        <p:cTn id="7" dur="500"/>
                                        <p:tgtEl>
                                          <p:spTgt spid="467971">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67971">
                                            <p:txEl>
                                              <p:pRg st="1" end="1"/>
                                            </p:txEl>
                                          </p:spTgt>
                                        </p:tgtEl>
                                        <p:attrNameLst>
                                          <p:attrName>style.visibility</p:attrName>
                                        </p:attrNameLst>
                                      </p:cBhvr>
                                      <p:to>
                                        <p:strVal val="visible"/>
                                      </p:to>
                                    </p:set>
                                    <p:animEffect transition="in" filter="wipe(left)">
                                      <p:cBhvr>
                                        <p:cTn id="10" dur="500"/>
                                        <p:tgtEl>
                                          <p:spTgt spid="467971">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32"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ox(out)">
                                      <p:cBhvr>
                                        <p:cTn id="15" dur="500"/>
                                        <p:tgtEl>
                                          <p:spTgt spid="2"/>
                                        </p:tgtEl>
                                      </p:cBhvr>
                                    </p:animEffect>
                                  </p:childTnLst>
                                  <p:subTnLst>
                                    <p:audio>
                                      <p:cMediaNode>
                                        <p:cTn display="0" masterRel="sameClick">
                                          <p:stCondLst>
                                            <p:cond evt="begin" delay="0">
                                              <p:tn val="13"/>
                                            </p:cond>
                                          </p:stCondLst>
                                          <p:endCondLst>
                                            <p:cond evt="onStopAudio" delay="0">
                                              <p:tgtEl>
                                                <p:sldTgt/>
                                              </p:tgtEl>
                                            </p:cond>
                                          </p:endCondLst>
                                        </p:cTn>
                                        <p:tgtEl>
                                          <p:sndTgt r:embed="rId3" name="CAMERA.WAV"/>
                                        </p:tgtEl>
                                      </p:cMediaNode>
                                    </p:audio>
                                  </p:sub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32"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ox(out)">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7971" grpId="0" build="p"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algn="l" eaLnBrk="1" hangingPunct="1"/>
            <a:r>
              <a:rPr lang="en-US" altLang="zh-CN" sz="4000" b="1" dirty="0" smtClean="0">
                <a:solidFill>
                  <a:srgbClr val="679AFF"/>
                </a:solidFill>
                <a:latin typeface="Times New Roman" pitchFamily="18" charset="0"/>
              </a:rPr>
              <a:t>3  </a:t>
            </a:r>
            <a:r>
              <a:rPr lang="zh-CN" altLang="en-US" sz="4000" b="1" dirty="0" smtClean="0">
                <a:solidFill>
                  <a:srgbClr val="679AFF"/>
                </a:solidFill>
              </a:rPr>
              <a:t>边缘检测</a:t>
            </a:r>
          </a:p>
        </p:txBody>
      </p:sp>
      <p:grpSp>
        <p:nvGrpSpPr>
          <p:cNvPr id="2" name="Group 21"/>
          <p:cNvGrpSpPr>
            <a:grpSpLocks/>
          </p:cNvGrpSpPr>
          <p:nvPr/>
        </p:nvGrpSpPr>
        <p:grpSpPr bwMode="auto">
          <a:xfrm>
            <a:off x="371943" y="1146175"/>
            <a:ext cx="8232776" cy="3903663"/>
            <a:chOff x="612" y="1298"/>
            <a:chExt cx="5186" cy="2459"/>
          </a:xfrm>
        </p:grpSpPr>
        <p:grpSp>
          <p:nvGrpSpPr>
            <p:cNvPr id="3" name="Group 4"/>
            <p:cNvGrpSpPr>
              <a:grpSpLocks/>
            </p:cNvGrpSpPr>
            <p:nvPr/>
          </p:nvGrpSpPr>
          <p:grpSpPr bwMode="auto">
            <a:xfrm>
              <a:off x="1872" y="2931"/>
              <a:ext cx="1968" cy="826"/>
              <a:chOff x="1872" y="3113"/>
              <a:chExt cx="1968" cy="826"/>
            </a:xfrm>
          </p:grpSpPr>
          <p:pic>
            <p:nvPicPr>
              <p:cNvPr id="19462" name="Picture 5" descr="边界图像"/>
              <p:cNvPicPr>
                <a:picLocks noChangeAspect="1" noChangeArrowheads="1"/>
              </p:cNvPicPr>
              <p:nvPr/>
            </p:nvPicPr>
            <p:blipFill>
              <a:blip r:embed="rId3" cstate="print"/>
              <a:srcRect/>
              <a:stretch>
                <a:fillRect/>
              </a:stretch>
            </p:blipFill>
            <p:spPr bwMode="auto">
              <a:xfrm>
                <a:off x="1872" y="3598"/>
                <a:ext cx="1968" cy="341"/>
              </a:xfrm>
              <a:prstGeom prst="rect">
                <a:avLst/>
              </a:prstGeom>
              <a:noFill/>
              <a:ln w="9525">
                <a:solidFill>
                  <a:schemeClr val="tx1"/>
                </a:solidFill>
                <a:miter lim="800000"/>
                <a:headEnd/>
                <a:tailEnd/>
              </a:ln>
            </p:spPr>
          </p:pic>
          <p:sp>
            <p:nvSpPr>
              <p:cNvPr id="19463" name="Oval 6"/>
              <p:cNvSpPr>
                <a:spLocks noChangeArrowheads="1"/>
              </p:cNvSpPr>
              <p:nvPr/>
            </p:nvSpPr>
            <p:spPr bwMode="auto">
              <a:xfrm>
                <a:off x="2411" y="3221"/>
                <a:ext cx="144" cy="144"/>
              </a:xfrm>
              <a:prstGeom prst="ellipse">
                <a:avLst/>
              </a:prstGeom>
              <a:noFill/>
              <a:ln w="28575">
                <a:solidFill>
                  <a:srgbClr val="FF0000"/>
                </a:solidFill>
                <a:round/>
                <a:headEnd/>
                <a:tailEnd/>
              </a:ln>
            </p:spPr>
            <p:txBody>
              <a:bodyPr wrap="none" anchor="ctr"/>
              <a:lstStyle/>
              <a:p>
                <a:endParaRPr lang="zh-CN" altLang="en-US"/>
              </a:p>
            </p:txBody>
          </p:sp>
          <p:sp>
            <p:nvSpPr>
              <p:cNvPr id="19464" name="Oval 7"/>
              <p:cNvSpPr>
                <a:spLocks noChangeArrowheads="1"/>
              </p:cNvSpPr>
              <p:nvPr/>
            </p:nvSpPr>
            <p:spPr bwMode="auto">
              <a:xfrm>
                <a:off x="3216" y="3221"/>
                <a:ext cx="144" cy="144"/>
              </a:xfrm>
              <a:prstGeom prst="ellipse">
                <a:avLst/>
              </a:prstGeom>
              <a:noFill/>
              <a:ln w="28575">
                <a:solidFill>
                  <a:srgbClr val="FF0000"/>
                </a:solidFill>
                <a:round/>
                <a:headEnd/>
                <a:tailEnd/>
              </a:ln>
            </p:spPr>
            <p:txBody>
              <a:bodyPr wrap="none" anchor="ctr"/>
              <a:lstStyle/>
              <a:p>
                <a:endParaRPr lang="zh-CN" altLang="en-US"/>
              </a:p>
            </p:txBody>
          </p:sp>
          <p:grpSp>
            <p:nvGrpSpPr>
              <p:cNvPr id="4" name="Group 8"/>
              <p:cNvGrpSpPr>
                <a:grpSpLocks/>
              </p:cNvGrpSpPr>
              <p:nvPr/>
            </p:nvGrpSpPr>
            <p:grpSpPr bwMode="auto">
              <a:xfrm>
                <a:off x="2124" y="3113"/>
                <a:ext cx="1522" cy="369"/>
                <a:chOff x="1721" y="2971"/>
                <a:chExt cx="1522" cy="369"/>
              </a:xfrm>
            </p:grpSpPr>
            <p:grpSp>
              <p:nvGrpSpPr>
                <p:cNvPr id="5" name="Group 9"/>
                <p:cNvGrpSpPr>
                  <a:grpSpLocks/>
                </p:cNvGrpSpPr>
                <p:nvPr/>
              </p:nvGrpSpPr>
              <p:grpSpPr bwMode="auto">
                <a:xfrm flipV="1">
                  <a:off x="2518" y="2976"/>
                  <a:ext cx="725" cy="364"/>
                  <a:chOff x="1771" y="2805"/>
                  <a:chExt cx="635" cy="454"/>
                </a:xfrm>
              </p:grpSpPr>
              <p:sp>
                <p:nvSpPr>
                  <p:cNvPr id="19473" name="Freeform 10"/>
                  <p:cNvSpPr>
                    <a:spLocks/>
                  </p:cNvSpPr>
                  <p:nvPr/>
                </p:nvSpPr>
                <p:spPr bwMode="auto">
                  <a:xfrm rot="21498639" flipV="1">
                    <a:off x="1948" y="3015"/>
                    <a:ext cx="147" cy="244"/>
                  </a:xfrm>
                  <a:custGeom>
                    <a:avLst/>
                    <a:gdLst>
                      <a:gd name="T0" fmla="*/ 0 w 324"/>
                      <a:gd name="T1" fmla="*/ 204 h 292"/>
                      <a:gd name="T2" fmla="*/ 15 w 324"/>
                      <a:gd name="T3" fmla="*/ 62 h 292"/>
                      <a:gd name="T4" fmla="*/ 32 w 324"/>
                      <a:gd name="T5" fmla="*/ 3 h 292"/>
                      <a:gd name="T6" fmla="*/ 52 w 324"/>
                      <a:gd name="T7" fmla="*/ 44 h 292"/>
                      <a:gd name="T8" fmla="*/ 67 w 324"/>
                      <a:gd name="T9" fmla="*/ 179 h 292"/>
                      <a:gd name="T10" fmla="*/ 0 60000 65536"/>
                      <a:gd name="T11" fmla="*/ 0 60000 65536"/>
                      <a:gd name="T12" fmla="*/ 0 60000 65536"/>
                      <a:gd name="T13" fmla="*/ 0 60000 65536"/>
                      <a:gd name="T14" fmla="*/ 0 60000 65536"/>
                      <a:gd name="T15" fmla="*/ 0 w 324"/>
                      <a:gd name="T16" fmla="*/ 0 h 292"/>
                      <a:gd name="T17" fmla="*/ 324 w 324"/>
                      <a:gd name="T18" fmla="*/ 292 h 292"/>
                    </a:gdLst>
                    <a:ahLst/>
                    <a:cxnLst>
                      <a:cxn ang="T10">
                        <a:pos x="T0" y="T1"/>
                      </a:cxn>
                      <a:cxn ang="T11">
                        <a:pos x="T2" y="T3"/>
                      </a:cxn>
                      <a:cxn ang="T12">
                        <a:pos x="T4" y="T5"/>
                      </a:cxn>
                      <a:cxn ang="T13">
                        <a:pos x="T6" y="T7"/>
                      </a:cxn>
                      <a:cxn ang="T14">
                        <a:pos x="T8" y="T9"/>
                      </a:cxn>
                    </a:cxnLst>
                    <a:rect l="T15" t="T16" r="T17" b="T18"/>
                    <a:pathLst>
                      <a:path w="324" h="292">
                        <a:moveTo>
                          <a:pt x="0" y="292"/>
                        </a:moveTo>
                        <a:cubicBezTo>
                          <a:pt x="10" y="260"/>
                          <a:pt x="46" y="136"/>
                          <a:pt x="72" y="88"/>
                        </a:cubicBezTo>
                        <a:cubicBezTo>
                          <a:pt x="98" y="40"/>
                          <a:pt x="126" y="8"/>
                          <a:pt x="156" y="4"/>
                        </a:cubicBezTo>
                        <a:cubicBezTo>
                          <a:pt x="186" y="0"/>
                          <a:pt x="224" y="22"/>
                          <a:pt x="252" y="64"/>
                        </a:cubicBezTo>
                        <a:cubicBezTo>
                          <a:pt x="280" y="106"/>
                          <a:pt x="309" y="216"/>
                          <a:pt x="324" y="256"/>
                        </a:cubicBezTo>
                      </a:path>
                    </a:pathLst>
                  </a:custGeom>
                  <a:noFill/>
                  <a:ln w="28575" cap="sq" cmpd="sng">
                    <a:solidFill>
                      <a:schemeClr val="tx1"/>
                    </a:solidFill>
                    <a:prstDash val="solid"/>
                    <a:round/>
                    <a:headEnd/>
                    <a:tailEnd/>
                  </a:ln>
                </p:spPr>
                <p:txBody>
                  <a:bodyPr wrap="none" anchor="ctr"/>
                  <a:lstStyle/>
                  <a:p>
                    <a:endParaRPr lang="zh-CN" altLang="en-US"/>
                  </a:p>
                </p:txBody>
              </p:sp>
              <p:sp>
                <p:nvSpPr>
                  <p:cNvPr id="19474" name="Freeform 11"/>
                  <p:cNvSpPr>
                    <a:spLocks/>
                  </p:cNvSpPr>
                  <p:nvPr/>
                </p:nvSpPr>
                <p:spPr bwMode="auto">
                  <a:xfrm rot="21498639" flipV="1">
                    <a:off x="2089" y="2805"/>
                    <a:ext cx="137" cy="251"/>
                  </a:xfrm>
                  <a:custGeom>
                    <a:avLst/>
                    <a:gdLst>
                      <a:gd name="T0" fmla="*/ 63 w 300"/>
                      <a:gd name="T1" fmla="*/ 0 h 300"/>
                      <a:gd name="T2" fmla="*/ 53 w 300"/>
                      <a:gd name="T3" fmla="*/ 148 h 300"/>
                      <a:gd name="T4" fmla="*/ 35 w 300"/>
                      <a:gd name="T5" fmla="*/ 207 h 300"/>
                      <a:gd name="T6" fmla="*/ 15 w 300"/>
                      <a:gd name="T7" fmla="*/ 165 h 300"/>
                      <a:gd name="T8" fmla="*/ 0 w 300"/>
                      <a:gd name="T9" fmla="*/ 31 h 300"/>
                      <a:gd name="T10" fmla="*/ 0 60000 65536"/>
                      <a:gd name="T11" fmla="*/ 0 60000 65536"/>
                      <a:gd name="T12" fmla="*/ 0 60000 65536"/>
                      <a:gd name="T13" fmla="*/ 0 60000 65536"/>
                      <a:gd name="T14" fmla="*/ 0 60000 65536"/>
                      <a:gd name="T15" fmla="*/ 0 w 300"/>
                      <a:gd name="T16" fmla="*/ 0 h 300"/>
                      <a:gd name="T17" fmla="*/ 300 w 300"/>
                      <a:gd name="T18" fmla="*/ 300 h 300"/>
                    </a:gdLst>
                    <a:ahLst/>
                    <a:cxnLst>
                      <a:cxn ang="T10">
                        <a:pos x="T0" y="T1"/>
                      </a:cxn>
                      <a:cxn ang="T11">
                        <a:pos x="T2" y="T3"/>
                      </a:cxn>
                      <a:cxn ang="T12">
                        <a:pos x="T4" y="T5"/>
                      </a:cxn>
                      <a:cxn ang="T13">
                        <a:pos x="T6" y="T7"/>
                      </a:cxn>
                      <a:cxn ang="T14">
                        <a:pos x="T8" y="T9"/>
                      </a:cxn>
                    </a:cxnLst>
                    <a:rect l="T15" t="T16" r="T17" b="T18"/>
                    <a:pathLst>
                      <a:path w="300" h="300">
                        <a:moveTo>
                          <a:pt x="300" y="0"/>
                        </a:moveTo>
                        <a:cubicBezTo>
                          <a:pt x="292" y="31"/>
                          <a:pt x="274" y="163"/>
                          <a:pt x="252" y="212"/>
                        </a:cubicBezTo>
                        <a:cubicBezTo>
                          <a:pt x="230" y="261"/>
                          <a:pt x="198" y="292"/>
                          <a:pt x="168" y="296"/>
                        </a:cubicBezTo>
                        <a:cubicBezTo>
                          <a:pt x="138" y="300"/>
                          <a:pt x="100" y="278"/>
                          <a:pt x="72" y="236"/>
                        </a:cubicBezTo>
                        <a:cubicBezTo>
                          <a:pt x="44" y="194"/>
                          <a:pt x="15" y="84"/>
                          <a:pt x="0" y="44"/>
                        </a:cubicBezTo>
                      </a:path>
                    </a:pathLst>
                  </a:custGeom>
                  <a:noFill/>
                  <a:ln w="28575" cap="sq" cmpd="sng">
                    <a:solidFill>
                      <a:schemeClr val="tx1"/>
                    </a:solidFill>
                    <a:prstDash val="solid"/>
                    <a:round/>
                    <a:headEnd/>
                    <a:tailEnd/>
                  </a:ln>
                </p:spPr>
                <p:txBody>
                  <a:bodyPr wrap="none" anchor="ctr"/>
                  <a:lstStyle/>
                  <a:p>
                    <a:endParaRPr lang="zh-CN" altLang="en-US"/>
                  </a:p>
                </p:txBody>
              </p:sp>
              <p:sp>
                <p:nvSpPr>
                  <p:cNvPr id="19475" name="Line 12"/>
                  <p:cNvSpPr>
                    <a:spLocks noChangeShapeType="1"/>
                  </p:cNvSpPr>
                  <p:nvPr/>
                </p:nvSpPr>
                <p:spPr bwMode="auto">
                  <a:xfrm flipV="1">
                    <a:off x="1771" y="3032"/>
                    <a:ext cx="173" cy="0"/>
                  </a:xfrm>
                  <a:prstGeom prst="line">
                    <a:avLst/>
                  </a:prstGeom>
                  <a:noFill/>
                  <a:ln w="28575" cap="sq">
                    <a:solidFill>
                      <a:schemeClr val="tx1"/>
                    </a:solidFill>
                    <a:round/>
                    <a:headEnd/>
                    <a:tailEnd/>
                  </a:ln>
                </p:spPr>
                <p:txBody>
                  <a:bodyPr wrap="none" anchor="ctr"/>
                  <a:lstStyle/>
                  <a:p>
                    <a:endParaRPr lang="zh-CN" altLang="en-US"/>
                  </a:p>
                </p:txBody>
              </p:sp>
              <p:sp>
                <p:nvSpPr>
                  <p:cNvPr id="19476" name="Line 13"/>
                  <p:cNvSpPr>
                    <a:spLocks noChangeShapeType="1"/>
                  </p:cNvSpPr>
                  <p:nvPr/>
                </p:nvSpPr>
                <p:spPr bwMode="auto">
                  <a:xfrm flipV="1">
                    <a:off x="2233" y="3037"/>
                    <a:ext cx="173" cy="0"/>
                  </a:xfrm>
                  <a:prstGeom prst="line">
                    <a:avLst/>
                  </a:prstGeom>
                  <a:noFill/>
                  <a:ln w="28575" cap="sq">
                    <a:solidFill>
                      <a:schemeClr val="tx1"/>
                    </a:solidFill>
                    <a:round/>
                    <a:headEnd/>
                    <a:tailEnd/>
                  </a:ln>
                </p:spPr>
                <p:txBody>
                  <a:bodyPr wrap="none" anchor="ctr"/>
                  <a:lstStyle/>
                  <a:p>
                    <a:endParaRPr lang="zh-CN" altLang="en-US"/>
                  </a:p>
                </p:txBody>
              </p:sp>
            </p:grpSp>
            <p:grpSp>
              <p:nvGrpSpPr>
                <p:cNvPr id="6" name="Group 14"/>
                <p:cNvGrpSpPr>
                  <a:grpSpLocks/>
                </p:cNvGrpSpPr>
                <p:nvPr/>
              </p:nvGrpSpPr>
              <p:grpSpPr bwMode="auto">
                <a:xfrm>
                  <a:off x="1721" y="2971"/>
                  <a:ext cx="725" cy="364"/>
                  <a:chOff x="1771" y="2805"/>
                  <a:chExt cx="635" cy="454"/>
                </a:xfrm>
              </p:grpSpPr>
              <p:sp>
                <p:nvSpPr>
                  <p:cNvPr id="19469" name="Freeform 15"/>
                  <p:cNvSpPr>
                    <a:spLocks/>
                  </p:cNvSpPr>
                  <p:nvPr/>
                </p:nvSpPr>
                <p:spPr bwMode="auto">
                  <a:xfrm rot="21498639" flipV="1">
                    <a:off x="1948" y="3015"/>
                    <a:ext cx="147" cy="244"/>
                  </a:xfrm>
                  <a:custGeom>
                    <a:avLst/>
                    <a:gdLst>
                      <a:gd name="T0" fmla="*/ 0 w 324"/>
                      <a:gd name="T1" fmla="*/ 204 h 292"/>
                      <a:gd name="T2" fmla="*/ 15 w 324"/>
                      <a:gd name="T3" fmla="*/ 62 h 292"/>
                      <a:gd name="T4" fmla="*/ 32 w 324"/>
                      <a:gd name="T5" fmla="*/ 3 h 292"/>
                      <a:gd name="T6" fmla="*/ 52 w 324"/>
                      <a:gd name="T7" fmla="*/ 44 h 292"/>
                      <a:gd name="T8" fmla="*/ 67 w 324"/>
                      <a:gd name="T9" fmla="*/ 179 h 292"/>
                      <a:gd name="T10" fmla="*/ 0 60000 65536"/>
                      <a:gd name="T11" fmla="*/ 0 60000 65536"/>
                      <a:gd name="T12" fmla="*/ 0 60000 65536"/>
                      <a:gd name="T13" fmla="*/ 0 60000 65536"/>
                      <a:gd name="T14" fmla="*/ 0 60000 65536"/>
                      <a:gd name="T15" fmla="*/ 0 w 324"/>
                      <a:gd name="T16" fmla="*/ 0 h 292"/>
                      <a:gd name="T17" fmla="*/ 324 w 324"/>
                      <a:gd name="T18" fmla="*/ 292 h 292"/>
                    </a:gdLst>
                    <a:ahLst/>
                    <a:cxnLst>
                      <a:cxn ang="T10">
                        <a:pos x="T0" y="T1"/>
                      </a:cxn>
                      <a:cxn ang="T11">
                        <a:pos x="T2" y="T3"/>
                      </a:cxn>
                      <a:cxn ang="T12">
                        <a:pos x="T4" y="T5"/>
                      </a:cxn>
                      <a:cxn ang="T13">
                        <a:pos x="T6" y="T7"/>
                      </a:cxn>
                      <a:cxn ang="T14">
                        <a:pos x="T8" y="T9"/>
                      </a:cxn>
                    </a:cxnLst>
                    <a:rect l="T15" t="T16" r="T17" b="T18"/>
                    <a:pathLst>
                      <a:path w="324" h="292">
                        <a:moveTo>
                          <a:pt x="0" y="292"/>
                        </a:moveTo>
                        <a:cubicBezTo>
                          <a:pt x="10" y="260"/>
                          <a:pt x="46" y="136"/>
                          <a:pt x="72" y="88"/>
                        </a:cubicBezTo>
                        <a:cubicBezTo>
                          <a:pt x="98" y="40"/>
                          <a:pt x="126" y="8"/>
                          <a:pt x="156" y="4"/>
                        </a:cubicBezTo>
                        <a:cubicBezTo>
                          <a:pt x="186" y="0"/>
                          <a:pt x="224" y="22"/>
                          <a:pt x="252" y="64"/>
                        </a:cubicBezTo>
                        <a:cubicBezTo>
                          <a:pt x="280" y="106"/>
                          <a:pt x="309" y="216"/>
                          <a:pt x="324" y="256"/>
                        </a:cubicBezTo>
                      </a:path>
                    </a:pathLst>
                  </a:custGeom>
                  <a:noFill/>
                  <a:ln w="28575" cap="sq" cmpd="sng">
                    <a:solidFill>
                      <a:schemeClr val="tx1"/>
                    </a:solidFill>
                    <a:prstDash val="solid"/>
                    <a:round/>
                    <a:headEnd/>
                    <a:tailEnd/>
                  </a:ln>
                </p:spPr>
                <p:txBody>
                  <a:bodyPr wrap="none" anchor="ctr"/>
                  <a:lstStyle/>
                  <a:p>
                    <a:endParaRPr lang="zh-CN" altLang="en-US"/>
                  </a:p>
                </p:txBody>
              </p:sp>
              <p:sp>
                <p:nvSpPr>
                  <p:cNvPr id="19470" name="Freeform 16"/>
                  <p:cNvSpPr>
                    <a:spLocks/>
                  </p:cNvSpPr>
                  <p:nvPr/>
                </p:nvSpPr>
                <p:spPr bwMode="auto">
                  <a:xfrm rot="21498639" flipV="1">
                    <a:off x="2089" y="2805"/>
                    <a:ext cx="137" cy="251"/>
                  </a:xfrm>
                  <a:custGeom>
                    <a:avLst/>
                    <a:gdLst>
                      <a:gd name="T0" fmla="*/ 63 w 300"/>
                      <a:gd name="T1" fmla="*/ 0 h 300"/>
                      <a:gd name="T2" fmla="*/ 53 w 300"/>
                      <a:gd name="T3" fmla="*/ 148 h 300"/>
                      <a:gd name="T4" fmla="*/ 35 w 300"/>
                      <a:gd name="T5" fmla="*/ 207 h 300"/>
                      <a:gd name="T6" fmla="*/ 15 w 300"/>
                      <a:gd name="T7" fmla="*/ 165 h 300"/>
                      <a:gd name="T8" fmla="*/ 0 w 300"/>
                      <a:gd name="T9" fmla="*/ 31 h 300"/>
                      <a:gd name="T10" fmla="*/ 0 60000 65536"/>
                      <a:gd name="T11" fmla="*/ 0 60000 65536"/>
                      <a:gd name="T12" fmla="*/ 0 60000 65536"/>
                      <a:gd name="T13" fmla="*/ 0 60000 65536"/>
                      <a:gd name="T14" fmla="*/ 0 60000 65536"/>
                      <a:gd name="T15" fmla="*/ 0 w 300"/>
                      <a:gd name="T16" fmla="*/ 0 h 300"/>
                      <a:gd name="T17" fmla="*/ 300 w 300"/>
                      <a:gd name="T18" fmla="*/ 300 h 300"/>
                    </a:gdLst>
                    <a:ahLst/>
                    <a:cxnLst>
                      <a:cxn ang="T10">
                        <a:pos x="T0" y="T1"/>
                      </a:cxn>
                      <a:cxn ang="T11">
                        <a:pos x="T2" y="T3"/>
                      </a:cxn>
                      <a:cxn ang="T12">
                        <a:pos x="T4" y="T5"/>
                      </a:cxn>
                      <a:cxn ang="T13">
                        <a:pos x="T6" y="T7"/>
                      </a:cxn>
                      <a:cxn ang="T14">
                        <a:pos x="T8" y="T9"/>
                      </a:cxn>
                    </a:cxnLst>
                    <a:rect l="T15" t="T16" r="T17" b="T18"/>
                    <a:pathLst>
                      <a:path w="300" h="300">
                        <a:moveTo>
                          <a:pt x="300" y="0"/>
                        </a:moveTo>
                        <a:cubicBezTo>
                          <a:pt x="292" y="31"/>
                          <a:pt x="274" y="163"/>
                          <a:pt x="252" y="212"/>
                        </a:cubicBezTo>
                        <a:cubicBezTo>
                          <a:pt x="230" y="261"/>
                          <a:pt x="198" y="292"/>
                          <a:pt x="168" y="296"/>
                        </a:cubicBezTo>
                        <a:cubicBezTo>
                          <a:pt x="138" y="300"/>
                          <a:pt x="100" y="278"/>
                          <a:pt x="72" y="236"/>
                        </a:cubicBezTo>
                        <a:cubicBezTo>
                          <a:pt x="44" y="194"/>
                          <a:pt x="15" y="84"/>
                          <a:pt x="0" y="44"/>
                        </a:cubicBezTo>
                      </a:path>
                    </a:pathLst>
                  </a:custGeom>
                  <a:noFill/>
                  <a:ln w="28575" cap="sq" cmpd="sng">
                    <a:solidFill>
                      <a:schemeClr val="tx1"/>
                    </a:solidFill>
                    <a:prstDash val="solid"/>
                    <a:round/>
                    <a:headEnd/>
                    <a:tailEnd/>
                  </a:ln>
                </p:spPr>
                <p:txBody>
                  <a:bodyPr wrap="none" anchor="ctr"/>
                  <a:lstStyle/>
                  <a:p>
                    <a:endParaRPr lang="zh-CN" altLang="en-US"/>
                  </a:p>
                </p:txBody>
              </p:sp>
              <p:sp>
                <p:nvSpPr>
                  <p:cNvPr id="19471" name="Line 17"/>
                  <p:cNvSpPr>
                    <a:spLocks noChangeShapeType="1"/>
                  </p:cNvSpPr>
                  <p:nvPr/>
                </p:nvSpPr>
                <p:spPr bwMode="auto">
                  <a:xfrm flipV="1">
                    <a:off x="1771" y="3032"/>
                    <a:ext cx="173" cy="0"/>
                  </a:xfrm>
                  <a:prstGeom prst="line">
                    <a:avLst/>
                  </a:prstGeom>
                  <a:noFill/>
                  <a:ln w="28575" cap="sq">
                    <a:solidFill>
                      <a:schemeClr val="tx1"/>
                    </a:solidFill>
                    <a:round/>
                    <a:headEnd/>
                    <a:tailEnd/>
                  </a:ln>
                </p:spPr>
                <p:txBody>
                  <a:bodyPr wrap="none" anchor="ctr"/>
                  <a:lstStyle/>
                  <a:p>
                    <a:endParaRPr lang="zh-CN" altLang="en-US"/>
                  </a:p>
                </p:txBody>
              </p:sp>
              <p:sp>
                <p:nvSpPr>
                  <p:cNvPr id="19472" name="Line 18"/>
                  <p:cNvSpPr>
                    <a:spLocks noChangeShapeType="1"/>
                  </p:cNvSpPr>
                  <p:nvPr/>
                </p:nvSpPr>
                <p:spPr bwMode="auto">
                  <a:xfrm flipV="1">
                    <a:off x="2233" y="3037"/>
                    <a:ext cx="173" cy="0"/>
                  </a:xfrm>
                  <a:prstGeom prst="line">
                    <a:avLst/>
                  </a:prstGeom>
                  <a:noFill/>
                  <a:ln w="28575" cap="sq">
                    <a:solidFill>
                      <a:schemeClr val="tx1"/>
                    </a:solidFill>
                    <a:round/>
                    <a:headEnd/>
                    <a:tailEnd/>
                  </a:ln>
                </p:spPr>
                <p:txBody>
                  <a:bodyPr wrap="none" anchor="ctr"/>
                  <a:lstStyle/>
                  <a:p>
                    <a:endParaRPr lang="zh-CN" altLang="en-US"/>
                  </a:p>
                </p:txBody>
              </p:sp>
            </p:grpSp>
            <p:sp>
              <p:nvSpPr>
                <p:cNvPr id="19468" name="Line 19"/>
                <p:cNvSpPr>
                  <a:spLocks noChangeShapeType="1"/>
                </p:cNvSpPr>
                <p:nvPr/>
              </p:nvSpPr>
              <p:spPr bwMode="auto">
                <a:xfrm>
                  <a:off x="2381" y="3158"/>
                  <a:ext cx="181" cy="0"/>
                </a:xfrm>
                <a:prstGeom prst="line">
                  <a:avLst/>
                </a:prstGeom>
                <a:noFill/>
                <a:ln w="28575">
                  <a:solidFill>
                    <a:schemeClr val="tx1"/>
                  </a:solidFill>
                  <a:round/>
                  <a:headEnd/>
                  <a:tailEnd/>
                </a:ln>
              </p:spPr>
              <p:txBody>
                <a:bodyPr anchor="ctr"/>
                <a:lstStyle/>
                <a:p>
                  <a:endParaRPr lang="zh-CN" altLang="en-US"/>
                </a:p>
              </p:txBody>
            </p:sp>
          </p:grpSp>
        </p:grpSp>
        <p:sp>
          <p:nvSpPr>
            <p:cNvPr id="19461" name="Text Box 20"/>
            <p:cNvSpPr txBox="1">
              <a:spLocks noChangeArrowheads="1"/>
            </p:cNvSpPr>
            <p:nvPr/>
          </p:nvSpPr>
          <p:spPr bwMode="auto">
            <a:xfrm>
              <a:off x="612" y="1298"/>
              <a:ext cx="5186" cy="1307"/>
            </a:xfrm>
            <a:prstGeom prst="rect">
              <a:avLst/>
            </a:prstGeom>
            <a:noFill/>
            <a:ln w="9525">
              <a:noFill/>
              <a:miter lim="800000"/>
              <a:headEnd/>
              <a:tailEnd/>
            </a:ln>
          </p:spPr>
          <p:txBody>
            <a:bodyPr wrap="square">
              <a:spAutoFit/>
            </a:bodyPr>
            <a:lstStyle/>
            <a:p>
              <a:pPr lvl="2">
                <a:lnSpc>
                  <a:spcPct val="115000"/>
                </a:lnSpc>
              </a:pPr>
              <a:r>
                <a:rPr lang="zh-CN" altLang="en-US" sz="2800" dirty="0">
                  <a:solidFill>
                    <a:srgbClr val="A1010C"/>
                  </a:solidFill>
                </a:rPr>
                <a:t>用途：</a:t>
              </a:r>
            </a:p>
            <a:p>
              <a:pPr lvl="3">
                <a:lnSpc>
                  <a:spcPct val="115000"/>
                </a:lnSpc>
              </a:pPr>
              <a:r>
                <a:rPr lang="en-US" altLang="zh-CN" sz="2800" dirty="0">
                  <a:solidFill>
                    <a:schemeClr val="accent2"/>
                  </a:solidFill>
                </a:rPr>
                <a:t>1</a:t>
              </a:r>
              <a:r>
                <a:rPr lang="zh-CN" altLang="en-US" sz="2800" dirty="0">
                  <a:solidFill>
                    <a:schemeClr val="accent2"/>
                  </a:solidFill>
                </a:rPr>
                <a:t>）二次导数的符号，用于确定边上的像素是在亮的一边，还是暗的一边。</a:t>
              </a:r>
            </a:p>
            <a:p>
              <a:pPr lvl="3">
                <a:lnSpc>
                  <a:spcPct val="115000"/>
                </a:lnSpc>
              </a:pPr>
              <a:r>
                <a:rPr lang="en-US" altLang="zh-CN" sz="2800" dirty="0">
                  <a:solidFill>
                    <a:schemeClr val="accent2"/>
                  </a:solidFill>
                </a:rPr>
                <a:t>2</a:t>
              </a:r>
              <a:r>
                <a:rPr lang="zh-CN" altLang="en-US" sz="2800" dirty="0">
                  <a:solidFill>
                    <a:schemeClr val="accent2"/>
                  </a:solidFill>
                </a:rPr>
                <a:t>）</a:t>
              </a:r>
              <a:r>
                <a:rPr lang="en-US" altLang="zh-CN" sz="2800" dirty="0">
                  <a:solidFill>
                    <a:schemeClr val="accent2"/>
                  </a:solidFill>
                </a:rPr>
                <a:t>0</a:t>
              </a:r>
              <a:r>
                <a:rPr lang="zh-CN" altLang="en-US" sz="2800" dirty="0">
                  <a:solidFill>
                    <a:schemeClr val="accent2"/>
                  </a:solidFill>
                </a:rPr>
                <a:t>跨越（零交叉），确定边的准确位置。</a:t>
              </a:r>
              <a:endParaRPr lang="zh-CN" altLang="en-US" sz="28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algn="l" eaLnBrk="1" hangingPunct="1"/>
            <a:r>
              <a:rPr lang="en-US" altLang="zh-CN" sz="4000" b="1" dirty="0" smtClean="0">
                <a:solidFill>
                  <a:srgbClr val="679AFF"/>
                </a:solidFill>
                <a:latin typeface="Times New Roman" pitchFamily="18" charset="0"/>
              </a:rPr>
              <a:t>3 </a:t>
            </a:r>
            <a:r>
              <a:rPr lang="zh-CN" altLang="en-US" sz="4000" b="1" dirty="0" smtClean="0">
                <a:solidFill>
                  <a:srgbClr val="679AFF"/>
                </a:solidFill>
              </a:rPr>
              <a:t>边缘检测</a:t>
            </a:r>
          </a:p>
        </p:txBody>
      </p:sp>
      <p:sp>
        <p:nvSpPr>
          <p:cNvPr id="470019" name="Rectangle 3"/>
          <p:cNvSpPr>
            <a:spLocks noGrp="1" noChangeArrowheads="1"/>
          </p:cNvSpPr>
          <p:nvPr>
            <p:ph type="body" idx="1"/>
          </p:nvPr>
        </p:nvSpPr>
        <p:spPr>
          <a:xfrm>
            <a:off x="417409" y="1091654"/>
            <a:ext cx="8351837" cy="5063437"/>
          </a:xfrm>
        </p:spPr>
        <p:txBody>
          <a:bodyPr/>
          <a:lstStyle/>
          <a:p>
            <a:pPr eaLnBrk="1" hangingPunct="1">
              <a:buFontTx/>
              <a:buNone/>
            </a:pPr>
            <a:r>
              <a:rPr lang="en-US" altLang="zh-CN" b="1" dirty="0" smtClean="0">
                <a:solidFill>
                  <a:srgbClr val="A1010C"/>
                </a:solidFill>
                <a:latin typeface="Times New Roman" pitchFamily="18" charset="0"/>
                <a:ea typeface="宋体" pitchFamily="2" charset="-122"/>
              </a:rPr>
              <a:t>3 </a:t>
            </a:r>
            <a:r>
              <a:rPr lang="zh-CN" altLang="en-US" b="1" dirty="0" smtClean="0">
                <a:solidFill>
                  <a:srgbClr val="A1010C"/>
                </a:solidFill>
                <a:latin typeface="Times New Roman" pitchFamily="18" charset="0"/>
                <a:ea typeface="宋体" pitchFamily="2" charset="-122"/>
              </a:rPr>
              <a:t>梯度算子</a:t>
            </a:r>
            <a:r>
              <a:rPr lang="en-US" altLang="zh-CN" sz="2800" b="1" dirty="0" smtClean="0">
                <a:solidFill>
                  <a:srgbClr val="A1010C"/>
                </a:solidFill>
                <a:latin typeface="Times New Roman" pitchFamily="18" charset="0"/>
                <a:ea typeface="宋体" pitchFamily="2" charset="-122"/>
              </a:rPr>
              <a:t>(Gradient operators)</a:t>
            </a:r>
          </a:p>
          <a:p>
            <a:pPr lvl="1" eaLnBrk="1" hangingPunct="1">
              <a:buFontTx/>
              <a:buNone/>
            </a:pPr>
            <a:r>
              <a:rPr lang="zh-CN" altLang="en-US" b="1" dirty="0" smtClean="0">
                <a:latin typeface="Times New Roman" pitchFamily="18" charset="0"/>
                <a:ea typeface="宋体" pitchFamily="2" charset="-122"/>
              </a:rPr>
              <a:t>函数</a:t>
            </a:r>
            <a:r>
              <a:rPr lang="en-US" altLang="zh-CN" b="1" dirty="0" smtClean="0">
                <a:latin typeface="Times New Roman" pitchFamily="18" charset="0"/>
                <a:ea typeface="宋体" pitchFamily="2" charset="-122"/>
              </a:rPr>
              <a:t>f(</a:t>
            </a:r>
            <a:r>
              <a:rPr lang="en-US" altLang="zh-CN" b="1" dirty="0" err="1" smtClean="0">
                <a:latin typeface="Times New Roman" pitchFamily="18" charset="0"/>
                <a:ea typeface="宋体" pitchFamily="2" charset="-122"/>
              </a:rPr>
              <a:t>x,y</a:t>
            </a:r>
            <a:r>
              <a:rPr lang="en-US" altLang="zh-CN" b="1" dirty="0" smtClean="0">
                <a:latin typeface="Times New Roman" pitchFamily="18" charset="0"/>
                <a:ea typeface="宋体" pitchFamily="2" charset="-122"/>
              </a:rPr>
              <a:t>)</a:t>
            </a:r>
            <a:r>
              <a:rPr lang="zh-CN" altLang="en-US" b="1" dirty="0" smtClean="0">
                <a:latin typeface="Times New Roman" pitchFamily="18" charset="0"/>
                <a:ea typeface="宋体" pitchFamily="2" charset="-122"/>
              </a:rPr>
              <a:t>在</a:t>
            </a:r>
            <a:r>
              <a:rPr lang="en-US" altLang="zh-CN" b="1" dirty="0" smtClean="0">
                <a:latin typeface="Times New Roman" pitchFamily="18" charset="0"/>
                <a:ea typeface="宋体" pitchFamily="2" charset="-122"/>
              </a:rPr>
              <a:t>(</a:t>
            </a:r>
            <a:r>
              <a:rPr lang="en-US" altLang="zh-CN" b="1" dirty="0" err="1" smtClean="0">
                <a:latin typeface="Times New Roman" pitchFamily="18" charset="0"/>
                <a:ea typeface="宋体" pitchFamily="2" charset="-122"/>
              </a:rPr>
              <a:t>x,y</a:t>
            </a:r>
            <a:r>
              <a:rPr lang="en-US" altLang="zh-CN" b="1" dirty="0" smtClean="0">
                <a:latin typeface="Times New Roman" pitchFamily="18" charset="0"/>
                <a:ea typeface="宋体" pitchFamily="2" charset="-122"/>
              </a:rPr>
              <a:t>)</a:t>
            </a:r>
            <a:r>
              <a:rPr lang="zh-CN" altLang="en-US" b="1" dirty="0" smtClean="0">
                <a:latin typeface="Times New Roman" pitchFamily="18" charset="0"/>
                <a:ea typeface="宋体" pitchFamily="2" charset="-122"/>
              </a:rPr>
              <a:t>处的梯度为一个向量：</a:t>
            </a:r>
            <a:endParaRPr lang="en-US" altLang="zh-CN" b="1" dirty="0" smtClean="0">
              <a:latin typeface="Times New Roman" pitchFamily="18" charset="0"/>
              <a:ea typeface="宋体" pitchFamily="2" charset="-122"/>
            </a:endParaRPr>
          </a:p>
          <a:p>
            <a:pPr lvl="1" eaLnBrk="1" hangingPunct="1">
              <a:buFontTx/>
              <a:buNone/>
            </a:pPr>
            <a:endParaRPr lang="en-US" altLang="zh-CN" b="1" dirty="0" smtClean="0">
              <a:solidFill>
                <a:srgbClr val="A20078"/>
              </a:solidFill>
              <a:latin typeface="Times New Roman" pitchFamily="18" charset="0"/>
            </a:endParaRPr>
          </a:p>
          <a:p>
            <a:pPr lvl="1" eaLnBrk="1" hangingPunct="1">
              <a:buFontTx/>
              <a:buNone/>
            </a:pPr>
            <a:endParaRPr lang="zh-CN" altLang="en-US" b="1" dirty="0" smtClean="0">
              <a:solidFill>
                <a:srgbClr val="A20078"/>
              </a:solidFill>
              <a:latin typeface="Times New Roman" pitchFamily="18" charset="0"/>
              <a:ea typeface="宋体" pitchFamily="2" charset="-122"/>
            </a:endParaRPr>
          </a:p>
          <a:p>
            <a:pPr lvl="1" eaLnBrk="1" hangingPunct="1">
              <a:buFontTx/>
              <a:buNone/>
            </a:pPr>
            <a:r>
              <a:rPr lang="zh-CN" altLang="en-US" b="1" dirty="0" smtClean="0">
                <a:latin typeface="Times New Roman" pitchFamily="18" charset="0"/>
                <a:ea typeface="宋体" pitchFamily="2" charset="-122"/>
              </a:rPr>
              <a:t>计算这个向量的大小为：</a:t>
            </a:r>
            <a:endParaRPr lang="zh-CN" altLang="en-US" b="1" baseline="30000" dirty="0" smtClean="0">
              <a:solidFill>
                <a:schemeClr val="tx1"/>
              </a:solidFill>
              <a:latin typeface="Times New Roman" pitchFamily="18" charset="0"/>
              <a:ea typeface="宋体" pitchFamily="2" charset="-122"/>
            </a:endParaRPr>
          </a:p>
          <a:p>
            <a:pPr lvl="1" eaLnBrk="1" hangingPunct="1">
              <a:buFontTx/>
              <a:buNone/>
            </a:pPr>
            <a:r>
              <a:rPr lang="en-US" altLang="zh-CN" b="1" dirty="0" smtClean="0">
                <a:solidFill>
                  <a:srgbClr val="FF0000"/>
                </a:solidFill>
                <a:latin typeface="Times New Roman" pitchFamily="18" charset="0"/>
                <a:ea typeface="宋体" pitchFamily="2" charset="-122"/>
                <a:sym typeface="Symbol" pitchFamily="18" charset="2"/>
              </a:rPr>
              <a:t>|f| =  [(f / x)</a:t>
            </a:r>
            <a:r>
              <a:rPr lang="en-US" altLang="zh-CN" b="1" baseline="30000" dirty="0" smtClean="0">
                <a:solidFill>
                  <a:srgbClr val="FF0000"/>
                </a:solidFill>
                <a:latin typeface="Times New Roman" pitchFamily="18" charset="0"/>
                <a:ea typeface="宋体" pitchFamily="2" charset="-122"/>
                <a:sym typeface="Symbol" pitchFamily="18" charset="2"/>
              </a:rPr>
              <a:t>2</a:t>
            </a:r>
            <a:r>
              <a:rPr lang="en-US" altLang="zh-CN" b="1" dirty="0" smtClean="0">
                <a:solidFill>
                  <a:srgbClr val="FF0000"/>
                </a:solidFill>
                <a:latin typeface="Times New Roman" pitchFamily="18" charset="0"/>
                <a:ea typeface="宋体" pitchFamily="2" charset="-122"/>
                <a:sym typeface="Symbol" pitchFamily="18" charset="2"/>
              </a:rPr>
              <a:t> +(f / y)</a:t>
            </a:r>
            <a:r>
              <a:rPr lang="en-US" altLang="zh-CN" b="1" baseline="30000" dirty="0" smtClean="0">
                <a:solidFill>
                  <a:srgbClr val="FF0000"/>
                </a:solidFill>
                <a:latin typeface="Times New Roman" pitchFamily="18" charset="0"/>
                <a:ea typeface="宋体" pitchFamily="2" charset="-122"/>
                <a:sym typeface="Symbol" pitchFamily="18" charset="2"/>
              </a:rPr>
              <a:t>2</a:t>
            </a:r>
            <a:r>
              <a:rPr lang="en-US" altLang="zh-CN" b="1" dirty="0" smtClean="0">
                <a:solidFill>
                  <a:srgbClr val="FF0000"/>
                </a:solidFill>
                <a:latin typeface="Times New Roman" pitchFamily="18" charset="0"/>
                <a:ea typeface="宋体" pitchFamily="2" charset="-122"/>
                <a:sym typeface="Symbol" pitchFamily="18" charset="2"/>
              </a:rPr>
              <a:t>]</a:t>
            </a:r>
            <a:r>
              <a:rPr lang="en-US" altLang="zh-CN" b="1" baseline="30000" dirty="0" smtClean="0">
                <a:solidFill>
                  <a:srgbClr val="FF0000"/>
                </a:solidFill>
                <a:latin typeface="Times New Roman" pitchFamily="18" charset="0"/>
                <a:ea typeface="宋体" pitchFamily="2" charset="-122"/>
                <a:sym typeface="Symbol" pitchFamily="18" charset="2"/>
              </a:rPr>
              <a:t>1/2</a:t>
            </a:r>
          </a:p>
          <a:p>
            <a:pPr lvl="1" eaLnBrk="1" hangingPunct="1">
              <a:buFontTx/>
              <a:buNone/>
            </a:pPr>
            <a:r>
              <a:rPr lang="zh-CN" altLang="en-US" b="1" dirty="0" smtClean="0">
                <a:latin typeface="Times New Roman" pitchFamily="18" charset="0"/>
                <a:ea typeface="宋体" pitchFamily="2" charset="-122"/>
              </a:rPr>
              <a:t>近似为</a:t>
            </a:r>
            <a:r>
              <a:rPr lang="en-US" altLang="zh-CN" b="1" dirty="0" smtClean="0">
                <a:latin typeface="Times New Roman" pitchFamily="18" charset="0"/>
                <a:ea typeface="宋体" pitchFamily="2" charset="-122"/>
              </a:rPr>
              <a:t>:</a:t>
            </a:r>
            <a:r>
              <a:rPr lang="en-US" altLang="zh-CN" b="1" dirty="0" smtClean="0">
                <a:solidFill>
                  <a:srgbClr val="A20078"/>
                </a:solidFill>
                <a:latin typeface="Times New Roman" pitchFamily="18" charset="0"/>
                <a:ea typeface="宋体" pitchFamily="2" charset="-122"/>
              </a:rPr>
              <a:t> </a:t>
            </a:r>
            <a:r>
              <a:rPr lang="en-US" altLang="zh-CN" b="1" dirty="0" smtClean="0">
                <a:solidFill>
                  <a:srgbClr val="FF0000"/>
                </a:solidFill>
                <a:latin typeface="Times New Roman" pitchFamily="18" charset="0"/>
                <a:ea typeface="宋体" pitchFamily="2" charset="-122"/>
                <a:sym typeface="Symbol" pitchFamily="18" charset="2"/>
              </a:rPr>
              <a:t>|f|  |</a:t>
            </a:r>
            <a:r>
              <a:rPr lang="en-US" altLang="zh-CN" b="1" dirty="0" err="1" smtClean="0">
                <a:solidFill>
                  <a:srgbClr val="FF0000"/>
                </a:solidFill>
                <a:latin typeface="Times New Roman" pitchFamily="18" charset="0"/>
                <a:ea typeface="宋体" pitchFamily="2" charset="-122"/>
                <a:sym typeface="Symbol" pitchFamily="18" charset="2"/>
              </a:rPr>
              <a:t>G</a:t>
            </a:r>
            <a:r>
              <a:rPr lang="en-US" altLang="zh-CN" b="1" baseline="-25000" dirty="0" err="1" smtClean="0">
                <a:solidFill>
                  <a:srgbClr val="FF0000"/>
                </a:solidFill>
                <a:latin typeface="Times New Roman" pitchFamily="18" charset="0"/>
                <a:ea typeface="宋体" pitchFamily="2" charset="-122"/>
                <a:sym typeface="Symbol" pitchFamily="18" charset="2"/>
              </a:rPr>
              <a:t>x</a:t>
            </a:r>
            <a:r>
              <a:rPr lang="en-US" altLang="zh-CN" b="1" dirty="0" smtClean="0">
                <a:solidFill>
                  <a:srgbClr val="FF0000"/>
                </a:solidFill>
                <a:latin typeface="Times New Roman" pitchFamily="18" charset="0"/>
                <a:ea typeface="宋体" pitchFamily="2" charset="-122"/>
                <a:sym typeface="Symbol" pitchFamily="18" charset="2"/>
              </a:rPr>
              <a:t>| + | </a:t>
            </a:r>
            <a:r>
              <a:rPr lang="en-US" altLang="zh-CN" b="1" dirty="0" err="1" smtClean="0">
                <a:solidFill>
                  <a:srgbClr val="FF0000"/>
                </a:solidFill>
                <a:latin typeface="Times New Roman" pitchFamily="18" charset="0"/>
                <a:ea typeface="宋体" pitchFamily="2" charset="-122"/>
                <a:sym typeface="Symbol" pitchFamily="18" charset="2"/>
              </a:rPr>
              <a:t>G</a:t>
            </a:r>
            <a:r>
              <a:rPr lang="en-US" altLang="zh-CN" b="1" baseline="-25000" dirty="0" err="1" smtClean="0">
                <a:solidFill>
                  <a:srgbClr val="FF0000"/>
                </a:solidFill>
                <a:latin typeface="Times New Roman" pitchFamily="18" charset="0"/>
                <a:ea typeface="宋体" pitchFamily="2" charset="-122"/>
                <a:sym typeface="Symbol" pitchFamily="18" charset="2"/>
              </a:rPr>
              <a:t>y</a:t>
            </a:r>
            <a:r>
              <a:rPr lang="en-US" altLang="zh-CN" b="1" dirty="0" smtClean="0">
                <a:solidFill>
                  <a:srgbClr val="FF0000"/>
                </a:solidFill>
                <a:latin typeface="Times New Roman" pitchFamily="18" charset="0"/>
                <a:ea typeface="宋体" pitchFamily="2" charset="-122"/>
                <a:sym typeface="Symbol" pitchFamily="18" charset="2"/>
              </a:rPr>
              <a:t> |</a:t>
            </a:r>
          </a:p>
          <a:p>
            <a:pPr lvl="1" eaLnBrk="1" hangingPunct="1">
              <a:buFontTx/>
              <a:buNone/>
            </a:pPr>
            <a:r>
              <a:rPr lang="zh-CN" altLang="en-US" b="1" dirty="0" smtClean="0">
                <a:latin typeface="Times New Roman" pitchFamily="18" charset="0"/>
                <a:ea typeface="宋体" pitchFamily="2" charset="-122"/>
              </a:rPr>
              <a:t>梯度的方向角为：</a:t>
            </a:r>
            <a:endParaRPr lang="zh-CN" altLang="en-US" b="1" dirty="0" smtClean="0">
              <a:solidFill>
                <a:srgbClr val="A20078"/>
              </a:solidFill>
              <a:latin typeface="Times New Roman" pitchFamily="18" charset="0"/>
              <a:ea typeface="宋体" pitchFamily="2" charset="-122"/>
            </a:endParaRPr>
          </a:p>
          <a:p>
            <a:pPr lvl="1" eaLnBrk="1" hangingPunct="1">
              <a:buFontTx/>
              <a:buNone/>
            </a:pPr>
            <a:r>
              <a:rPr lang="zh-CN" altLang="en-US" b="1" dirty="0" smtClean="0">
                <a:solidFill>
                  <a:srgbClr val="FF0000"/>
                </a:solidFill>
                <a:latin typeface="Times New Roman" pitchFamily="18" charset="0"/>
                <a:ea typeface="宋体" pitchFamily="2" charset="-122"/>
                <a:sym typeface="Symbol" pitchFamily="18" charset="2"/>
              </a:rPr>
              <a:t>		</a:t>
            </a:r>
            <a:r>
              <a:rPr lang="en-US" altLang="zh-CN" b="1" dirty="0" smtClean="0">
                <a:solidFill>
                  <a:srgbClr val="FF0000"/>
                </a:solidFill>
                <a:latin typeface="Times New Roman" pitchFamily="18" charset="0"/>
                <a:ea typeface="宋体" pitchFamily="2" charset="-122"/>
                <a:sym typeface="Symbol" pitchFamily="18" charset="2"/>
              </a:rPr>
              <a:t>(</a:t>
            </a:r>
            <a:r>
              <a:rPr lang="en-US" altLang="zh-CN" b="1" dirty="0" err="1" smtClean="0">
                <a:solidFill>
                  <a:srgbClr val="FF0000"/>
                </a:solidFill>
                <a:latin typeface="Times New Roman" pitchFamily="18" charset="0"/>
                <a:ea typeface="宋体" pitchFamily="2" charset="-122"/>
                <a:sym typeface="Symbol" pitchFamily="18" charset="2"/>
              </a:rPr>
              <a:t>x,y</a:t>
            </a:r>
            <a:r>
              <a:rPr lang="en-US" altLang="zh-CN" b="1" dirty="0" smtClean="0">
                <a:solidFill>
                  <a:srgbClr val="FF0000"/>
                </a:solidFill>
                <a:latin typeface="Times New Roman" pitchFamily="18" charset="0"/>
                <a:ea typeface="宋体" pitchFamily="2" charset="-122"/>
                <a:sym typeface="Symbol" pitchFamily="18" charset="2"/>
              </a:rPr>
              <a:t>) = </a:t>
            </a:r>
            <a:r>
              <a:rPr lang="en-US" altLang="zh-CN" b="1" dirty="0" err="1" smtClean="0">
                <a:solidFill>
                  <a:srgbClr val="FF0000"/>
                </a:solidFill>
                <a:latin typeface="Times New Roman" pitchFamily="18" charset="0"/>
                <a:ea typeface="宋体" pitchFamily="2" charset="-122"/>
                <a:sym typeface="Symbol" pitchFamily="18" charset="2"/>
              </a:rPr>
              <a:t>arctan</a:t>
            </a:r>
            <a:r>
              <a:rPr lang="en-US" altLang="zh-CN" b="1" dirty="0" smtClean="0">
                <a:solidFill>
                  <a:srgbClr val="FF0000"/>
                </a:solidFill>
                <a:latin typeface="Times New Roman" pitchFamily="18" charset="0"/>
                <a:ea typeface="宋体" pitchFamily="2" charset="-122"/>
                <a:sym typeface="Symbol" pitchFamily="18" charset="2"/>
              </a:rPr>
              <a:t>(</a:t>
            </a:r>
            <a:r>
              <a:rPr lang="en-US" altLang="zh-CN" b="1" dirty="0" err="1" smtClean="0">
                <a:solidFill>
                  <a:srgbClr val="FF0000"/>
                </a:solidFill>
                <a:latin typeface="Times New Roman" pitchFamily="18" charset="0"/>
                <a:ea typeface="宋体" pitchFamily="2" charset="-122"/>
                <a:sym typeface="Symbol" pitchFamily="18" charset="2"/>
              </a:rPr>
              <a:t>G</a:t>
            </a:r>
            <a:r>
              <a:rPr lang="en-US" altLang="zh-CN" b="1" baseline="-25000" dirty="0" err="1" smtClean="0">
                <a:solidFill>
                  <a:srgbClr val="FF0000"/>
                </a:solidFill>
                <a:latin typeface="Times New Roman" pitchFamily="18" charset="0"/>
                <a:ea typeface="宋体" pitchFamily="2" charset="-122"/>
                <a:sym typeface="Symbol" pitchFamily="18" charset="2"/>
              </a:rPr>
              <a:t>y</a:t>
            </a:r>
            <a:r>
              <a:rPr lang="en-US" altLang="zh-CN" b="1" dirty="0" smtClean="0">
                <a:solidFill>
                  <a:srgbClr val="FF0000"/>
                </a:solidFill>
                <a:latin typeface="Times New Roman" pitchFamily="18" charset="0"/>
                <a:ea typeface="宋体" pitchFamily="2" charset="-122"/>
                <a:sym typeface="Symbol" pitchFamily="18" charset="2"/>
              </a:rPr>
              <a:t> / </a:t>
            </a:r>
            <a:r>
              <a:rPr lang="en-US" altLang="zh-CN" b="1" dirty="0" err="1" smtClean="0">
                <a:solidFill>
                  <a:srgbClr val="FF0000"/>
                </a:solidFill>
                <a:latin typeface="Times New Roman" pitchFamily="18" charset="0"/>
                <a:ea typeface="宋体" pitchFamily="2" charset="-122"/>
                <a:sym typeface="Symbol" pitchFamily="18" charset="2"/>
              </a:rPr>
              <a:t>G</a:t>
            </a:r>
            <a:r>
              <a:rPr lang="en-US" altLang="zh-CN" b="1" baseline="-25000" dirty="0" err="1" smtClean="0">
                <a:solidFill>
                  <a:srgbClr val="FF0000"/>
                </a:solidFill>
                <a:latin typeface="Times New Roman" pitchFamily="18" charset="0"/>
                <a:ea typeface="宋体" pitchFamily="2" charset="-122"/>
                <a:sym typeface="Symbol" pitchFamily="18" charset="2"/>
              </a:rPr>
              <a:t>x</a:t>
            </a:r>
            <a:r>
              <a:rPr lang="en-US" altLang="zh-CN" b="1" dirty="0" smtClean="0">
                <a:solidFill>
                  <a:srgbClr val="FF0000"/>
                </a:solidFill>
                <a:latin typeface="Times New Roman" pitchFamily="18" charset="0"/>
                <a:ea typeface="宋体" pitchFamily="2" charset="-122"/>
                <a:sym typeface="Symbol" pitchFamily="18" charset="2"/>
              </a:rPr>
              <a:t>)</a:t>
            </a:r>
          </a:p>
        </p:txBody>
      </p:sp>
      <p:graphicFrame>
        <p:nvGraphicFramePr>
          <p:cNvPr id="34818" name="Object 2"/>
          <p:cNvGraphicFramePr>
            <a:graphicFrameLocks noChangeAspect="1"/>
          </p:cNvGraphicFramePr>
          <p:nvPr/>
        </p:nvGraphicFramePr>
        <p:xfrm>
          <a:off x="6141413" y="1784220"/>
          <a:ext cx="2065337" cy="1939925"/>
        </p:xfrm>
        <a:graphic>
          <a:graphicData uri="http://schemas.openxmlformats.org/presentationml/2006/ole">
            <p:oleObj spid="_x0000_s34818" name="Equation" r:id="rId4" imgW="1155600" imgH="1091880" progId="Equation.DSMT4">
              <p:embed/>
            </p:oleObj>
          </a:graphicData>
        </a:graphic>
      </p:graphicFrame>
      <p:sp>
        <p:nvSpPr>
          <p:cNvPr id="5" name="矩形 4"/>
          <p:cNvSpPr/>
          <p:nvPr/>
        </p:nvSpPr>
        <p:spPr>
          <a:xfrm>
            <a:off x="5816184" y="4074455"/>
            <a:ext cx="3132944" cy="1323439"/>
          </a:xfrm>
          <a:prstGeom prst="rect">
            <a:avLst/>
          </a:prstGeom>
        </p:spPr>
        <p:txBody>
          <a:bodyPr wrap="square">
            <a:spAutoFit/>
          </a:bodyPr>
          <a:lstStyle/>
          <a:p>
            <a:r>
              <a:rPr lang="zh-CN" altLang="en-US" sz="1600" dirty="0" smtClean="0"/>
              <a:t>▽可称</a:t>
            </a:r>
            <a:r>
              <a:rPr lang="en-US" altLang="zh-CN" sz="1600" dirty="0" err="1" smtClean="0"/>
              <a:t>nabla</a:t>
            </a:r>
            <a:r>
              <a:rPr lang="zh-CN" altLang="en-US" sz="1600" dirty="0" smtClean="0"/>
              <a:t>算子、</a:t>
            </a:r>
            <a:r>
              <a:rPr lang="en-US" altLang="zh-CN" sz="1600" dirty="0" smtClean="0"/>
              <a:t>del</a:t>
            </a:r>
            <a:r>
              <a:rPr lang="zh-CN" altLang="en-US" sz="1600" dirty="0" smtClean="0"/>
              <a:t>算子、</a:t>
            </a:r>
            <a:r>
              <a:rPr lang="en-US" altLang="zh-CN" sz="1600" dirty="0" smtClean="0"/>
              <a:t>Hamilton</a:t>
            </a:r>
            <a:r>
              <a:rPr lang="zh-CN" altLang="en-US" sz="1600" dirty="0" smtClean="0"/>
              <a:t>算子。</a:t>
            </a:r>
          </a:p>
          <a:p>
            <a:r>
              <a:rPr lang="zh-CN" altLang="en-US" sz="1600" dirty="0" smtClean="0"/>
              <a:t>若</a:t>
            </a:r>
            <a:r>
              <a:rPr lang="en-US" altLang="zh-CN" sz="1600" dirty="0" smtClean="0"/>
              <a:t>f</a:t>
            </a:r>
            <a:r>
              <a:rPr lang="zh-CN" altLang="en-US" sz="1600" dirty="0" smtClean="0"/>
              <a:t>是一个多元标量函数，则▽</a:t>
            </a:r>
            <a:r>
              <a:rPr lang="en-US" altLang="zh-CN" sz="1600" dirty="0" smtClean="0"/>
              <a:t>f</a:t>
            </a:r>
            <a:r>
              <a:rPr lang="zh-CN" altLang="en-US" sz="1600" dirty="0" smtClean="0"/>
              <a:t>表达一个（多元）向量函数，其中每个分量是</a:t>
            </a:r>
            <a:r>
              <a:rPr lang="en-US" altLang="zh-CN" sz="1600" dirty="0" smtClean="0"/>
              <a:t>f</a:t>
            </a:r>
            <a:r>
              <a:rPr lang="zh-CN" altLang="en-US" sz="1600" dirty="0" smtClean="0"/>
              <a:t>的一个偏导数。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70019">
                                            <p:txEl>
                                              <p:pRg st="0" end="0"/>
                                            </p:txEl>
                                          </p:spTgt>
                                        </p:tgtEl>
                                        <p:attrNameLst>
                                          <p:attrName>style.visibility</p:attrName>
                                        </p:attrNameLst>
                                      </p:cBhvr>
                                      <p:to>
                                        <p:strVal val="visible"/>
                                      </p:to>
                                    </p:set>
                                    <p:animEffect transition="in" filter="wipe(left)">
                                      <p:cBhvr>
                                        <p:cTn id="7" dur="500"/>
                                        <p:tgtEl>
                                          <p:spTgt spid="470019">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70019">
                                            <p:txEl>
                                              <p:pRg st="1" end="1"/>
                                            </p:txEl>
                                          </p:spTgt>
                                        </p:tgtEl>
                                        <p:attrNameLst>
                                          <p:attrName>style.visibility</p:attrName>
                                        </p:attrNameLst>
                                      </p:cBhvr>
                                      <p:to>
                                        <p:strVal val="visible"/>
                                      </p:to>
                                    </p:set>
                                    <p:animEffect transition="in" filter="wipe(left)">
                                      <p:cBhvr>
                                        <p:cTn id="10" dur="500"/>
                                        <p:tgtEl>
                                          <p:spTgt spid="470019">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70019">
                                            <p:txEl>
                                              <p:pRg st="4" end="4"/>
                                            </p:txEl>
                                          </p:spTgt>
                                        </p:tgtEl>
                                        <p:attrNameLst>
                                          <p:attrName>style.visibility</p:attrName>
                                        </p:attrNameLst>
                                      </p:cBhvr>
                                      <p:to>
                                        <p:strVal val="visible"/>
                                      </p:to>
                                    </p:set>
                                    <p:animEffect transition="in" filter="wipe(left)">
                                      <p:cBhvr>
                                        <p:cTn id="13" dur="500"/>
                                        <p:tgtEl>
                                          <p:spTgt spid="470019">
                                            <p:txEl>
                                              <p:pRg st="4" end="4"/>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70019">
                                            <p:txEl>
                                              <p:pRg st="5" end="5"/>
                                            </p:txEl>
                                          </p:spTgt>
                                        </p:tgtEl>
                                        <p:attrNameLst>
                                          <p:attrName>style.visibility</p:attrName>
                                        </p:attrNameLst>
                                      </p:cBhvr>
                                      <p:to>
                                        <p:strVal val="visible"/>
                                      </p:to>
                                    </p:set>
                                    <p:animEffect transition="in" filter="wipe(left)">
                                      <p:cBhvr>
                                        <p:cTn id="16" dur="500"/>
                                        <p:tgtEl>
                                          <p:spTgt spid="470019">
                                            <p:txEl>
                                              <p:pRg st="5" end="5"/>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70019">
                                            <p:txEl>
                                              <p:pRg st="6" end="6"/>
                                            </p:txEl>
                                          </p:spTgt>
                                        </p:tgtEl>
                                        <p:attrNameLst>
                                          <p:attrName>style.visibility</p:attrName>
                                        </p:attrNameLst>
                                      </p:cBhvr>
                                      <p:to>
                                        <p:strVal val="visible"/>
                                      </p:to>
                                    </p:set>
                                    <p:animEffect transition="in" filter="wipe(left)">
                                      <p:cBhvr>
                                        <p:cTn id="19" dur="500"/>
                                        <p:tgtEl>
                                          <p:spTgt spid="470019">
                                            <p:txEl>
                                              <p:pRg st="6" end="6"/>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70019">
                                            <p:txEl>
                                              <p:pRg st="7" end="7"/>
                                            </p:txEl>
                                          </p:spTgt>
                                        </p:tgtEl>
                                        <p:attrNameLst>
                                          <p:attrName>style.visibility</p:attrName>
                                        </p:attrNameLst>
                                      </p:cBhvr>
                                      <p:to>
                                        <p:strVal val="visible"/>
                                      </p:to>
                                    </p:set>
                                    <p:animEffect transition="in" filter="wipe(left)">
                                      <p:cBhvr>
                                        <p:cTn id="22" dur="500"/>
                                        <p:tgtEl>
                                          <p:spTgt spid="470019">
                                            <p:txEl>
                                              <p:pRg st="7" end="7"/>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70019">
                                            <p:txEl>
                                              <p:pRg st="8" end="8"/>
                                            </p:txEl>
                                          </p:spTgt>
                                        </p:tgtEl>
                                        <p:attrNameLst>
                                          <p:attrName>style.visibility</p:attrName>
                                        </p:attrNameLst>
                                      </p:cBhvr>
                                      <p:to>
                                        <p:strVal val="visible"/>
                                      </p:to>
                                    </p:set>
                                    <p:animEffect transition="in" filter="wipe(left)">
                                      <p:cBhvr>
                                        <p:cTn id="25" dur="500"/>
                                        <p:tgtEl>
                                          <p:spTgt spid="47001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19" grpId="0" build="p"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9" name="Rectangle 16"/>
          <p:cNvSpPr>
            <a:spLocks noGrp="1" noRot="1" noChangeArrowheads="1"/>
          </p:cNvSpPr>
          <p:nvPr>
            <p:ph type="body" idx="1"/>
          </p:nvPr>
        </p:nvSpPr>
        <p:spPr>
          <a:xfrm>
            <a:off x="468313" y="1028571"/>
            <a:ext cx="8135937" cy="4463273"/>
          </a:xfrm>
        </p:spPr>
        <p:txBody>
          <a:bodyPr/>
          <a:lstStyle/>
          <a:p>
            <a:pPr algn="just">
              <a:lnSpc>
                <a:spcPct val="110000"/>
              </a:lnSpc>
              <a:spcBef>
                <a:spcPct val="5000"/>
              </a:spcBef>
            </a:pPr>
            <a:r>
              <a:rPr lang="zh-CN" altLang="en-US" sz="2800" b="1" dirty="0" smtClean="0">
                <a:latin typeface="仿宋_GB2312" pitchFamily="49" charset="-122"/>
                <a:ea typeface="仿宋_GB2312" pitchFamily="49" charset="-122"/>
              </a:rPr>
              <a:t>图像中像素灰度的梯度对应于一阶导数，相应的梯度算子就对应于一阶导数算子。对于一个连续函数</a:t>
            </a:r>
            <a:r>
              <a:rPr lang="en-US" altLang="zh-CN" sz="2800" b="1" dirty="0" smtClean="0">
                <a:latin typeface="Times New Roman" pitchFamily="18" charset="0"/>
                <a:ea typeface="仿宋_GB2312" pitchFamily="49" charset="-122"/>
              </a:rPr>
              <a:t>f(</a:t>
            </a:r>
            <a:r>
              <a:rPr lang="en-US" altLang="zh-CN" sz="2800" b="1" dirty="0" err="1" smtClean="0">
                <a:latin typeface="Times New Roman" pitchFamily="18" charset="0"/>
                <a:ea typeface="仿宋_GB2312" pitchFamily="49" charset="-122"/>
              </a:rPr>
              <a:t>x,y</a:t>
            </a:r>
            <a:r>
              <a:rPr lang="en-US" altLang="zh-CN" sz="2800" b="1" dirty="0" smtClean="0">
                <a:latin typeface="Times New Roman" pitchFamily="18" charset="0"/>
                <a:ea typeface="仿宋_GB2312" pitchFamily="49" charset="-122"/>
              </a:rPr>
              <a:t>)</a:t>
            </a:r>
            <a:r>
              <a:rPr lang="en-US" altLang="zh-CN" sz="2800" b="1" dirty="0" smtClean="0">
                <a:latin typeface="仿宋_GB2312" pitchFamily="49" charset="-122"/>
                <a:ea typeface="仿宋_GB2312" pitchFamily="49" charset="-122"/>
              </a:rPr>
              <a:t> </a:t>
            </a:r>
            <a:r>
              <a:rPr lang="zh-CN" altLang="en-US" sz="2800" b="1" dirty="0" smtClean="0">
                <a:latin typeface="仿宋_GB2312" pitchFamily="49" charset="-122"/>
                <a:ea typeface="仿宋_GB2312" pitchFamily="49" charset="-122"/>
              </a:rPr>
              <a:t>，其在</a:t>
            </a:r>
            <a:r>
              <a:rPr lang="en-US" altLang="zh-CN" sz="2800" b="1" dirty="0" smtClean="0">
                <a:latin typeface="Times New Roman" pitchFamily="18" charset="0"/>
                <a:ea typeface="仿宋_GB2312" pitchFamily="49" charset="-122"/>
              </a:rPr>
              <a:t>(</a:t>
            </a:r>
            <a:r>
              <a:rPr lang="en-US" altLang="zh-CN" sz="2800" b="1" dirty="0" err="1" smtClean="0">
                <a:latin typeface="Times New Roman" pitchFamily="18" charset="0"/>
                <a:ea typeface="仿宋_GB2312" pitchFamily="49" charset="-122"/>
              </a:rPr>
              <a:t>x,y</a:t>
            </a:r>
            <a:r>
              <a:rPr lang="en-US" altLang="zh-CN" sz="2800" b="1" dirty="0" smtClean="0">
                <a:latin typeface="Times New Roman" pitchFamily="18" charset="0"/>
                <a:ea typeface="仿宋_GB2312" pitchFamily="49" charset="-122"/>
              </a:rPr>
              <a:t>)</a:t>
            </a:r>
            <a:r>
              <a:rPr lang="zh-CN" altLang="en-US" sz="2800" b="1" dirty="0" smtClean="0">
                <a:latin typeface="仿宋_GB2312" pitchFamily="49" charset="-122"/>
                <a:ea typeface="仿宋_GB2312" pitchFamily="49" charset="-122"/>
              </a:rPr>
              <a:t>处的梯度定义如下：</a:t>
            </a:r>
          </a:p>
          <a:p>
            <a:pPr algn="just">
              <a:lnSpc>
                <a:spcPct val="110000"/>
              </a:lnSpc>
              <a:spcBef>
                <a:spcPct val="5000"/>
              </a:spcBef>
            </a:pPr>
            <a:endParaRPr lang="zh-CN" altLang="en-US" sz="2800" b="1" dirty="0" smtClean="0">
              <a:latin typeface="仿宋_GB2312" pitchFamily="49" charset="-122"/>
              <a:ea typeface="仿宋_GB2312" pitchFamily="49" charset="-122"/>
            </a:endParaRPr>
          </a:p>
          <a:p>
            <a:pPr algn="just">
              <a:lnSpc>
                <a:spcPct val="110000"/>
              </a:lnSpc>
              <a:spcBef>
                <a:spcPct val="5000"/>
              </a:spcBef>
            </a:pPr>
            <a:endParaRPr lang="en-US" altLang="zh-CN" sz="2800" b="1" dirty="0" smtClean="0">
              <a:latin typeface="仿宋_GB2312" pitchFamily="49" charset="-122"/>
              <a:ea typeface="仿宋_GB2312" pitchFamily="49" charset="-122"/>
            </a:endParaRPr>
          </a:p>
          <a:p>
            <a:pPr algn="just">
              <a:lnSpc>
                <a:spcPct val="110000"/>
              </a:lnSpc>
              <a:spcBef>
                <a:spcPct val="5000"/>
              </a:spcBef>
            </a:pPr>
            <a:endParaRPr lang="en-US" altLang="zh-CN" sz="2800" b="1" dirty="0" smtClean="0">
              <a:latin typeface="仿宋_GB2312" pitchFamily="49" charset="-122"/>
              <a:ea typeface="仿宋_GB2312" pitchFamily="49" charset="-122"/>
            </a:endParaRPr>
          </a:p>
          <a:p>
            <a:pPr algn="just">
              <a:lnSpc>
                <a:spcPct val="110000"/>
              </a:lnSpc>
              <a:spcBef>
                <a:spcPct val="5000"/>
              </a:spcBef>
            </a:pPr>
            <a:endParaRPr lang="zh-CN" altLang="en-US" sz="2800" b="1" dirty="0" smtClean="0">
              <a:latin typeface="仿宋_GB2312" pitchFamily="49" charset="-122"/>
              <a:ea typeface="仿宋_GB2312" pitchFamily="49" charset="-122"/>
            </a:endParaRPr>
          </a:p>
          <a:p>
            <a:pPr algn="just">
              <a:lnSpc>
                <a:spcPct val="110000"/>
              </a:lnSpc>
              <a:spcBef>
                <a:spcPct val="5000"/>
              </a:spcBef>
            </a:pPr>
            <a:r>
              <a:rPr lang="zh-CN" altLang="en-US" sz="2800" b="1" dirty="0" smtClean="0">
                <a:latin typeface="仿宋_GB2312" pitchFamily="49" charset="-122"/>
                <a:ea typeface="仿宋_GB2312" pitchFamily="49" charset="-122"/>
              </a:rPr>
              <a:t>在实际应用中常常采用小型模板，然后利用卷积运算来近似，</a:t>
            </a:r>
            <a:r>
              <a:rPr lang="en-US" altLang="zh-CN" sz="2800" b="1" i="1" dirty="0" err="1" smtClean="0">
                <a:latin typeface="Times New Roman" pitchFamily="18" charset="0"/>
                <a:ea typeface="仿宋_GB2312" pitchFamily="49" charset="-122"/>
              </a:rPr>
              <a:t>G</a:t>
            </a:r>
            <a:r>
              <a:rPr lang="en-US" altLang="zh-CN" sz="2800" b="1" i="1" baseline="-25000" dirty="0" err="1" smtClean="0">
                <a:latin typeface="Times New Roman" pitchFamily="18" charset="0"/>
                <a:ea typeface="仿宋_GB2312" pitchFamily="49" charset="-122"/>
              </a:rPr>
              <a:t>x</a:t>
            </a:r>
            <a:r>
              <a:rPr lang="zh-CN" altLang="en-US" sz="2800" b="1" dirty="0" smtClean="0">
                <a:latin typeface="仿宋_GB2312" pitchFamily="49" charset="-122"/>
                <a:ea typeface="仿宋_GB2312" pitchFamily="49" charset="-122"/>
              </a:rPr>
              <a:t>和</a:t>
            </a:r>
            <a:r>
              <a:rPr lang="en-US" altLang="zh-CN" sz="2800" b="1" i="1" dirty="0" err="1" smtClean="0">
                <a:latin typeface="Times New Roman" pitchFamily="18" charset="0"/>
                <a:ea typeface="仿宋_GB2312" pitchFamily="49" charset="-122"/>
              </a:rPr>
              <a:t>G</a:t>
            </a:r>
            <a:r>
              <a:rPr lang="en-US" altLang="zh-CN" sz="2800" b="1" i="1" baseline="-25000" dirty="0" err="1" smtClean="0">
                <a:latin typeface="Times New Roman" pitchFamily="18" charset="0"/>
                <a:ea typeface="仿宋_GB2312" pitchFamily="49" charset="-122"/>
              </a:rPr>
              <a:t>y</a:t>
            </a:r>
            <a:r>
              <a:rPr lang="zh-CN" altLang="en-US" sz="2800" b="1" dirty="0" smtClean="0">
                <a:latin typeface="仿宋_GB2312" pitchFamily="49" charset="-122"/>
                <a:ea typeface="仿宋_GB2312" pitchFamily="49" charset="-122"/>
              </a:rPr>
              <a:t>各自使用一个模板。</a:t>
            </a:r>
          </a:p>
        </p:txBody>
      </p:sp>
      <p:sp>
        <p:nvSpPr>
          <p:cNvPr id="13315" name="Rectangle 3"/>
          <p:cNvSpPr>
            <a:spLocks noChangeArrowheads="1"/>
          </p:cNvSpPr>
          <p:nvPr/>
        </p:nvSpPr>
        <p:spPr bwMode="auto">
          <a:xfrm>
            <a:off x="0" y="3328988"/>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3316" name="Rectangle 5"/>
          <p:cNvSpPr>
            <a:spLocks noChangeArrowheads="1"/>
          </p:cNvSpPr>
          <p:nvPr/>
        </p:nvSpPr>
        <p:spPr bwMode="auto">
          <a:xfrm>
            <a:off x="0" y="3328988"/>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13314" name="Object 2"/>
          <p:cNvGraphicFramePr>
            <a:graphicFrameLocks noChangeAspect="1"/>
          </p:cNvGraphicFramePr>
          <p:nvPr/>
        </p:nvGraphicFramePr>
        <p:xfrm>
          <a:off x="3492500" y="2781300"/>
          <a:ext cx="2089150" cy="1443038"/>
        </p:xfrm>
        <a:graphic>
          <a:graphicData uri="http://schemas.openxmlformats.org/presentationml/2006/ole">
            <p:oleObj spid="_x0000_s33794" name="公式" r:id="rId3" imgW="1167893" imgH="812447" progId="">
              <p:embed/>
            </p:oleObj>
          </a:graphicData>
        </a:graphic>
      </p:graphicFrame>
      <p:sp>
        <p:nvSpPr>
          <p:cNvPr id="13317" name="Rectangle 10"/>
          <p:cNvSpPr>
            <a:spLocks noChangeArrowheads="1"/>
          </p:cNvSpPr>
          <p:nvPr/>
        </p:nvSpPr>
        <p:spPr bwMode="auto">
          <a:xfrm>
            <a:off x="0" y="3200400"/>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3318" name="Rectangle 14"/>
          <p:cNvSpPr>
            <a:spLocks noGrp="1" noRot="1" noChangeArrowheads="1"/>
          </p:cNvSpPr>
          <p:nvPr>
            <p:ph type="title"/>
          </p:nvPr>
        </p:nvSpPr>
        <p:spPr>
          <a:xfrm>
            <a:off x="0" y="119000"/>
            <a:ext cx="9144000" cy="588366"/>
          </a:xfrm>
        </p:spPr>
        <p:txBody>
          <a:bodyPr/>
          <a:lstStyle/>
          <a:p>
            <a:r>
              <a:rPr lang="zh-CN" altLang="en-US" sz="3600" b="1" dirty="0" smtClean="0">
                <a:ea typeface="仿宋_GB2312" pitchFamily="49" charset="-122"/>
              </a:rPr>
              <a:t>梯度算子</a:t>
            </a:r>
          </a:p>
        </p:txBody>
      </p:sp>
    </p:spTree>
  </p:cSld>
  <p:clrMapOvr>
    <a:masterClrMapping/>
  </p:clrMapOvr>
  <p:transition spd="slow">
    <p:push/>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3508" name="Picture 4"/>
          <p:cNvPicPr>
            <a:picLocks noChangeAspect="1" noChangeArrowheads="1"/>
          </p:cNvPicPr>
          <p:nvPr/>
        </p:nvPicPr>
        <p:blipFill>
          <a:blip r:embed="rId3" cstate="print"/>
          <a:srcRect/>
          <a:stretch>
            <a:fillRect/>
          </a:stretch>
        </p:blipFill>
        <p:spPr bwMode="auto">
          <a:xfrm>
            <a:off x="280752" y="816651"/>
            <a:ext cx="8120298" cy="4583878"/>
          </a:xfrm>
          <a:prstGeom prst="rect">
            <a:avLst/>
          </a:prstGeom>
          <a:noFill/>
          <a:ln w="9525">
            <a:noFill/>
            <a:miter lim="800000"/>
            <a:headEnd/>
            <a:tailEnd/>
          </a:ln>
        </p:spPr>
      </p:pic>
      <p:sp>
        <p:nvSpPr>
          <p:cNvPr id="21507" name="Rectangle 5"/>
          <p:cNvSpPr>
            <a:spLocks noChangeArrowheads="1"/>
          </p:cNvSpPr>
          <p:nvPr/>
        </p:nvSpPr>
        <p:spPr bwMode="auto">
          <a:xfrm>
            <a:off x="286062" y="0"/>
            <a:ext cx="7772400" cy="1143000"/>
          </a:xfrm>
          <a:prstGeom prst="rect">
            <a:avLst/>
          </a:prstGeom>
          <a:noFill/>
          <a:ln w="9525">
            <a:noFill/>
            <a:miter lim="800000"/>
            <a:headEnd/>
            <a:tailEnd/>
          </a:ln>
        </p:spPr>
        <p:txBody>
          <a:bodyPr anchor="ctr"/>
          <a:lstStyle/>
          <a:p>
            <a:pPr eaLnBrk="1" hangingPunct="1"/>
            <a:r>
              <a:rPr lang="en-US" altLang="zh-CN" sz="4000" dirty="0" smtClean="0">
                <a:solidFill>
                  <a:srgbClr val="679AFF"/>
                </a:solidFill>
                <a:ea typeface="方正大黑简体" pitchFamily="65" charset="-122"/>
              </a:rPr>
              <a:t>3  </a:t>
            </a:r>
            <a:r>
              <a:rPr lang="zh-CN" altLang="en-US" sz="4000" dirty="0" smtClean="0">
                <a:solidFill>
                  <a:srgbClr val="679AFF"/>
                </a:solidFill>
                <a:latin typeface="方正大黑简体" pitchFamily="65" charset="-122"/>
                <a:ea typeface="方正大黑简体" pitchFamily="65" charset="-122"/>
              </a:rPr>
              <a:t>边缘检测</a:t>
            </a:r>
            <a:endParaRPr lang="zh-CN" altLang="en-US" sz="4000" dirty="0">
              <a:solidFill>
                <a:srgbClr val="679AFF"/>
              </a:solidFill>
              <a:latin typeface="方正大黑简体" pitchFamily="65" charset="-122"/>
              <a:ea typeface="方正大黑简体" pitchFamily="65"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533508"/>
                                        </p:tgtEl>
                                        <p:attrNameLst>
                                          <p:attrName>style.visibility</p:attrName>
                                        </p:attrNameLst>
                                      </p:cBhvr>
                                      <p:to>
                                        <p:strVal val="visible"/>
                                      </p:to>
                                    </p:set>
                                    <p:animEffect transition="in" filter="box(out)">
                                      <p:cBhvr>
                                        <p:cTn id="7" dur="500"/>
                                        <p:tgtEl>
                                          <p:spTgt spid="533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a:spLocks noGrp="1"/>
          </p:cNvSpPr>
          <p:nvPr>
            <p:ph type="title"/>
          </p:nvPr>
        </p:nvSpPr>
        <p:spPr/>
        <p:txBody>
          <a:bodyPr/>
          <a:lstStyle/>
          <a:p>
            <a:r>
              <a:rPr lang="en-US" altLang="zh-CN" smtClean="0">
                <a:ea typeface="宋体" pitchFamily="2" charset="-122"/>
              </a:rPr>
              <a:t>Roberts</a:t>
            </a:r>
            <a:r>
              <a:rPr lang="zh-CN" altLang="en-US" smtClean="0">
                <a:ea typeface="宋体" pitchFamily="2" charset="-122"/>
              </a:rPr>
              <a:t>算子</a:t>
            </a:r>
          </a:p>
        </p:txBody>
      </p:sp>
      <p:sp>
        <p:nvSpPr>
          <p:cNvPr id="57347" name="内容占位符 2"/>
          <p:cNvSpPr>
            <a:spLocks noGrp="1"/>
          </p:cNvSpPr>
          <p:nvPr>
            <p:ph idx="1"/>
          </p:nvPr>
        </p:nvSpPr>
        <p:spPr>
          <a:xfrm>
            <a:off x="545018" y="4614352"/>
            <a:ext cx="8229600" cy="2047227"/>
          </a:xfrm>
        </p:spPr>
        <p:txBody>
          <a:bodyPr/>
          <a:lstStyle/>
          <a:p>
            <a:r>
              <a:rPr lang="en-US" altLang="zh-CN" sz="2400" dirty="0" smtClean="0"/>
              <a:t>Roberts</a:t>
            </a:r>
            <a:r>
              <a:rPr lang="zh-CN" altLang="en-US" sz="2400" dirty="0" smtClean="0"/>
              <a:t>算子是一种交差差分算子。由于它只使用当前像素的</a:t>
            </a:r>
            <a:r>
              <a:rPr lang="en-US" altLang="zh-CN" sz="2400" dirty="0" smtClean="0"/>
              <a:t>2*2</a:t>
            </a:r>
            <a:r>
              <a:rPr lang="zh-CN" altLang="en-US" sz="2400" dirty="0" smtClean="0"/>
              <a:t>邻域，是最简单的梯度算子，所以计算非常简单。</a:t>
            </a:r>
          </a:p>
          <a:p>
            <a:r>
              <a:rPr lang="en-US" altLang="zh-CN" sz="2400" dirty="0" smtClean="0"/>
              <a:t>Roberts</a:t>
            </a:r>
            <a:r>
              <a:rPr lang="zh-CN" altLang="en-US" sz="2400" dirty="0" smtClean="0"/>
              <a:t>算子边缘定位准，主要缺点是其对噪声的高度敏感性，原因在于仅使用了很少几个像素来近似梯度，适用于边缘明显而且噪声较少的图像分割。 </a:t>
            </a:r>
            <a:endParaRPr lang="zh-CN" altLang="en-US" sz="2400" dirty="0" smtClean="0">
              <a:ea typeface="宋体" pitchFamily="2" charset="-122"/>
            </a:endParaRPr>
          </a:p>
        </p:txBody>
      </p:sp>
      <p:pic>
        <p:nvPicPr>
          <p:cNvPr id="57348" name="Picture 2"/>
          <p:cNvPicPr>
            <a:picLocks noChangeAspect="1" noChangeArrowheads="1"/>
          </p:cNvPicPr>
          <p:nvPr/>
        </p:nvPicPr>
        <p:blipFill>
          <a:blip r:embed="rId2" cstate="print"/>
          <a:srcRect/>
          <a:stretch>
            <a:fillRect/>
          </a:stretch>
        </p:blipFill>
        <p:spPr bwMode="auto">
          <a:xfrm>
            <a:off x="3362854" y="2451145"/>
            <a:ext cx="1344612" cy="1008062"/>
          </a:xfrm>
          <a:prstGeom prst="rect">
            <a:avLst/>
          </a:prstGeom>
          <a:noFill/>
          <a:ln w="9525">
            <a:noFill/>
            <a:miter lim="800000"/>
            <a:headEnd/>
            <a:tailEnd/>
          </a:ln>
        </p:spPr>
      </p:pic>
      <p:pic>
        <p:nvPicPr>
          <p:cNvPr id="57349" name="Picture 3"/>
          <p:cNvPicPr>
            <a:picLocks noChangeAspect="1" noChangeArrowheads="1"/>
          </p:cNvPicPr>
          <p:nvPr/>
        </p:nvPicPr>
        <p:blipFill>
          <a:blip r:embed="rId3" cstate="print"/>
          <a:srcRect/>
          <a:stretch>
            <a:fillRect/>
          </a:stretch>
        </p:blipFill>
        <p:spPr bwMode="auto">
          <a:xfrm>
            <a:off x="6258165" y="2523153"/>
            <a:ext cx="1182687" cy="865187"/>
          </a:xfrm>
          <a:prstGeom prst="rect">
            <a:avLst/>
          </a:prstGeom>
          <a:noFill/>
          <a:ln w="9525">
            <a:noFill/>
            <a:miter lim="800000"/>
            <a:headEnd/>
            <a:tailEnd/>
          </a:ln>
        </p:spPr>
      </p:pic>
      <p:pic>
        <p:nvPicPr>
          <p:cNvPr id="57350" name="Picture 4"/>
          <p:cNvPicPr>
            <a:picLocks noChangeAspect="1" noChangeArrowheads="1"/>
          </p:cNvPicPr>
          <p:nvPr/>
        </p:nvPicPr>
        <p:blipFill>
          <a:blip r:embed="rId4" cstate="print"/>
          <a:srcRect/>
          <a:stretch>
            <a:fillRect/>
          </a:stretch>
        </p:blipFill>
        <p:spPr bwMode="auto">
          <a:xfrm>
            <a:off x="536610" y="1169991"/>
            <a:ext cx="7748587" cy="647700"/>
          </a:xfrm>
          <a:prstGeom prst="rect">
            <a:avLst/>
          </a:prstGeom>
          <a:noFill/>
          <a:ln w="9525">
            <a:noFill/>
            <a:miter lim="800000"/>
            <a:headEnd/>
            <a:tailEnd/>
          </a:ln>
        </p:spPr>
      </p:pic>
      <p:pic>
        <p:nvPicPr>
          <p:cNvPr id="57351" name="Picture 5"/>
          <p:cNvPicPr>
            <a:picLocks noChangeAspect="1" noChangeArrowheads="1"/>
          </p:cNvPicPr>
          <p:nvPr/>
        </p:nvPicPr>
        <p:blipFill>
          <a:blip r:embed="rId5" cstate="print"/>
          <a:srcRect/>
          <a:stretch>
            <a:fillRect/>
          </a:stretch>
        </p:blipFill>
        <p:spPr bwMode="auto">
          <a:xfrm>
            <a:off x="482534" y="1965021"/>
            <a:ext cx="8313737" cy="576262"/>
          </a:xfrm>
          <a:prstGeom prst="rect">
            <a:avLst/>
          </a:prstGeom>
          <a:noFill/>
          <a:ln w="9525">
            <a:noFill/>
            <a:miter lim="800000"/>
            <a:headEnd/>
            <a:tailEnd/>
          </a:ln>
        </p:spPr>
      </p:pic>
      <p:sp>
        <p:nvSpPr>
          <p:cNvPr id="8" name="Rectangle 1"/>
          <p:cNvSpPr>
            <a:spLocks noChangeArrowheads="1"/>
          </p:cNvSpPr>
          <p:nvPr/>
        </p:nvSpPr>
        <p:spPr bwMode="auto">
          <a:xfrm>
            <a:off x="514350" y="3641972"/>
            <a:ext cx="8458200" cy="9233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Roberts</a:t>
            </a:r>
            <a:r>
              <a:rPr kumimoji="0" 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算子：</a:t>
            </a: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G[</a:t>
            </a:r>
            <a:r>
              <a:rPr lang="en-US" altLang="zh-CN" sz="1800" b="0" dirty="0" smtClean="0">
                <a:solidFill>
                  <a:schemeClr val="tx1"/>
                </a:solidFill>
                <a:cs typeface="宋体" pitchFamily="2" charset="-122"/>
              </a:rPr>
              <a:t>i</a:t>
            </a: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a:t>
            </a:r>
            <a:r>
              <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j</a:t>
            </a: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a:t>
            </a:r>
            <a:r>
              <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 </a:t>
            </a: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a:t>
            </a:r>
            <a:r>
              <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 </a:t>
            </a: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|f[i,j]-f[i+1,j+1]|</a:t>
            </a:r>
            <a:r>
              <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 </a:t>
            </a: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a:t>
            </a:r>
            <a:r>
              <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 </a:t>
            </a: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|f[i+1,j]-f[i,j+1]|</a:t>
            </a:r>
            <a:b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b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 </a:t>
            </a:r>
            <a:r>
              <a:rPr lang="zh-CN" altLang="en-US" sz="1800" b="0" dirty="0" smtClean="0">
                <a:solidFill>
                  <a:schemeClr val="tx1"/>
                </a:solidFill>
                <a:cs typeface="宋体" pitchFamily="2" charset="-122"/>
              </a:rPr>
              <a:t>其</a:t>
            </a:r>
            <a:r>
              <a:rPr kumimoji="0" 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中</a:t>
            </a: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G[i,j]</a:t>
            </a:r>
            <a:r>
              <a:rPr kumimoji="0" 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表示处理后</a:t>
            </a: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(i,j)</a:t>
            </a:r>
            <a:r>
              <a:rPr kumimoji="0" 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点的灰度值，</a:t>
            </a: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f[i,j]</a:t>
            </a:r>
            <a:r>
              <a:rPr kumimoji="0" 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表示处理前该点的灰度值。</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5"/>
          <p:cNvSpPr>
            <a:spLocks noChangeArrowheads="1"/>
          </p:cNvSpPr>
          <p:nvPr/>
        </p:nvSpPr>
        <p:spPr bwMode="auto">
          <a:xfrm>
            <a:off x="540896" y="0"/>
            <a:ext cx="7772400" cy="1143000"/>
          </a:xfrm>
          <a:prstGeom prst="rect">
            <a:avLst/>
          </a:prstGeom>
          <a:noFill/>
          <a:ln w="9525">
            <a:noFill/>
            <a:miter lim="800000"/>
            <a:headEnd/>
            <a:tailEnd/>
          </a:ln>
        </p:spPr>
        <p:txBody>
          <a:bodyPr anchor="ctr"/>
          <a:lstStyle/>
          <a:p>
            <a:pPr eaLnBrk="1" hangingPunct="1"/>
            <a:r>
              <a:rPr lang="en-US" altLang="zh-CN" sz="4000" dirty="0" smtClean="0">
                <a:solidFill>
                  <a:srgbClr val="679AFF"/>
                </a:solidFill>
                <a:ea typeface="方正大黑简体" pitchFamily="65" charset="-122"/>
              </a:rPr>
              <a:t>3 </a:t>
            </a:r>
            <a:r>
              <a:rPr lang="zh-CN" altLang="en-US" sz="4000" dirty="0">
                <a:solidFill>
                  <a:srgbClr val="679AFF"/>
                </a:solidFill>
                <a:latin typeface="方正大黑简体" pitchFamily="65" charset="-122"/>
                <a:ea typeface="方正大黑简体" pitchFamily="65" charset="-122"/>
              </a:rPr>
              <a:t>边缘检测</a:t>
            </a:r>
          </a:p>
        </p:txBody>
      </p:sp>
      <p:grpSp>
        <p:nvGrpSpPr>
          <p:cNvPr id="2" name="Group 7"/>
          <p:cNvGrpSpPr>
            <a:grpSpLocks/>
          </p:cNvGrpSpPr>
          <p:nvPr/>
        </p:nvGrpSpPr>
        <p:grpSpPr bwMode="auto">
          <a:xfrm>
            <a:off x="410200" y="1057275"/>
            <a:ext cx="8343275" cy="5508884"/>
            <a:chOff x="748" y="892"/>
            <a:chExt cx="4808" cy="2959"/>
          </a:xfrm>
        </p:grpSpPr>
        <p:pic>
          <p:nvPicPr>
            <p:cNvPr id="22532" name="Picture 4"/>
            <p:cNvPicPr>
              <a:picLocks noChangeAspect="1" noChangeArrowheads="1"/>
            </p:cNvPicPr>
            <p:nvPr/>
          </p:nvPicPr>
          <p:blipFill>
            <a:blip r:embed="rId3" cstate="print"/>
            <a:srcRect/>
            <a:stretch>
              <a:fillRect/>
            </a:stretch>
          </p:blipFill>
          <p:spPr bwMode="auto">
            <a:xfrm>
              <a:off x="845" y="892"/>
              <a:ext cx="4627" cy="2959"/>
            </a:xfrm>
            <a:prstGeom prst="rect">
              <a:avLst/>
            </a:prstGeom>
            <a:noFill/>
            <a:ln w="9525">
              <a:noFill/>
              <a:miter lim="800000"/>
              <a:headEnd/>
              <a:tailEnd/>
            </a:ln>
          </p:spPr>
        </p:pic>
        <p:sp>
          <p:nvSpPr>
            <p:cNvPr id="22533" name="Text Box 6"/>
            <p:cNvSpPr txBox="1">
              <a:spLocks noChangeArrowheads="1"/>
            </p:cNvSpPr>
            <p:nvPr/>
          </p:nvSpPr>
          <p:spPr bwMode="auto">
            <a:xfrm>
              <a:off x="748" y="1813"/>
              <a:ext cx="4808" cy="1027"/>
            </a:xfrm>
            <a:prstGeom prst="rect">
              <a:avLst/>
            </a:prstGeom>
            <a:solidFill>
              <a:schemeClr val="bg1"/>
            </a:solidFill>
            <a:ln w="9525">
              <a:noFill/>
              <a:miter lim="800000"/>
              <a:headEnd/>
              <a:tailEnd/>
            </a:ln>
          </p:spPr>
          <p:txBody>
            <a:bodyPr>
              <a:spAutoFit/>
            </a:bodyPr>
            <a:lstStyle/>
            <a:p>
              <a:pPr lvl="1">
                <a:lnSpc>
                  <a:spcPct val="120000"/>
                </a:lnSpc>
              </a:pPr>
              <a:r>
                <a:rPr lang="en-US" altLang="zh-CN" sz="2800" dirty="0"/>
                <a:t> </a:t>
              </a:r>
              <a:r>
                <a:rPr lang="en-US" altLang="zh-CN" sz="2800" dirty="0" err="1">
                  <a:solidFill>
                    <a:srgbClr val="FF0000"/>
                  </a:solidFill>
                  <a:sym typeface="Symbol" pitchFamily="18" charset="2"/>
                </a:rPr>
                <a:t>G</a:t>
              </a:r>
              <a:r>
                <a:rPr lang="en-US" altLang="zh-CN" sz="2800" baseline="-25000" dirty="0" err="1">
                  <a:solidFill>
                    <a:srgbClr val="FF0000"/>
                  </a:solidFill>
                  <a:sym typeface="Symbol" pitchFamily="18" charset="2"/>
                </a:rPr>
                <a:t>x</a:t>
              </a:r>
              <a:r>
                <a:rPr lang="en-US" altLang="zh-CN" sz="2800" dirty="0">
                  <a:solidFill>
                    <a:srgbClr val="FF0000"/>
                  </a:solidFill>
                  <a:sym typeface="Symbol" pitchFamily="18" charset="2"/>
                </a:rPr>
                <a:t> = (z</a:t>
              </a:r>
              <a:r>
                <a:rPr lang="en-US" altLang="zh-CN" sz="2800" baseline="-25000" dirty="0">
                  <a:solidFill>
                    <a:srgbClr val="FF0000"/>
                  </a:solidFill>
                  <a:sym typeface="Symbol" pitchFamily="18" charset="2"/>
                </a:rPr>
                <a:t>7</a:t>
              </a:r>
              <a:r>
                <a:rPr lang="en-US" altLang="zh-CN" sz="2800" dirty="0">
                  <a:solidFill>
                    <a:srgbClr val="FF0000"/>
                  </a:solidFill>
                  <a:sym typeface="Symbol" pitchFamily="18" charset="2"/>
                </a:rPr>
                <a:t>  + z</a:t>
              </a:r>
              <a:r>
                <a:rPr lang="en-US" altLang="zh-CN" sz="2800" baseline="-25000" dirty="0">
                  <a:solidFill>
                    <a:srgbClr val="FF0000"/>
                  </a:solidFill>
                  <a:sym typeface="Symbol" pitchFamily="18" charset="2"/>
                </a:rPr>
                <a:t>8</a:t>
              </a:r>
              <a:r>
                <a:rPr lang="en-US" altLang="zh-CN" sz="2800" dirty="0">
                  <a:solidFill>
                    <a:srgbClr val="FF0000"/>
                  </a:solidFill>
                  <a:sym typeface="Symbol" pitchFamily="18" charset="2"/>
                </a:rPr>
                <a:t> + z</a:t>
              </a:r>
              <a:r>
                <a:rPr lang="en-US" altLang="zh-CN" sz="2800" baseline="-25000" dirty="0">
                  <a:solidFill>
                    <a:srgbClr val="FF0000"/>
                  </a:solidFill>
                  <a:sym typeface="Symbol" pitchFamily="18" charset="2"/>
                </a:rPr>
                <a:t>9</a:t>
              </a:r>
              <a:r>
                <a:rPr lang="en-US" altLang="zh-CN" sz="2800" dirty="0">
                  <a:solidFill>
                    <a:srgbClr val="FF0000"/>
                  </a:solidFill>
                  <a:sym typeface="Symbol" pitchFamily="18" charset="2"/>
                </a:rPr>
                <a:t>)  - (z</a:t>
              </a:r>
              <a:r>
                <a:rPr lang="en-US" altLang="zh-CN" sz="2800" baseline="-25000" dirty="0">
                  <a:solidFill>
                    <a:srgbClr val="FF0000"/>
                  </a:solidFill>
                  <a:sym typeface="Symbol" pitchFamily="18" charset="2"/>
                </a:rPr>
                <a:t>1</a:t>
              </a:r>
              <a:r>
                <a:rPr lang="en-US" altLang="zh-CN" sz="2800" dirty="0">
                  <a:solidFill>
                    <a:srgbClr val="FF0000"/>
                  </a:solidFill>
                  <a:sym typeface="Symbol" pitchFamily="18" charset="2"/>
                </a:rPr>
                <a:t> + z</a:t>
              </a:r>
              <a:r>
                <a:rPr lang="en-US" altLang="zh-CN" sz="2800" baseline="-25000" dirty="0">
                  <a:solidFill>
                    <a:srgbClr val="FF0000"/>
                  </a:solidFill>
                  <a:sym typeface="Symbol" pitchFamily="18" charset="2"/>
                </a:rPr>
                <a:t>2</a:t>
              </a:r>
              <a:r>
                <a:rPr lang="en-US" altLang="zh-CN" sz="2800" dirty="0">
                  <a:solidFill>
                    <a:srgbClr val="FF0000"/>
                  </a:solidFill>
                  <a:sym typeface="Symbol" pitchFamily="18" charset="2"/>
                </a:rPr>
                <a:t> + z</a:t>
              </a:r>
              <a:r>
                <a:rPr lang="en-US" altLang="zh-CN" sz="2800" baseline="-25000" dirty="0">
                  <a:solidFill>
                    <a:srgbClr val="FF0000"/>
                  </a:solidFill>
                  <a:sym typeface="Symbol" pitchFamily="18" charset="2"/>
                </a:rPr>
                <a:t>3</a:t>
              </a:r>
              <a:r>
                <a:rPr lang="en-US" altLang="zh-CN" sz="2800" dirty="0">
                  <a:solidFill>
                    <a:srgbClr val="FF0000"/>
                  </a:solidFill>
                  <a:sym typeface="Symbol" pitchFamily="18" charset="2"/>
                </a:rPr>
                <a:t>)</a:t>
              </a:r>
            </a:p>
            <a:p>
              <a:pPr lvl="1">
                <a:lnSpc>
                  <a:spcPct val="120000"/>
                </a:lnSpc>
              </a:pPr>
              <a:r>
                <a:rPr lang="en-US" altLang="zh-CN" sz="2800" dirty="0">
                  <a:solidFill>
                    <a:srgbClr val="FF0000"/>
                  </a:solidFill>
                  <a:sym typeface="Symbol" pitchFamily="18" charset="2"/>
                </a:rPr>
                <a:t> </a:t>
              </a:r>
              <a:r>
                <a:rPr lang="en-US" altLang="zh-CN" sz="2800" dirty="0" err="1">
                  <a:solidFill>
                    <a:srgbClr val="FF0000"/>
                  </a:solidFill>
                  <a:sym typeface="Symbol" pitchFamily="18" charset="2"/>
                </a:rPr>
                <a:t>G</a:t>
              </a:r>
              <a:r>
                <a:rPr lang="en-US" altLang="zh-CN" sz="2800" baseline="-25000" dirty="0" err="1">
                  <a:solidFill>
                    <a:srgbClr val="FF0000"/>
                  </a:solidFill>
                  <a:sym typeface="Symbol" pitchFamily="18" charset="2"/>
                </a:rPr>
                <a:t>y</a:t>
              </a:r>
              <a:r>
                <a:rPr lang="en-US" altLang="zh-CN" sz="2800" dirty="0">
                  <a:solidFill>
                    <a:srgbClr val="FF0000"/>
                  </a:solidFill>
                  <a:sym typeface="Symbol" pitchFamily="18" charset="2"/>
                </a:rPr>
                <a:t> = (z</a:t>
              </a:r>
              <a:r>
                <a:rPr lang="en-US" altLang="zh-CN" sz="2800" baseline="-25000" dirty="0">
                  <a:solidFill>
                    <a:srgbClr val="FF0000"/>
                  </a:solidFill>
                  <a:sym typeface="Symbol" pitchFamily="18" charset="2"/>
                </a:rPr>
                <a:t>3</a:t>
              </a:r>
              <a:r>
                <a:rPr lang="en-US" altLang="zh-CN" sz="2800" dirty="0">
                  <a:solidFill>
                    <a:srgbClr val="FF0000"/>
                  </a:solidFill>
                  <a:sym typeface="Symbol" pitchFamily="18" charset="2"/>
                </a:rPr>
                <a:t>  + z</a:t>
              </a:r>
              <a:r>
                <a:rPr lang="en-US" altLang="zh-CN" sz="2800" baseline="-25000" dirty="0">
                  <a:solidFill>
                    <a:srgbClr val="FF0000"/>
                  </a:solidFill>
                  <a:sym typeface="Symbol" pitchFamily="18" charset="2"/>
                </a:rPr>
                <a:t>6</a:t>
              </a:r>
              <a:r>
                <a:rPr lang="en-US" altLang="zh-CN" sz="2800" dirty="0">
                  <a:solidFill>
                    <a:srgbClr val="FF0000"/>
                  </a:solidFill>
                  <a:sym typeface="Symbol" pitchFamily="18" charset="2"/>
                </a:rPr>
                <a:t> + z</a:t>
              </a:r>
              <a:r>
                <a:rPr lang="en-US" altLang="zh-CN" sz="2800" baseline="-25000" dirty="0">
                  <a:solidFill>
                    <a:srgbClr val="FF0000"/>
                  </a:solidFill>
                  <a:sym typeface="Symbol" pitchFamily="18" charset="2"/>
                </a:rPr>
                <a:t>9</a:t>
              </a:r>
              <a:r>
                <a:rPr lang="en-US" altLang="zh-CN" sz="2800" dirty="0">
                  <a:solidFill>
                    <a:srgbClr val="FF0000"/>
                  </a:solidFill>
                  <a:sym typeface="Symbol" pitchFamily="18" charset="2"/>
                </a:rPr>
                <a:t>)  - (z</a:t>
              </a:r>
              <a:r>
                <a:rPr lang="en-US" altLang="zh-CN" sz="2800" baseline="-25000" dirty="0">
                  <a:solidFill>
                    <a:srgbClr val="FF0000"/>
                  </a:solidFill>
                  <a:sym typeface="Symbol" pitchFamily="18" charset="2"/>
                </a:rPr>
                <a:t>1 </a:t>
              </a:r>
              <a:r>
                <a:rPr lang="en-US" altLang="zh-CN" sz="2800" dirty="0">
                  <a:solidFill>
                    <a:srgbClr val="FF0000"/>
                  </a:solidFill>
                  <a:sym typeface="Symbol" pitchFamily="18" charset="2"/>
                </a:rPr>
                <a:t>+ z</a:t>
              </a:r>
              <a:r>
                <a:rPr lang="en-US" altLang="zh-CN" sz="2800" baseline="-25000" dirty="0">
                  <a:solidFill>
                    <a:srgbClr val="FF0000"/>
                  </a:solidFill>
                  <a:sym typeface="Symbol" pitchFamily="18" charset="2"/>
                </a:rPr>
                <a:t>4</a:t>
              </a:r>
              <a:r>
                <a:rPr lang="en-US" altLang="zh-CN" sz="2800" dirty="0">
                  <a:solidFill>
                    <a:srgbClr val="FF0000"/>
                  </a:solidFill>
                  <a:sym typeface="Symbol" pitchFamily="18" charset="2"/>
                </a:rPr>
                <a:t> + z</a:t>
              </a:r>
              <a:r>
                <a:rPr lang="en-US" altLang="zh-CN" sz="2800" baseline="-25000" dirty="0">
                  <a:solidFill>
                    <a:srgbClr val="FF0000"/>
                  </a:solidFill>
                  <a:sym typeface="Symbol" pitchFamily="18" charset="2"/>
                </a:rPr>
                <a:t>7</a:t>
              </a:r>
              <a:r>
                <a:rPr lang="en-US" altLang="zh-CN" sz="2800" dirty="0">
                  <a:solidFill>
                    <a:srgbClr val="FF0000"/>
                  </a:solidFill>
                  <a:sym typeface="Symbol" pitchFamily="18" charset="2"/>
                </a:rPr>
                <a:t>)</a:t>
              </a:r>
            </a:p>
            <a:p>
              <a:pPr lvl="1">
                <a:lnSpc>
                  <a:spcPct val="120000"/>
                </a:lnSpc>
              </a:pPr>
              <a:r>
                <a:rPr lang="zh-CN" altLang="en-US" sz="2800" dirty="0">
                  <a:solidFill>
                    <a:schemeClr val="accent2"/>
                  </a:solidFill>
                  <a:sym typeface="Symbol" pitchFamily="18" charset="2"/>
                </a:rPr>
                <a:t>梯度值： </a:t>
              </a:r>
              <a:r>
                <a:rPr lang="en-US" altLang="zh-CN" sz="2800" dirty="0">
                  <a:solidFill>
                    <a:srgbClr val="FF0000"/>
                  </a:solidFill>
                  <a:sym typeface="Symbol" pitchFamily="18" charset="2"/>
                </a:rPr>
                <a:t>|f |  | </a:t>
              </a:r>
              <a:r>
                <a:rPr lang="en-US" altLang="zh-CN" sz="2800" dirty="0" err="1">
                  <a:solidFill>
                    <a:srgbClr val="FF0000"/>
                  </a:solidFill>
                  <a:sym typeface="Symbol" pitchFamily="18" charset="2"/>
                </a:rPr>
                <a:t>G</a:t>
              </a:r>
              <a:r>
                <a:rPr lang="en-US" altLang="zh-CN" sz="2800" baseline="-25000" dirty="0" err="1">
                  <a:solidFill>
                    <a:srgbClr val="FF0000"/>
                  </a:solidFill>
                  <a:sym typeface="Symbol" pitchFamily="18" charset="2"/>
                </a:rPr>
                <a:t>x</a:t>
              </a:r>
              <a:r>
                <a:rPr lang="en-US" altLang="zh-CN" sz="2800" dirty="0">
                  <a:solidFill>
                    <a:srgbClr val="FF0000"/>
                  </a:solidFill>
                  <a:sym typeface="Symbol" pitchFamily="18" charset="2"/>
                </a:rPr>
                <a:t> | + | </a:t>
              </a:r>
              <a:r>
                <a:rPr lang="en-US" altLang="zh-CN" sz="2800" dirty="0" err="1">
                  <a:solidFill>
                    <a:srgbClr val="FF0000"/>
                  </a:solidFill>
                  <a:sym typeface="Symbol" pitchFamily="18" charset="2"/>
                </a:rPr>
                <a:t>G</a:t>
              </a:r>
              <a:r>
                <a:rPr lang="en-US" altLang="zh-CN" sz="2800" baseline="-25000" dirty="0" err="1">
                  <a:solidFill>
                    <a:srgbClr val="FF0000"/>
                  </a:solidFill>
                  <a:sym typeface="Symbol" pitchFamily="18" charset="2"/>
                </a:rPr>
                <a:t>y</a:t>
              </a:r>
              <a:r>
                <a:rPr lang="en-US" altLang="zh-CN" sz="2800" dirty="0">
                  <a:solidFill>
                    <a:srgbClr val="FF0000"/>
                  </a:solidFill>
                  <a:sym typeface="Symbol" pitchFamily="18" charset="2"/>
                </a:rPr>
                <a:t> |</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p:txBody>
          <a:bodyPr/>
          <a:lstStyle/>
          <a:p>
            <a:pPr algn="ctr" eaLnBrk="1" hangingPunct="1"/>
            <a:r>
              <a:rPr lang="en-US" altLang="zh-CN" smtClean="0">
                <a:ea typeface="宋体" pitchFamily="2" charset="-122"/>
              </a:rPr>
              <a:t>8.2  </a:t>
            </a:r>
            <a:r>
              <a:rPr lang="zh-CN" altLang="en-US" smtClean="0">
                <a:ea typeface="宋体" pitchFamily="2" charset="-122"/>
              </a:rPr>
              <a:t>阈值分割</a:t>
            </a:r>
          </a:p>
        </p:txBody>
      </p:sp>
      <p:sp>
        <p:nvSpPr>
          <p:cNvPr id="39939" name="内容占位符 2"/>
          <p:cNvSpPr>
            <a:spLocks noGrp="1"/>
          </p:cNvSpPr>
          <p:nvPr>
            <p:ph idx="1"/>
          </p:nvPr>
        </p:nvSpPr>
        <p:spPr/>
        <p:txBody>
          <a:bodyPr/>
          <a:lstStyle/>
          <a:p>
            <a:pPr eaLnBrk="1" hangingPunct="1"/>
            <a:r>
              <a:rPr lang="zh-CN" altLang="en-US" smtClean="0">
                <a:ea typeface="宋体" pitchFamily="2" charset="-122"/>
              </a:rPr>
              <a:t>适用于物体与背景有较强对比的景物分割。</a:t>
            </a:r>
            <a:endParaRPr lang="en-US" altLang="zh-CN" smtClean="0">
              <a:ea typeface="宋体" pitchFamily="2" charset="-122"/>
            </a:endParaRPr>
          </a:p>
          <a:p>
            <a:pPr lvl="1" eaLnBrk="1" hangingPunct="1"/>
            <a:r>
              <a:rPr lang="zh-CN" altLang="en-US" smtClean="0">
                <a:ea typeface="宋体" pitchFamily="2" charset="-122"/>
              </a:rPr>
              <a:t>如果受关注的物体内部具有均匀一致的灰度值并分布在一个具有另一个灰度值的均匀背景上，使用阈值分割效果很好。</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noFill/>
        </p:spPr>
        <p:txBody>
          <a:bodyPr anchor="t"/>
          <a:lstStyle/>
          <a:p>
            <a:pPr eaLnBrk="1" hangingPunct="1"/>
            <a:r>
              <a:rPr lang="en-US" altLang="zh-CN" smtClean="0">
                <a:latin typeface="黑体" pitchFamily="49" charset="-122"/>
                <a:ea typeface="黑体" pitchFamily="49" charset="-122"/>
              </a:rPr>
              <a:t>Prewitt</a:t>
            </a:r>
            <a:r>
              <a:rPr lang="zh-CN" altLang="en-US" smtClean="0">
                <a:latin typeface="黑体" pitchFamily="49" charset="-122"/>
                <a:ea typeface="黑体" pitchFamily="49" charset="-122"/>
              </a:rPr>
              <a:t>算子</a:t>
            </a:r>
          </a:p>
        </p:txBody>
      </p:sp>
      <p:graphicFrame>
        <p:nvGraphicFramePr>
          <p:cNvPr id="670745" name="Group 25"/>
          <p:cNvGraphicFramePr>
            <a:graphicFrameLocks noGrp="1"/>
          </p:cNvGraphicFramePr>
          <p:nvPr>
            <p:ph type="tbl" idx="1"/>
          </p:nvPr>
        </p:nvGraphicFramePr>
        <p:xfrm>
          <a:off x="889000" y="3101975"/>
          <a:ext cx="1522413" cy="1554480"/>
        </p:xfrm>
        <a:graphic>
          <a:graphicData uri="http://schemas.openxmlformats.org/drawingml/2006/table">
            <a:tbl>
              <a:tblPr/>
              <a:tblGrid>
                <a:gridCol w="508000"/>
                <a:gridCol w="506413"/>
                <a:gridCol w="508000"/>
              </a:tblGrid>
              <a:tr h="3698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83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8389" name="Line 26"/>
          <p:cNvSpPr>
            <a:spLocks noChangeShapeType="1"/>
          </p:cNvSpPr>
          <p:nvPr/>
        </p:nvSpPr>
        <p:spPr bwMode="auto">
          <a:xfrm>
            <a:off x="2843213" y="2997200"/>
            <a:ext cx="0" cy="1873250"/>
          </a:xfrm>
          <a:prstGeom prst="line">
            <a:avLst/>
          </a:prstGeom>
          <a:noFill/>
          <a:ln w="9525">
            <a:solidFill>
              <a:schemeClr val="tx1"/>
            </a:solidFill>
            <a:round/>
            <a:headEnd/>
            <a:tailEnd type="triangle" w="med" len="med"/>
          </a:ln>
        </p:spPr>
        <p:txBody>
          <a:bodyPr/>
          <a:lstStyle/>
          <a:p>
            <a:endParaRPr lang="zh-CN" altLang="en-US"/>
          </a:p>
        </p:txBody>
      </p:sp>
      <p:sp>
        <p:nvSpPr>
          <p:cNvPr id="58390" name="Text Box 27"/>
          <p:cNvSpPr txBox="1">
            <a:spLocks noChangeArrowheads="1"/>
          </p:cNvSpPr>
          <p:nvPr/>
        </p:nvSpPr>
        <p:spPr bwMode="auto">
          <a:xfrm>
            <a:off x="2987675" y="2932113"/>
            <a:ext cx="1335088" cy="641350"/>
          </a:xfrm>
          <a:prstGeom prst="rect">
            <a:avLst/>
          </a:prstGeom>
          <a:noFill/>
          <a:ln w="9525">
            <a:noFill/>
            <a:miter lim="800000"/>
            <a:headEnd/>
            <a:tailEnd/>
          </a:ln>
        </p:spPr>
        <p:txBody>
          <a:bodyPr wrap="none">
            <a:spAutoFit/>
          </a:bodyPr>
          <a:lstStyle/>
          <a:p>
            <a:r>
              <a:rPr lang="zh-CN" altLang="en-US" b="1">
                <a:solidFill>
                  <a:schemeClr val="bg1"/>
                </a:solidFill>
                <a:ea typeface="宋体" pitchFamily="2" charset="-122"/>
              </a:rPr>
              <a:t>计算均值，</a:t>
            </a:r>
          </a:p>
          <a:p>
            <a:r>
              <a:rPr lang="zh-CN" altLang="en-US" b="1">
                <a:solidFill>
                  <a:schemeClr val="bg1"/>
                </a:solidFill>
                <a:ea typeface="宋体" pitchFamily="2" charset="-122"/>
              </a:rPr>
              <a:t>平滑噪声</a:t>
            </a:r>
          </a:p>
        </p:txBody>
      </p:sp>
      <p:sp>
        <p:nvSpPr>
          <p:cNvPr id="58391" name="Line 29"/>
          <p:cNvSpPr>
            <a:spLocks noChangeShapeType="1"/>
          </p:cNvSpPr>
          <p:nvPr/>
        </p:nvSpPr>
        <p:spPr bwMode="auto">
          <a:xfrm flipH="1">
            <a:off x="682625" y="5159375"/>
            <a:ext cx="2016125" cy="0"/>
          </a:xfrm>
          <a:prstGeom prst="line">
            <a:avLst/>
          </a:prstGeom>
          <a:noFill/>
          <a:ln w="9525">
            <a:solidFill>
              <a:schemeClr val="tx1"/>
            </a:solidFill>
            <a:round/>
            <a:headEnd/>
            <a:tailEnd type="triangle" w="med" len="med"/>
          </a:ln>
        </p:spPr>
        <p:txBody>
          <a:bodyPr/>
          <a:lstStyle/>
          <a:p>
            <a:endParaRPr lang="zh-CN" altLang="en-US"/>
          </a:p>
        </p:txBody>
      </p:sp>
      <p:sp>
        <p:nvSpPr>
          <p:cNvPr id="58392" name="Text Box 30"/>
          <p:cNvSpPr txBox="1">
            <a:spLocks noChangeArrowheads="1"/>
          </p:cNvSpPr>
          <p:nvPr/>
        </p:nvSpPr>
        <p:spPr bwMode="auto">
          <a:xfrm>
            <a:off x="539750" y="5302250"/>
            <a:ext cx="1565275" cy="366713"/>
          </a:xfrm>
          <a:prstGeom prst="rect">
            <a:avLst/>
          </a:prstGeom>
          <a:noFill/>
          <a:ln w="9525">
            <a:noFill/>
            <a:miter lim="800000"/>
            <a:headEnd/>
            <a:tailEnd/>
          </a:ln>
        </p:spPr>
        <p:txBody>
          <a:bodyPr wrap="none">
            <a:spAutoFit/>
          </a:bodyPr>
          <a:lstStyle/>
          <a:p>
            <a:r>
              <a:rPr lang="zh-CN" altLang="en-US" b="1">
                <a:solidFill>
                  <a:schemeClr val="bg1"/>
                </a:solidFill>
                <a:ea typeface="宋体" pitchFamily="2" charset="-122"/>
              </a:rPr>
              <a:t>检测竖直边缘</a:t>
            </a:r>
          </a:p>
        </p:txBody>
      </p:sp>
      <p:graphicFrame>
        <p:nvGraphicFramePr>
          <p:cNvPr id="670777" name="Group 57"/>
          <p:cNvGraphicFramePr>
            <a:graphicFrameLocks noGrp="1"/>
          </p:cNvGraphicFramePr>
          <p:nvPr/>
        </p:nvGraphicFramePr>
        <p:xfrm>
          <a:off x="5467350" y="3101975"/>
          <a:ext cx="1522413" cy="1554480"/>
        </p:xfrm>
        <a:graphic>
          <a:graphicData uri="http://schemas.openxmlformats.org/drawingml/2006/table">
            <a:tbl>
              <a:tblPr/>
              <a:tblGrid>
                <a:gridCol w="508000"/>
                <a:gridCol w="506413"/>
                <a:gridCol w="508000"/>
              </a:tblGrid>
              <a:tr h="3698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83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8411" name="Text Box 51"/>
          <p:cNvSpPr txBox="1">
            <a:spLocks noChangeArrowheads="1"/>
          </p:cNvSpPr>
          <p:nvPr/>
        </p:nvSpPr>
        <p:spPr bwMode="auto">
          <a:xfrm>
            <a:off x="5435600" y="5308600"/>
            <a:ext cx="1335088" cy="641350"/>
          </a:xfrm>
          <a:prstGeom prst="rect">
            <a:avLst/>
          </a:prstGeom>
          <a:noFill/>
          <a:ln w="9525">
            <a:noFill/>
            <a:miter lim="800000"/>
            <a:headEnd/>
            <a:tailEnd/>
          </a:ln>
        </p:spPr>
        <p:txBody>
          <a:bodyPr wrap="none">
            <a:spAutoFit/>
          </a:bodyPr>
          <a:lstStyle/>
          <a:p>
            <a:r>
              <a:rPr lang="zh-CN" altLang="en-US" b="1">
                <a:solidFill>
                  <a:schemeClr val="bg1"/>
                </a:solidFill>
                <a:ea typeface="宋体" pitchFamily="2" charset="-122"/>
              </a:rPr>
              <a:t>计算均值，</a:t>
            </a:r>
          </a:p>
          <a:p>
            <a:r>
              <a:rPr lang="zh-CN" altLang="en-US" b="1">
                <a:solidFill>
                  <a:schemeClr val="bg1"/>
                </a:solidFill>
                <a:ea typeface="宋体" pitchFamily="2" charset="-122"/>
              </a:rPr>
              <a:t>平滑噪声</a:t>
            </a:r>
          </a:p>
        </p:txBody>
      </p:sp>
      <p:sp>
        <p:nvSpPr>
          <p:cNvPr id="58412" name="Line 52"/>
          <p:cNvSpPr>
            <a:spLocks noChangeShapeType="1"/>
          </p:cNvSpPr>
          <p:nvPr/>
        </p:nvSpPr>
        <p:spPr bwMode="auto">
          <a:xfrm flipH="1">
            <a:off x="5260975" y="5159375"/>
            <a:ext cx="2016125" cy="0"/>
          </a:xfrm>
          <a:prstGeom prst="line">
            <a:avLst/>
          </a:prstGeom>
          <a:noFill/>
          <a:ln w="9525">
            <a:solidFill>
              <a:schemeClr val="tx1"/>
            </a:solidFill>
            <a:round/>
            <a:headEnd/>
            <a:tailEnd type="triangle" w="med" len="med"/>
          </a:ln>
        </p:spPr>
        <p:txBody>
          <a:bodyPr/>
          <a:lstStyle/>
          <a:p>
            <a:endParaRPr lang="zh-CN" altLang="en-US"/>
          </a:p>
        </p:txBody>
      </p:sp>
      <p:sp>
        <p:nvSpPr>
          <p:cNvPr id="58413" name="Text Box 53"/>
          <p:cNvSpPr txBox="1">
            <a:spLocks noChangeArrowheads="1"/>
          </p:cNvSpPr>
          <p:nvPr/>
        </p:nvSpPr>
        <p:spPr bwMode="auto">
          <a:xfrm>
            <a:off x="7524750" y="3005138"/>
            <a:ext cx="1565275" cy="366712"/>
          </a:xfrm>
          <a:prstGeom prst="rect">
            <a:avLst/>
          </a:prstGeom>
          <a:noFill/>
          <a:ln w="9525">
            <a:noFill/>
            <a:miter lim="800000"/>
            <a:headEnd/>
            <a:tailEnd/>
          </a:ln>
        </p:spPr>
        <p:txBody>
          <a:bodyPr wrap="none">
            <a:spAutoFit/>
          </a:bodyPr>
          <a:lstStyle/>
          <a:p>
            <a:r>
              <a:rPr lang="zh-CN" altLang="en-US" b="1">
                <a:solidFill>
                  <a:schemeClr val="bg1"/>
                </a:solidFill>
                <a:ea typeface="宋体" pitchFamily="2" charset="-122"/>
              </a:rPr>
              <a:t>检测水平边缘</a:t>
            </a:r>
          </a:p>
        </p:txBody>
      </p:sp>
      <p:sp>
        <p:nvSpPr>
          <p:cNvPr id="58414" name="Line 58"/>
          <p:cNvSpPr>
            <a:spLocks noChangeShapeType="1"/>
          </p:cNvSpPr>
          <p:nvPr/>
        </p:nvSpPr>
        <p:spPr bwMode="auto">
          <a:xfrm flipV="1">
            <a:off x="7380288" y="3005138"/>
            <a:ext cx="0" cy="1871662"/>
          </a:xfrm>
          <a:prstGeom prst="line">
            <a:avLst/>
          </a:prstGeom>
          <a:noFill/>
          <a:ln w="9525">
            <a:solidFill>
              <a:schemeClr val="tx1"/>
            </a:solidFill>
            <a:round/>
            <a:headEnd/>
            <a:tailEnd type="triangle" w="med" len="med"/>
          </a:ln>
        </p:spPr>
        <p:txBody>
          <a:bodyPr/>
          <a:lstStyle/>
          <a:p>
            <a:endParaRPr lang="zh-CN" altLang="en-US"/>
          </a:p>
        </p:txBody>
      </p:sp>
      <p:sp>
        <p:nvSpPr>
          <p:cNvPr id="58415" name="Rectangle 61"/>
          <p:cNvSpPr>
            <a:spLocks noChangeArrowheads="1"/>
          </p:cNvSpPr>
          <p:nvPr/>
        </p:nvSpPr>
        <p:spPr bwMode="auto">
          <a:xfrm>
            <a:off x="457200" y="1600200"/>
            <a:ext cx="8229600" cy="4525963"/>
          </a:xfrm>
          <a:prstGeom prst="rect">
            <a:avLst/>
          </a:prstGeom>
          <a:noFill/>
          <a:ln w="9525">
            <a:noFill/>
            <a:miter lim="800000"/>
            <a:headEnd/>
            <a:tailEnd/>
          </a:ln>
        </p:spPr>
        <p:txBody>
          <a:bodyPr/>
          <a:lstStyle/>
          <a:p>
            <a:pPr marL="342900" indent="-342900" eaLnBrk="1" hangingPunct="1">
              <a:spcBef>
                <a:spcPct val="20000"/>
              </a:spcBef>
              <a:buFontTx/>
              <a:buChar char="•"/>
            </a:pPr>
            <a:r>
              <a:rPr kumimoji="1" lang="en-US" altLang="zh-CN" sz="3200">
                <a:solidFill>
                  <a:schemeClr val="bg1"/>
                </a:solidFill>
                <a:ea typeface="宋体" pitchFamily="2" charset="-122"/>
              </a:rPr>
              <a:t>Prewitt</a:t>
            </a:r>
            <a:r>
              <a:rPr kumimoji="1" lang="zh-CN" altLang="en-US" sz="3200">
                <a:solidFill>
                  <a:schemeClr val="bg1"/>
                </a:solidFill>
                <a:ea typeface="宋体" pitchFamily="2" charset="-122"/>
              </a:rPr>
              <a:t>算子，近似一阶微分</a:t>
            </a:r>
          </a:p>
          <a:p>
            <a:pPr marL="342900" indent="-342900" eaLnBrk="1" hangingPunct="1">
              <a:spcBef>
                <a:spcPct val="20000"/>
              </a:spcBef>
              <a:buFontTx/>
              <a:buChar char="•"/>
            </a:pPr>
            <a:r>
              <a:rPr kumimoji="1" lang="zh-CN" altLang="en-US" sz="3200">
                <a:solidFill>
                  <a:schemeClr val="bg1"/>
                </a:solidFill>
                <a:ea typeface="宋体" pitchFamily="2" charset="-122"/>
              </a:rPr>
              <a:t>卷积模版：去噪 </a:t>
            </a:r>
            <a:r>
              <a:rPr kumimoji="1" lang="en-US" altLang="zh-CN" sz="3200">
                <a:solidFill>
                  <a:schemeClr val="bg1"/>
                </a:solidFill>
                <a:ea typeface="宋体" pitchFamily="2" charset="-122"/>
              </a:rPr>
              <a:t>+ </a:t>
            </a:r>
            <a:r>
              <a:rPr kumimoji="1" lang="zh-CN" altLang="en-US" sz="3200">
                <a:solidFill>
                  <a:schemeClr val="bg1"/>
                </a:solidFill>
                <a:ea typeface="宋体" pitchFamily="2" charset="-122"/>
              </a:rPr>
              <a:t>增强边缘</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algn="l" eaLnBrk="1" hangingPunct="1"/>
            <a:r>
              <a:rPr lang="en-US" altLang="zh-CN" sz="4000" b="1" dirty="0" smtClean="0">
                <a:solidFill>
                  <a:srgbClr val="679AFF"/>
                </a:solidFill>
                <a:latin typeface="Times New Roman" pitchFamily="18" charset="0"/>
              </a:rPr>
              <a:t>3 </a:t>
            </a:r>
            <a:r>
              <a:rPr lang="zh-CN" altLang="en-US" sz="4000" b="1" dirty="0" smtClean="0">
                <a:solidFill>
                  <a:srgbClr val="679AFF"/>
                </a:solidFill>
              </a:rPr>
              <a:t>边缘检测</a:t>
            </a:r>
          </a:p>
        </p:txBody>
      </p:sp>
      <p:grpSp>
        <p:nvGrpSpPr>
          <p:cNvPr id="2" name="Group 38"/>
          <p:cNvGrpSpPr>
            <a:grpSpLocks/>
          </p:cNvGrpSpPr>
          <p:nvPr/>
        </p:nvGrpSpPr>
        <p:grpSpPr bwMode="auto">
          <a:xfrm>
            <a:off x="23" y="1124861"/>
            <a:ext cx="8629649" cy="4208462"/>
            <a:chOff x="85" y="1379"/>
            <a:chExt cx="5436" cy="2651"/>
          </a:xfrm>
        </p:grpSpPr>
        <p:grpSp>
          <p:nvGrpSpPr>
            <p:cNvPr id="3" name="Group 4"/>
            <p:cNvGrpSpPr>
              <a:grpSpLocks/>
            </p:cNvGrpSpPr>
            <p:nvPr/>
          </p:nvGrpSpPr>
          <p:grpSpPr bwMode="auto">
            <a:xfrm>
              <a:off x="2659" y="1379"/>
              <a:ext cx="2862" cy="2651"/>
              <a:chOff x="2659" y="1379"/>
              <a:chExt cx="2862" cy="2651"/>
            </a:xfrm>
          </p:grpSpPr>
          <p:grpSp>
            <p:nvGrpSpPr>
              <p:cNvPr id="4" name="Group 5"/>
              <p:cNvGrpSpPr>
                <a:grpSpLocks/>
              </p:cNvGrpSpPr>
              <p:nvPr/>
            </p:nvGrpSpPr>
            <p:grpSpPr bwMode="auto">
              <a:xfrm>
                <a:off x="2659" y="3022"/>
                <a:ext cx="2765" cy="1008"/>
                <a:chOff x="2659" y="3329"/>
                <a:chExt cx="2765" cy="1008"/>
              </a:xfrm>
            </p:grpSpPr>
            <p:sp>
              <p:nvSpPr>
                <p:cNvPr id="23569" name="Rectangle 6"/>
                <p:cNvSpPr>
                  <a:spLocks noChangeArrowheads="1"/>
                </p:cNvSpPr>
                <p:nvPr/>
              </p:nvSpPr>
              <p:spPr bwMode="auto">
                <a:xfrm>
                  <a:off x="2659" y="3622"/>
                  <a:ext cx="366" cy="327"/>
                </a:xfrm>
                <a:prstGeom prst="rect">
                  <a:avLst/>
                </a:prstGeom>
                <a:noFill/>
                <a:ln w="9525">
                  <a:noFill/>
                  <a:miter lim="800000"/>
                  <a:headEnd/>
                  <a:tailEnd/>
                </a:ln>
              </p:spPr>
              <p:txBody>
                <a:bodyPr wrap="none" anchor="ctr">
                  <a:spAutoFit/>
                </a:bodyPr>
                <a:lstStyle/>
                <a:p>
                  <a:pPr algn="ctr" eaLnBrk="1" hangingPunct="1"/>
                  <a:r>
                    <a:rPr lang="en-US" altLang="zh-CN" sz="2800">
                      <a:solidFill>
                        <a:srgbClr val="FF0000"/>
                      </a:solidFill>
                      <a:sym typeface="Symbol" pitchFamily="18" charset="2"/>
                    </a:rPr>
                    <a:t>G</a:t>
                  </a:r>
                  <a:r>
                    <a:rPr lang="en-US" altLang="zh-CN" sz="2800" baseline="-25000">
                      <a:solidFill>
                        <a:srgbClr val="FF0000"/>
                      </a:solidFill>
                      <a:sym typeface="Symbol" pitchFamily="18" charset="2"/>
                    </a:rPr>
                    <a:t>x</a:t>
                  </a:r>
                </a:p>
              </p:txBody>
            </p:sp>
            <p:grpSp>
              <p:nvGrpSpPr>
                <p:cNvPr id="5" name="Group 7"/>
                <p:cNvGrpSpPr>
                  <a:grpSpLocks/>
                </p:cNvGrpSpPr>
                <p:nvPr/>
              </p:nvGrpSpPr>
              <p:grpSpPr bwMode="auto">
                <a:xfrm>
                  <a:off x="3024" y="3329"/>
                  <a:ext cx="2400" cy="1008"/>
                  <a:chOff x="3024" y="1344"/>
                  <a:chExt cx="2400" cy="1008"/>
                </a:xfrm>
              </p:grpSpPr>
              <p:sp>
                <p:nvSpPr>
                  <p:cNvPr id="23571" name="Rectangle 8"/>
                  <p:cNvSpPr>
                    <a:spLocks noChangeArrowheads="1"/>
                  </p:cNvSpPr>
                  <p:nvPr/>
                </p:nvSpPr>
                <p:spPr bwMode="auto">
                  <a:xfrm>
                    <a:off x="3360" y="1344"/>
                    <a:ext cx="336" cy="336"/>
                  </a:xfrm>
                  <a:prstGeom prst="rect">
                    <a:avLst/>
                  </a:prstGeom>
                  <a:solidFill>
                    <a:srgbClr val="000099"/>
                  </a:solidFill>
                  <a:ln w="9525">
                    <a:solidFill>
                      <a:schemeClr val="tx1"/>
                    </a:solidFill>
                    <a:miter lim="800000"/>
                    <a:headEnd/>
                    <a:tailEnd/>
                  </a:ln>
                </p:spPr>
                <p:txBody>
                  <a:bodyPr wrap="none" anchor="ctr"/>
                  <a:lstStyle/>
                  <a:p>
                    <a:pPr algn="ctr" eaLnBrk="1" hangingPunct="1"/>
                    <a:r>
                      <a:rPr lang="en-US" altLang="zh-CN">
                        <a:solidFill>
                          <a:srgbClr val="FFFF00"/>
                        </a:solidFill>
                      </a:rPr>
                      <a:t>-2</a:t>
                    </a:r>
                    <a:endParaRPr lang="en-US" altLang="zh-CN"/>
                  </a:p>
                </p:txBody>
              </p:sp>
              <p:sp>
                <p:nvSpPr>
                  <p:cNvPr id="23572" name="Rectangle 9"/>
                  <p:cNvSpPr>
                    <a:spLocks noChangeArrowheads="1"/>
                  </p:cNvSpPr>
                  <p:nvPr/>
                </p:nvSpPr>
                <p:spPr bwMode="auto">
                  <a:xfrm>
                    <a:off x="3360" y="2016"/>
                    <a:ext cx="336" cy="336"/>
                  </a:xfrm>
                  <a:prstGeom prst="rect">
                    <a:avLst/>
                  </a:prstGeom>
                  <a:solidFill>
                    <a:srgbClr val="000099"/>
                  </a:solidFill>
                  <a:ln w="9525">
                    <a:solidFill>
                      <a:schemeClr val="tx1"/>
                    </a:solidFill>
                    <a:miter lim="800000"/>
                    <a:headEnd/>
                    <a:tailEnd/>
                  </a:ln>
                </p:spPr>
                <p:txBody>
                  <a:bodyPr wrap="none" anchor="ctr"/>
                  <a:lstStyle/>
                  <a:p>
                    <a:pPr algn="ctr" eaLnBrk="1" hangingPunct="1"/>
                    <a:r>
                      <a:rPr lang="en-US" altLang="zh-CN">
                        <a:solidFill>
                          <a:srgbClr val="FFFF00"/>
                        </a:solidFill>
                      </a:rPr>
                      <a:t>2</a:t>
                    </a:r>
                    <a:endParaRPr lang="en-US" altLang="zh-CN"/>
                  </a:p>
                </p:txBody>
              </p:sp>
              <p:sp>
                <p:nvSpPr>
                  <p:cNvPr id="23573" name="Rectangle 10"/>
                  <p:cNvSpPr>
                    <a:spLocks noChangeArrowheads="1"/>
                  </p:cNvSpPr>
                  <p:nvPr/>
                </p:nvSpPr>
                <p:spPr bwMode="auto">
                  <a:xfrm>
                    <a:off x="3360" y="1680"/>
                    <a:ext cx="336" cy="336"/>
                  </a:xfrm>
                  <a:prstGeom prst="rect">
                    <a:avLst/>
                  </a:prstGeom>
                  <a:solidFill>
                    <a:srgbClr val="000099"/>
                  </a:solidFill>
                  <a:ln w="9525">
                    <a:solidFill>
                      <a:schemeClr val="tx1"/>
                    </a:solidFill>
                    <a:miter lim="800000"/>
                    <a:headEnd/>
                    <a:tailEnd/>
                  </a:ln>
                </p:spPr>
                <p:txBody>
                  <a:bodyPr wrap="none" anchor="ctr"/>
                  <a:lstStyle/>
                  <a:p>
                    <a:pPr algn="ctr" eaLnBrk="1" hangingPunct="1"/>
                    <a:r>
                      <a:rPr lang="en-US" altLang="zh-CN">
                        <a:solidFill>
                          <a:srgbClr val="FFFF00"/>
                        </a:solidFill>
                      </a:rPr>
                      <a:t>0</a:t>
                    </a:r>
                    <a:endParaRPr lang="en-US" altLang="zh-CN"/>
                  </a:p>
                </p:txBody>
              </p:sp>
              <p:sp>
                <p:nvSpPr>
                  <p:cNvPr id="23574" name="Rectangle 11"/>
                  <p:cNvSpPr>
                    <a:spLocks noChangeArrowheads="1"/>
                  </p:cNvSpPr>
                  <p:nvPr/>
                </p:nvSpPr>
                <p:spPr bwMode="auto">
                  <a:xfrm>
                    <a:off x="3696" y="1344"/>
                    <a:ext cx="336" cy="336"/>
                  </a:xfrm>
                  <a:prstGeom prst="rect">
                    <a:avLst/>
                  </a:prstGeom>
                  <a:solidFill>
                    <a:srgbClr val="000099"/>
                  </a:solidFill>
                  <a:ln w="9525">
                    <a:solidFill>
                      <a:schemeClr val="tx1"/>
                    </a:solidFill>
                    <a:miter lim="800000"/>
                    <a:headEnd/>
                    <a:tailEnd/>
                  </a:ln>
                </p:spPr>
                <p:txBody>
                  <a:bodyPr wrap="none" anchor="ctr"/>
                  <a:lstStyle/>
                  <a:p>
                    <a:pPr algn="ctr" eaLnBrk="1" hangingPunct="1"/>
                    <a:r>
                      <a:rPr lang="en-US" altLang="zh-CN">
                        <a:solidFill>
                          <a:srgbClr val="FFFF00"/>
                        </a:solidFill>
                      </a:rPr>
                      <a:t>-1</a:t>
                    </a:r>
                    <a:endParaRPr lang="en-US" altLang="zh-CN"/>
                  </a:p>
                </p:txBody>
              </p:sp>
              <p:sp>
                <p:nvSpPr>
                  <p:cNvPr id="23575" name="Rectangle 12"/>
                  <p:cNvSpPr>
                    <a:spLocks noChangeArrowheads="1"/>
                  </p:cNvSpPr>
                  <p:nvPr/>
                </p:nvSpPr>
                <p:spPr bwMode="auto">
                  <a:xfrm>
                    <a:off x="3696" y="2016"/>
                    <a:ext cx="336" cy="336"/>
                  </a:xfrm>
                  <a:prstGeom prst="rect">
                    <a:avLst/>
                  </a:prstGeom>
                  <a:solidFill>
                    <a:srgbClr val="000099"/>
                  </a:solidFill>
                  <a:ln w="9525">
                    <a:solidFill>
                      <a:schemeClr val="tx1"/>
                    </a:solidFill>
                    <a:miter lim="800000"/>
                    <a:headEnd/>
                    <a:tailEnd/>
                  </a:ln>
                </p:spPr>
                <p:txBody>
                  <a:bodyPr wrap="none" anchor="ctr"/>
                  <a:lstStyle/>
                  <a:p>
                    <a:pPr algn="ctr" eaLnBrk="1" hangingPunct="1"/>
                    <a:r>
                      <a:rPr lang="en-US" altLang="zh-CN" dirty="0">
                        <a:solidFill>
                          <a:srgbClr val="FFFF00"/>
                        </a:solidFill>
                      </a:rPr>
                      <a:t>1</a:t>
                    </a:r>
                    <a:endParaRPr lang="en-US" altLang="zh-CN" dirty="0"/>
                  </a:p>
                </p:txBody>
              </p:sp>
              <p:sp>
                <p:nvSpPr>
                  <p:cNvPr id="23576" name="Rectangle 13"/>
                  <p:cNvSpPr>
                    <a:spLocks noChangeArrowheads="1"/>
                  </p:cNvSpPr>
                  <p:nvPr/>
                </p:nvSpPr>
                <p:spPr bwMode="auto">
                  <a:xfrm>
                    <a:off x="3696" y="1680"/>
                    <a:ext cx="336" cy="336"/>
                  </a:xfrm>
                  <a:prstGeom prst="rect">
                    <a:avLst/>
                  </a:prstGeom>
                  <a:solidFill>
                    <a:srgbClr val="000099"/>
                  </a:solidFill>
                  <a:ln w="9525">
                    <a:solidFill>
                      <a:schemeClr val="tx1"/>
                    </a:solidFill>
                    <a:miter lim="800000"/>
                    <a:headEnd/>
                    <a:tailEnd/>
                  </a:ln>
                </p:spPr>
                <p:txBody>
                  <a:bodyPr wrap="none" anchor="ctr"/>
                  <a:lstStyle/>
                  <a:p>
                    <a:pPr algn="ctr" eaLnBrk="1" hangingPunct="1"/>
                    <a:r>
                      <a:rPr lang="en-US" altLang="zh-CN">
                        <a:solidFill>
                          <a:srgbClr val="FFFF00"/>
                        </a:solidFill>
                      </a:rPr>
                      <a:t>0</a:t>
                    </a:r>
                    <a:endParaRPr lang="en-US" altLang="zh-CN"/>
                  </a:p>
                </p:txBody>
              </p:sp>
              <p:sp>
                <p:nvSpPr>
                  <p:cNvPr id="23577" name="Rectangle 14"/>
                  <p:cNvSpPr>
                    <a:spLocks noChangeArrowheads="1"/>
                  </p:cNvSpPr>
                  <p:nvPr/>
                </p:nvSpPr>
                <p:spPr bwMode="auto">
                  <a:xfrm>
                    <a:off x="3024" y="1344"/>
                    <a:ext cx="336" cy="336"/>
                  </a:xfrm>
                  <a:prstGeom prst="rect">
                    <a:avLst/>
                  </a:prstGeom>
                  <a:solidFill>
                    <a:srgbClr val="000099"/>
                  </a:solidFill>
                  <a:ln w="9525">
                    <a:solidFill>
                      <a:schemeClr val="tx1"/>
                    </a:solidFill>
                    <a:miter lim="800000"/>
                    <a:headEnd/>
                    <a:tailEnd/>
                  </a:ln>
                </p:spPr>
                <p:txBody>
                  <a:bodyPr wrap="none" anchor="ctr"/>
                  <a:lstStyle/>
                  <a:p>
                    <a:pPr algn="ctr" eaLnBrk="1" hangingPunct="1"/>
                    <a:r>
                      <a:rPr lang="en-US" altLang="zh-CN">
                        <a:solidFill>
                          <a:srgbClr val="FFFF00"/>
                        </a:solidFill>
                      </a:rPr>
                      <a:t>-1</a:t>
                    </a:r>
                    <a:endParaRPr lang="en-US" altLang="zh-CN"/>
                  </a:p>
                </p:txBody>
              </p:sp>
              <p:sp>
                <p:nvSpPr>
                  <p:cNvPr id="23578" name="Rectangle 15"/>
                  <p:cNvSpPr>
                    <a:spLocks noChangeArrowheads="1"/>
                  </p:cNvSpPr>
                  <p:nvPr/>
                </p:nvSpPr>
                <p:spPr bwMode="auto">
                  <a:xfrm>
                    <a:off x="3024" y="2016"/>
                    <a:ext cx="336" cy="336"/>
                  </a:xfrm>
                  <a:prstGeom prst="rect">
                    <a:avLst/>
                  </a:prstGeom>
                  <a:solidFill>
                    <a:srgbClr val="000099"/>
                  </a:solidFill>
                  <a:ln w="9525">
                    <a:solidFill>
                      <a:schemeClr val="tx1"/>
                    </a:solidFill>
                    <a:miter lim="800000"/>
                    <a:headEnd/>
                    <a:tailEnd/>
                  </a:ln>
                </p:spPr>
                <p:txBody>
                  <a:bodyPr wrap="none" anchor="ctr"/>
                  <a:lstStyle/>
                  <a:p>
                    <a:pPr algn="ctr" eaLnBrk="1" hangingPunct="1"/>
                    <a:r>
                      <a:rPr lang="en-US" altLang="zh-CN">
                        <a:solidFill>
                          <a:srgbClr val="FFFF00"/>
                        </a:solidFill>
                      </a:rPr>
                      <a:t>1</a:t>
                    </a:r>
                    <a:endParaRPr lang="en-US" altLang="zh-CN"/>
                  </a:p>
                </p:txBody>
              </p:sp>
              <p:sp>
                <p:nvSpPr>
                  <p:cNvPr id="23579" name="Rectangle 16"/>
                  <p:cNvSpPr>
                    <a:spLocks noChangeArrowheads="1"/>
                  </p:cNvSpPr>
                  <p:nvPr/>
                </p:nvSpPr>
                <p:spPr bwMode="auto">
                  <a:xfrm>
                    <a:off x="3024" y="1680"/>
                    <a:ext cx="336" cy="336"/>
                  </a:xfrm>
                  <a:prstGeom prst="rect">
                    <a:avLst/>
                  </a:prstGeom>
                  <a:solidFill>
                    <a:srgbClr val="000099"/>
                  </a:solidFill>
                  <a:ln w="9525">
                    <a:solidFill>
                      <a:schemeClr val="tx1"/>
                    </a:solidFill>
                    <a:miter lim="800000"/>
                    <a:headEnd/>
                    <a:tailEnd/>
                  </a:ln>
                </p:spPr>
                <p:txBody>
                  <a:bodyPr wrap="none" anchor="ctr"/>
                  <a:lstStyle/>
                  <a:p>
                    <a:pPr algn="ctr" eaLnBrk="1" hangingPunct="1"/>
                    <a:r>
                      <a:rPr lang="en-US" altLang="zh-CN">
                        <a:solidFill>
                          <a:srgbClr val="FFFF00"/>
                        </a:solidFill>
                      </a:rPr>
                      <a:t>0</a:t>
                    </a:r>
                    <a:endParaRPr lang="en-US" altLang="zh-CN"/>
                  </a:p>
                </p:txBody>
              </p:sp>
              <p:sp>
                <p:nvSpPr>
                  <p:cNvPr id="23580" name="Rectangle 17"/>
                  <p:cNvSpPr>
                    <a:spLocks noChangeArrowheads="1"/>
                  </p:cNvSpPr>
                  <p:nvPr/>
                </p:nvSpPr>
                <p:spPr bwMode="auto">
                  <a:xfrm>
                    <a:off x="4752" y="1344"/>
                    <a:ext cx="336" cy="336"/>
                  </a:xfrm>
                  <a:prstGeom prst="rect">
                    <a:avLst/>
                  </a:prstGeom>
                  <a:solidFill>
                    <a:srgbClr val="000099"/>
                  </a:solidFill>
                  <a:ln w="9525">
                    <a:solidFill>
                      <a:schemeClr val="tx1"/>
                    </a:solidFill>
                    <a:miter lim="800000"/>
                    <a:headEnd/>
                    <a:tailEnd/>
                  </a:ln>
                </p:spPr>
                <p:txBody>
                  <a:bodyPr wrap="none" anchor="ctr"/>
                  <a:lstStyle/>
                  <a:p>
                    <a:pPr algn="ctr" eaLnBrk="1" hangingPunct="1"/>
                    <a:r>
                      <a:rPr lang="en-US" altLang="zh-CN">
                        <a:solidFill>
                          <a:srgbClr val="FFFF00"/>
                        </a:solidFill>
                      </a:rPr>
                      <a:t>0</a:t>
                    </a:r>
                  </a:p>
                </p:txBody>
              </p:sp>
              <p:sp>
                <p:nvSpPr>
                  <p:cNvPr id="23581" name="Rectangle 18"/>
                  <p:cNvSpPr>
                    <a:spLocks noChangeArrowheads="1"/>
                  </p:cNvSpPr>
                  <p:nvPr/>
                </p:nvSpPr>
                <p:spPr bwMode="auto">
                  <a:xfrm>
                    <a:off x="4752" y="2016"/>
                    <a:ext cx="336" cy="336"/>
                  </a:xfrm>
                  <a:prstGeom prst="rect">
                    <a:avLst/>
                  </a:prstGeom>
                  <a:solidFill>
                    <a:srgbClr val="000099"/>
                  </a:solidFill>
                  <a:ln w="9525">
                    <a:solidFill>
                      <a:schemeClr val="tx1"/>
                    </a:solidFill>
                    <a:miter lim="800000"/>
                    <a:headEnd/>
                    <a:tailEnd/>
                  </a:ln>
                </p:spPr>
                <p:txBody>
                  <a:bodyPr wrap="none" anchor="ctr"/>
                  <a:lstStyle/>
                  <a:p>
                    <a:pPr algn="ctr" eaLnBrk="1" hangingPunct="1"/>
                    <a:r>
                      <a:rPr lang="en-US" altLang="zh-CN">
                        <a:solidFill>
                          <a:srgbClr val="FFFF00"/>
                        </a:solidFill>
                      </a:rPr>
                      <a:t>0</a:t>
                    </a:r>
                  </a:p>
                </p:txBody>
              </p:sp>
              <p:sp>
                <p:nvSpPr>
                  <p:cNvPr id="23582" name="Rectangle 19"/>
                  <p:cNvSpPr>
                    <a:spLocks noChangeArrowheads="1"/>
                  </p:cNvSpPr>
                  <p:nvPr/>
                </p:nvSpPr>
                <p:spPr bwMode="auto">
                  <a:xfrm>
                    <a:off x="4752" y="1680"/>
                    <a:ext cx="336" cy="336"/>
                  </a:xfrm>
                  <a:prstGeom prst="rect">
                    <a:avLst/>
                  </a:prstGeom>
                  <a:solidFill>
                    <a:srgbClr val="000099"/>
                  </a:solidFill>
                  <a:ln w="9525">
                    <a:solidFill>
                      <a:schemeClr val="tx1"/>
                    </a:solidFill>
                    <a:miter lim="800000"/>
                    <a:headEnd/>
                    <a:tailEnd/>
                  </a:ln>
                </p:spPr>
                <p:txBody>
                  <a:bodyPr wrap="none" anchor="ctr"/>
                  <a:lstStyle/>
                  <a:p>
                    <a:pPr algn="ctr" eaLnBrk="1" hangingPunct="1"/>
                    <a:r>
                      <a:rPr lang="en-US" altLang="zh-CN">
                        <a:solidFill>
                          <a:srgbClr val="FFFF00"/>
                        </a:solidFill>
                      </a:rPr>
                      <a:t>0</a:t>
                    </a:r>
                  </a:p>
                </p:txBody>
              </p:sp>
              <p:sp>
                <p:nvSpPr>
                  <p:cNvPr id="23583" name="Rectangle 20"/>
                  <p:cNvSpPr>
                    <a:spLocks noChangeArrowheads="1"/>
                  </p:cNvSpPr>
                  <p:nvPr/>
                </p:nvSpPr>
                <p:spPr bwMode="auto">
                  <a:xfrm>
                    <a:off x="4416" y="1344"/>
                    <a:ext cx="336" cy="336"/>
                  </a:xfrm>
                  <a:prstGeom prst="rect">
                    <a:avLst/>
                  </a:prstGeom>
                  <a:solidFill>
                    <a:srgbClr val="000099"/>
                  </a:solidFill>
                  <a:ln w="9525">
                    <a:solidFill>
                      <a:schemeClr val="tx1"/>
                    </a:solidFill>
                    <a:miter lim="800000"/>
                    <a:headEnd/>
                    <a:tailEnd/>
                  </a:ln>
                </p:spPr>
                <p:txBody>
                  <a:bodyPr wrap="none" anchor="ctr"/>
                  <a:lstStyle/>
                  <a:p>
                    <a:pPr algn="ctr" eaLnBrk="1" hangingPunct="1"/>
                    <a:r>
                      <a:rPr lang="en-US" altLang="zh-CN">
                        <a:solidFill>
                          <a:srgbClr val="FFFF00"/>
                        </a:solidFill>
                      </a:rPr>
                      <a:t>-1</a:t>
                    </a:r>
                  </a:p>
                </p:txBody>
              </p:sp>
              <p:sp>
                <p:nvSpPr>
                  <p:cNvPr id="23584" name="Rectangle 21"/>
                  <p:cNvSpPr>
                    <a:spLocks noChangeArrowheads="1"/>
                  </p:cNvSpPr>
                  <p:nvPr/>
                </p:nvSpPr>
                <p:spPr bwMode="auto">
                  <a:xfrm>
                    <a:off x="4416" y="2016"/>
                    <a:ext cx="336" cy="336"/>
                  </a:xfrm>
                  <a:prstGeom prst="rect">
                    <a:avLst/>
                  </a:prstGeom>
                  <a:solidFill>
                    <a:srgbClr val="000099"/>
                  </a:solidFill>
                  <a:ln w="9525">
                    <a:solidFill>
                      <a:schemeClr val="tx1"/>
                    </a:solidFill>
                    <a:miter lim="800000"/>
                    <a:headEnd/>
                    <a:tailEnd/>
                  </a:ln>
                </p:spPr>
                <p:txBody>
                  <a:bodyPr wrap="none" anchor="ctr"/>
                  <a:lstStyle/>
                  <a:p>
                    <a:pPr algn="ctr" eaLnBrk="1" hangingPunct="1"/>
                    <a:r>
                      <a:rPr lang="en-US" altLang="zh-CN">
                        <a:solidFill>
                          <a:srgbClr val="FFFF00"/>
                        </a:solidFill>
                      </a:rPr>
                      <a:t>-1</a:t>
                    </a:r>
                  </a:p>
                </p:txBody>
              </p:sp>
              <p:sp>
                <p:nvSpPr>
                  <p:cNvPr id="23585" name="Rectangle 22"/>
                  <p:cNvSpPr>
                    <a:spLocks noChangeArrowheads="1"/>
                  </p:cNvSpPr>
                  <p:nvPr/>
                </p:nvSpPr>
                <p:spPr bwMode="auto">
                  <a:xfrm>
                    <a:off x="4416" y="1680"/>
                    <a:ext cx="336" cy="336"/>
                  </a:xfrm>
                  <a:prstGeom prst="rect">
                    <a:avLst/>
                  </a:prstGeom>
                  <a:solidFill>
                    <a:srgbClr val="000099"/>
                  </a:solidFill>
                  <a:ln w="9525">
                    <a:solidFill>
                      <a:schemeClr val="tx1"/>
                    </a:solidFill>
                    <a:miter lim="800000"/>
                    <a:headEnd/>
                    <a:tailEnd/>
                  </a:ln>
                </p:spPr>
                <p:txBody>
                  <a:bodyPr wrap="none" anchor="ctr"/>
                  <a:lstStyle/>
                  <a:p>
                    <a:pPr algn="ctr" eaLnBrk="1" hangingPunct="1"/>
                    <a:r>
                      <a:rPr lang="en-US" altLang="zh-CN">
                        <a:solidFill>
                          <a:srgbClr val="FFFF00"/>
                        </a:solidFill>
                      </a:rPr>
                      <a:t>-2</a:t>
                    </a:r>
                  </a:p>
                </p:txBody>
              </p:sp>
              <p:sp>
                <p:nvSpPr>
                  <p:cNvPr id="23586" name="Rectangle 23"/>
                  <p:cNvSpPr>
                    <a:spLocks noChangeArrowheads="1"/>
                  </p:cNvSpPr>
                  <p:nvPr/>
                </p:nvSpPr>
                <p:spPr bwMode="auto">
                  <a:xfrm>
                    <a:off x="5088" y="1344"/>
                    <a:ext cx="336" cy="336"/>
                  </a:xfrm>
                  <a:prstGeom prst="rect">
                    <a:avLst/>
                  </a:prstGeom>
                  <a:solidFill>
                    <a:srgbClr val="000099"/>
                  </a:solidFill>
                  <a:ln w="9525">
                    <a:solidFill>
                      <a:schemeClr val="tx1"/>
                    </a:solidFill>
                    <a:miter lim="800000"/>
                    <a:headEnd/>
                    <a:tailEnd/>
                  </a:ln>
                </p:spPr>
                <p:txBody>
                  <a:bodyPr wrap="none" anchor="ctr"/>
                  <a:lstStyle/>
                  <a:p>
                    <a:pPr algn="ctr" eaLnBrk="1" hangingPunct="1"/>
                    <a:r>
                      <a:rPr lang="en-US" altLang="zh-CN">
                        <a:solidFill>
                          <a:srgbClr val="FFFF00"/>
                        </a:solidFill>
                      </a:rPr>
                      <a:t>1</a:t>
                    </a:r>
                  </a:p>
                </p:txBody>
              </p:sp>
              <p:sp>
                <p:nvSpPr>
                  <p:cNvPr id="23587" name="Rectangle 24"/>
                  <p:cNvSpPr>
                    <a:spLocks noChangeArrowheads="1"/>
                  </p:cNvSpPr>
                  <p:nvPr/>
                </p:nvSpPr>
                <p:spPr bwMode="auto">
                  <a:xfrm>
                    <a:off x="5088" y="2016"/>
                    <a:ext cx="336" cy="336"/>
                  </a:xfrm>
                  <a:prstGeom prst="rect">
                    <a:avLst/>
                  </a:prstGeom>
                  <a:solidFill>
                    <a:srgbClr val="000099"/>
                  </a:solidFill>
                  <a:ln w="9525">
                    <a:solidFill>
                      <a:schemeClr val="tx1"/>
                    </a:solidFill>
                    <a:miter lim="800000"/>
                    <a:headEnd/>
                    <a:tailEnd/>
                  </a:ln>
                </p:spPr>
                <p:txBody>
                  <a:bodyPr wrap="none" anchor="ctr"/>
                  <a:lstStyle/>
                  <a:p>
                    <a:pPr algn="ctr" eaLnBrk="1" hangingPunct="1"/>
                    <a:r>
                      <a:rPr lang="en-US" altLang="zh-CN">
                        <a:solidFill>
                          <a:srgbClr val="FFFF00"/>
                        </a:solidFill>
                      </a:rPr>
                      <a:t>1</a:t>
                    </a:r>
                  </a:p>
                </p:txBody>
              </p:sp>
              <p:sp>
                <p:nvSpPr>
                  <p:cNvPr id="23588" name="Rectangle 25"/>
                  <p:cNvSpPr>
                    <a:spLocks noChangeArrowheads="1"/>
                  </p:cNvSpPr>
                  <p:nvPr/>
                </p:nvSpPr>
                <p:spPr bwMode="auto">
                  <a:xfrm>
                    <a:off x="5088" y="1680"/>
                    <a:ext cx="336" cy="336"/>
                  </a:xfrm>
                  <a:prstGeom prst="rect">
                    <a:avLst/>
                  </a:prstGeom>
                  <a:solidFill>
                    <a:srgbClr val="000099"/>
                  </a:solidFill>
                  <a:ln w="9525">
                    <a:solidFill>
                      <a:schemeClr val="tx1"/>
                    </a:solidFill>
                    <a:miter lim="800000"/>
                    <a:headEnd/>
                    <a:tailEnd/>
                  </a:ln>
                </p:spPr>
                <p:txBody>
                  <a:bodyPr wrap="none" anchor="ctr"/>
                  <a:lstStyle/>
                  <a:p>
                    <a:pPr algn="ctr" eaLnBrk="1" hangingPunct="1"/>
                    <a:r>
                      <a:rPr lang="en-US" altLang="zh-CN">
                        <a:solidFill>
                          <a:srgbClr val="FFFF00"/>
                        </a:solidFill>
                      </a:rPr>
                      <a:t>2</a:t>
                    </a:r>
                  </a:p>
                </p:txBody>
              </p:sp>
              <p:sp>
                <p:nvSpPr>
                  <p:cNvPr id="23589" name="Rectangle 26"/>
                  <p:cNvSpPr>
                    <a:spLocks noChangeArrowheads="1"/>
                  </p:cNvSpPr>
                  <p:nvPr/>
                </p:nvSpPr>
                <p:spPr bwMode="auto">
                  <a:xfrm>
                    <a:off x="4099" y="1661"/>
                    <a:ext cx="366" cy="327"/>
                  </a:xfrm>
                  <a:prstGeom prst="rect">
                    <a:avLst/>
                  </a:prstGeom>
                  <a:noFill/>
                  <a:ln w="9525">
                    <a:noFill/>
                    <a:miter lim="800000"/>
                    <a:headEnd/>
                    <a:tailEnd/>
                  </a:ln>
                </p:spPr>
                <p:txBody>
                  <a:bodyPr wrap="none" anchor="ctr">
                    <a:spAutoFit/>
                  </a:bodyPr>
                  <a:lstStyle/>
                  <a:p>
                    <a:pPr algn="ctr" eaLnBrk="1" hangingPunct="1"/>
                    <a:r>
                      <a:rPr lang="en-US" altLang="zh-CN" sz="2800">
                        <a:solidFill>
                          <a:srgbClr val="FF0000"/>
                        </a:solidFill>
                        <a:sym typeface="Symbol" pitchFamily="18" charset="2"/>
                      </a:rPr>
                      <a:t>G</a:t>
                    </a:r>
                    <a:r>
                      <a:rPr lang="en-US" altLang="zh-CN" sz="2800" baseline="-25000">
                        <a:solidFill>
                          <a:srgbClr val="FF0000"/>
                        </a:solidFill>
                        <a:sym typeface="Symbol" pitchFamily="18" charset="2"/>
                      </a:rPr>
                      <a:t>y</a:t>
                    </a:r>
                  </a:p>
                </p:txBody>
              </p:sp>
            </p:grpSp>
          </p:grpSp>
          <p:grpSp>
            <p:nvGrpSpPr>
              <p:cNvPr id="6" name="Group 27"/>
              <p:cNvGrpSpPr>
                <a:grpSpLocks/>
              </p:cNvGrpSpPr>
              <p:nvPr/>
            </p:nvGrpSpPr>
            <p:grpSpPr bwMode="auto">
              <a:xfrm>
                <a:off x="4513" y="1379"/>
                <a:ext cx="1008" cy="1008"/>
                <a:chOff x="4080" y="1248"/>
                <a:chExt cx="1008" cy="1008"/>
              </a:xfrm>
            </p:grpSpPr>
            <p:sp>
              <p:nvSpPr>
                <p:cNvPr id="23560" name="Rectangle 28"/>
                <p:cNvSpPr>
                  <a:spLocks noChangeArrowheads="1"/>
                </p:cNvSpPr>
                <p:nvPr/>
              </p:nvSpPr>
              <p:spPr bwMode="auto">
                <a:xfrm>
                  <a:off x="4416" y="1248"/>
                  <a:ext cx="336" cy="336"/>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altLang="zh-CN">
                      <a:solidFill>
                        <a:srgbClr val="FFFF00"/>
                      </a:solidFill>
                    </a:rPr>
                    <a:t>z</a:t>
                  </a:r>
                  <a:r>
                    <a:rPr lang="en-US" altLang="zh-CN" baseline="-25000">
                      <a:solidFill>
                        <a:srgbClr val="FFFF00"/>
                      </a:solidFill>
                    </a:rPr>
                    <a:t>2</a:t>
                  </a:r>
                  <a:endParaRPr lang="en-US" altLang="zh-CN"/>
                </a:p>
              </p:txBody>
            </p:sp>
            <p:sp>
              <p:nvSpPr>
                <p:cNvPr id="23561" name="Rectangle 29"/>
                <p:cNvSpPr>
                  <a:spLocks noChangeArrowheads="1"/>
                </p:cNvSpPr>
                <p:nvPr/>
              </p:nvSpPr>
              <p:spPr bwMode="auto">
                <a:xfrm>
                  <a:off x="4416" y="1920"/>
                  <a:ext cx="336" cy="336"/>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altLang="zh-CN">
                      <a:solidFill>
                        <a:srgbClr val="FFFF00"/>
                      </a:solidFill>
                    </a:rPr>
                    <a:t>z</a:t>
                  </a:r>
                  <a:r>
                    <a:rPr lang="en-US" altLang="zh-CN" baseline="-25000">
                      <a:solidFill>
                        <a:srgbClr val="FFFF00"/>
                      </a:solidFill>
                    </a:rPr>
                    <a:t>8</a:t>
                  </a:r>
                  <a:endParaRPr lang="en-US" altLang="zh-CN"/>
                </a:p>
              </p:txBody>
            </p:sp>
            <p:sp>
              <p:nvSpPr>
                <p:cNvPr id="23562" name="Rectangle 30"/>
                <p:cNvSpPr>
                  <a:spLocks noChangeArrowheads="1"/>
                </p:cNvSpPr>
                <p:nvPr/>
              </p:nvSpPr>
              <p:spPr bwMode="auto">
                <a:xfrm>
                  <a:off x="4416" y="1584"/>
                  <a:ext cx="336" cy="336"/>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altLang="zh-CN">
                      <a:solidFill>
                        <a:srgbClr val="FFFF00"/>
                      </a:solidFill>
                    </a:rPr>
                    <a:t>z</a:t>
                  </a:r>
                  <a:r>
                    <a:rPr lang="en-US" altLang="zh-CN" baseline="-25000">
                      <a:solidFill>
                        <a:srgbClr val="FFFF00"/>
                      </a:solidFill>
                    </a:rPr>
                    <a:t>5</a:t>
                  </a:r>
                  <a:endParaRPr lang="en-US" altLang="zh-CN"/>
                </a:p>
              </p:txBody>
            </p:sp>
            <p:sp>
              <p:nvSpPr>
                <p:cNvPr id="23563" name="Rectangle 31"/>
                <p:cNvSpPr>
                  <a:spLocks noChangeArrowheads="1"/>
                </p:cNvSpPr>
                <p:nvPr/>
              </p:nvSpPr>
              <p:spPr bwMode="auto">
                <a:xfrm>
                  <a:off x="4752" y="1248"/>
                  <a:ext cx="336" cy="336"/>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altLang="zh-CN">
                      <a:solidFill>
                        <a:srgbClr val="FFFF00"/>
                      </a:solidFill>
                    </a:rPr>
                    <a:t>z</a:t>
                  </a:r>
                  <a:r>
                    <a:rPr lang="en-US" altLang="zh-CN" baseline="-25000">
                      <a:solidFill>
                        <a:srgbClr val="FFFF00"/>
                      </a:solidFill>
                    </a:rPr>
                    <a:t>3</a:t>
                  </a:r>
                  <a:endParaRPr lang="en-US" altLang="zh-CN"/>
                </a:p>
              </p:txBody>
            </p:sp>
            <p:sp>
              <p:nvSpPr>
                <p:cNvPr id="23564" name="Rectangle 32"/>
                <p:cNvSpPr>
                  <a:spLocks noChangeArrowheads="1"/>
                </p:cNvSpPr>
                <p:nvPr/>
              </p:nvSpPr>
              <p:spPr bwMode="auto">
                <a:xfrm>
                  <a:off x="4752" y="1920"/>
                  <a:ext cx="336" cy="336"/>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altLang="zh-CN">
                      <a:solidFill>
                        <a:srgbClr val="FFFF00"/>
                      </a:solidFill>
                    </a:rPr>
                    <a:t>z</a:t>
                  </a:r>
                  <a:r>
                    <a:rPr lang="en-US" altLang="zh-CN" baseline="-25000">
                      <a:solidFill>
                        <a:srgbClr val="FFFF00"/>
                      </a:solidFill>
                    </a:rPr>
                    <a:t>9</a:t>
                  </a:r>
                  <a:endParaRPr lang="en-US" altLang="zh-CN"/>
                </a:p>
              </p:txBody>
            </p:sp>
            <p:sp>
              <p:nvSpPr>
                <p:cNvPr id="23565" name="Rectangle 33"/>
                <p:cNvSpPr>
                  <a:spLocks noChangeArrowheads="1"/>
                </p:cNvSpPr>
                <p:nvPr/>
              </p:nvSpPr>
              <p:spPr bwMode="auto">
                <a:xfrm>
                  <a:off x="4752" y="1584"/>
                  <a:ext cx="336" cy="336"/>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altLang="zh-CN">
                      <a:solidFill>
                        <a:srgbClr val="FFFF00"/>
                      </a:solidFill>
                    </a:rPr>
                    <a:t>z</a:t>
                  </a:r>
                  <a:r>
                    <a:rPr lang="en-US" altLang="zh-CN" baseline="-25000">
                      <a:solidFill>
                        <a:srgbClr val="FFFF00"/>
                      </a:solidFill>
                    </a:rPr>
                    <a:t>6</a:t>
                  </a:r>
                  <a:endParaRPr lang="en-US" altLang="zh-CN"/>
                </a:p>
              </p:txBody>
            </p:sp>
            <p:sp>
              <p:nvSpPr>
                <p:cNvPr id="23566" name="Rectangle 34"/>
                <p:cNvSpPr>
                  <a:spLocks noChangeArrowheads="1"/>
                </p:cNvSpPr>
                <p:nvPr/>
              </p:nvSpPr>
              <p:spPr bwMode="auto">
                <a:xfrm>
                  <a:off x="4080" y="1248"/>
                  <a:ext cx="336" cy="336"/>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altLang="zh-CN">
                      <a:solidFill>
                        <a:srgbClr val="FFFF00"/>
                      </a:solidFill>
                    </a:rPr>
                    <a:t>z</a:t>
                  </a:r>
                  <a:r>
                    <a:rPr lang="en-US" altLang="zh-CN" baseline="-25000">
                      <a:solidFill>
                        <a:srgbClr val="FFFF00"/>
                      </a:solidFill>
                    </a:rPr>
                    <a:t>1</a:t>
                  </a:r>
                  <a:endParaRPr lang="en-US" altLang="zh-CN"/>
                </a:p>
              </p:txBody>
            </p:sp>
            <p:sp>
              <p:nvSpPr>
                <p:cNvPr id="23567" name="Rectangle 35"/>
                <p:cNvSpPr>
                  <a:spLocks noChangeArrowheads="1"/>
                </p:cNvSpPr>
                <p:nvPr/>
              </p:nvSpPr>
              <p:spPr bwMode="auto">
                <a:xfrm>
                  <a:off x="4080" y="1920"/>
                  <a:ext cx="336" cy="336"/>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altLang="zh-CN">
                      <a:solidFill>
                        <a:srgbClr val="FFFF00"/>
                      </a:solidFill>
                    </a:rPr>
                    <a:t>z</a:t>
                  </a:r>
                  <a:r>
                    <a:rPr lang="en-US" altLang="zh-CN" baseline="-25000">
                      <a:solidFill>
                        <a:srgbClr val="FFFF00"/>
                      </a:solidFill>
                    </a:rPr>
                    <a:t>7</a:t>
                  </a:r>
                  <a:endParaRPr lang="en-US" altLang="zh-CN"/>
                </a:p>
              </p:txBody>
            </p:sp>
            <p:sp>
              <p:nvSpPr>
                <p:cNvPr id="23568" name="Rectangle 36"/>
                <p:cNvSpPr>
                  <a:spLocks noChangeArrowheads="1"/>
                </p:cNvSpPr>
                <p:nvPr/>
              </p:nvSpPr>
              <p:spPr bwMode="auto">
                <a:xfrm>
                  <a:off x="4080" y="1584"/>
                  <a:ext cx="336" cy="336"/>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altLang="zh-CN">
                      <a:solidFill>
                        <a:srgbClr val="FFFF00"/>
                      </a:solidFill>
                    </a:rPr>
                    <a:t>z</a:t>
                  </a:r>
                  <a:r>
                    <a:rPr lang="en-US" altLang="zh-CN" baseline="-25000">
                      <a:solidFill>
                        <a:srgbClr val="FFFF00"/>
                      </a:solidFill>
                    </a:rPr>
                    <a:t>4</a:t>
                  </a:r>
                  <a:endParaRPr lang="en-US" altLang="zh-CN"/>
                </a:p>
              </p:txBody>
            </p:sp>
          </p:grpSp>
        </p:grpSp>
        <p:sp>
          <p:nvSpPr>
            <p:cNvPr id="23557" name="Text Box 37"/>
            <p:cNvSpPr txBox="1">
              <a:spLocks noChangeArrowheads="1"/>
            </p:cNvSpPr>
            <p:nvPr/>
          </p:nvSpPr>
          <p:spPr bwMode="auto">
            <a:xfrm>
              <a:off x="85" y="1380"/>
              <a:ext cx="5103" cy="1242"/>
            </a:xfrm>
            <a:prstGeom prst="rect">
              <a:avLst/>
            </a:prstGeom>
            <a:noFill/>
            <a:ln w="9525">
              <a:noFill/>
              <a:miter lim="800000"/>
              <a:headEnd/>
              <a:tailEnd/>
            </a:ln>
          </p:spPr>
          <p:txBody>
            <a:bodyPr>
              <a:spAutoFit/>
            </a:bodyPr>
            <a:lstStyle/>
            <a:p>
              <a:pPr lvl="1">
                <a:lnSpc>
                  <a:spcPct val="110000"/>
                </a:lnSpc>
              </a:pPr>
              <a:r>
                <a:rPr lang="en-US" altLang="zh-CN" sz="2800" dirty="0" err="1">
                  <a:solidFill>
                    <a:srgbClr val="A1010C"/>
                  </a:solidFill>
                </a:rPr>
                <a:t>Sobel</a:t>
              </a:r>
              <a:r>
                <a:rPr lang="zh-CN" altLang="zh-CN" sz="2800" dirty="0">
                  <a:solidFill>
                    <a:srgbClr val="A1010C"/>
                  </a:solidFill>
                </a:rPr>
                <a:t>算子</a:t>
              </a:r>
              <a:r>
                <a:rPr lang="zh-CN" altLang="en-US" sz="2800" dirty="0">
                  <a:solidFill>
                    <a:srgbClr val="A1010C"/>
                  </a:solidFill>
                </a:rPr>
                <a:t>为：</a:t>
              </a:r>
            </a:p>
            <a:p>
              <a:pPr lvl="1">
                <a:lnSpc>
                  <a:spcPct val="110000"/>
                </a:lnSpc>
              </a:pPr>
              <a:r>
                <a:rPr lang="zh-CN" altLang="en-US" sz="2800" dirty="0"/>
                <a:t> </a:t>
              </a:r>
              <a:r>
                <a:rPr lang="en-US" altLang="zh-CN" sz="2800" dirty="0" err="1">
                  <a:solidFill>
                    <a:srgbClr val="FF0000"/>
                  </a:solidFill>
                  <a:sym typeface="Symbol" pitchFamily="18" charset="2"/>
                </a:rPr>
                <a:t>G</a:t>
              </a:r>
              <a:r>
                <a:rPr lang="en-US" altLang="zh-CN" sz="2800" baseline="-25000" dirty="0" err="1">
                  <a:solidFill>
                    <a:srgbClr val="FF0000"/>
                  </a:solidFill>
                  <a:sym typeface="Symbol" pitchFamily="18" charset="2"/>
                </a:rPr>
                <a:t>x</a:t>
              </a:r>
              <a:r>
                <a:rPr lang="en-US" altLang="zh-CN" sz="2800" dirty="0">
                  <a:solidFill>
                    <a:srgbClr val="FF0000"/>
                  </a:solidFill>
                  <a:sym typeface="Symbol" pitchFamily="18" charset="2"/>
                </a:rPr>
                <a:t> = (z7  + 2z8 + z9)  - (z1 + 2z2 + z3)</a:t>
              </a:r>
            </a:p>
            <a:p>
              <a:pPr lvl="1">
                <a:lnSpc>
                  <a:spcPct val="110000"/>
                </a:lnSpc>
              </a:pPr>
              <a:r>
                <a:rPr lang="en-US" altLang="zh-CN" sz="2800" dirty="0">
                  <a:solidFill>
                    <a:srgbClr val="FF0000"/>
                  </a:solidFill>
                  <a:sym typeface="Symbol" pitchFamily="18" charset="2"/>
                </a:rPr>
                <a:t> </a:t>
              </a:r>
              <a:r>
                <a:rPr lang="en-US" altLang="zh-CN" sz="2800" dirty="0" err="1">
                  <a:solidFill>
                    <a:srgbClr val="FF0000"/>
                  </a:solidFill>
                  <a:sym typeface="Symbol" pitchFamily="18" charset="2"/>
                </a:rPr>
                <a:t>G</a:t>
              </a:r>
              <a:r>
                <a:rPr lang="en-US" altLang="zh-CN" sz="2800" baseline="-25000" dirty="0" err="1">
                  <a:solidFill>
                    <a:srgbClr val="FF0000"/>
                  </a:solidFill>
                  <a:sym typeface="Symbol" pitchFamily="18" charset="2"/>
                </a:rPr>
                <a:t>y</a:t>
              </a:r>
              <a:r>
                <a:rPr lang="en-US" altLang="zh-CN" sz="2800" dirty="0">
                  <a:solidFill>
                    <a:srgbClr val="FF0000"/>
                  </a:solidFill>
                  <a:sym typeface="Symbol" pitchFamily="18" charset="2"/>
                </a:rPr>
                <a:t> = (z3  + 2z6 + z9)  - (z1 + 2z4 + z7)</a:t>
              </a:r>
            </a:p>
            <a:p>
              <a:pPr lvl="1">
                <a:lnSpc>
                  <a:spcPct val="110000"/>
                </a:lnSpc>
              </a:pPr>
              <a:r>
                <a:rPr lang="zh-CN" altLang="en-US" sz="2800" dirty="0">
                  <a:solidFill>
                    <a:schemeClr val="accent2"/>
                  </a:solidFill>
                  <a:sym typeface="Symbol" pitchFamily="18" charset="2"/>
                </a:rPr>
                <a:t>梯度值： </a:t>
              </a:r>
              <a:r>
                <a:rPr lang="en-US" altLang="zh-CN" sz="2800" dirty="0">
                  <a:solidFill>
                    <a:srgbClr val="FF0000"/>
                  </a:solidFill>
                  <a:sym typeface="Symbol" pitchFamily="18" charset="2"/>
                </a:rPr>
                <a:t>|f |  | </a:t>
              </a:r>
              <a:r>
                <a:rPr lang="en-US" altLang="zh-CN" sz="2800" dirty="0" err="1">
                  <a:solidFill>
                    <a:srgbClr val="FF0000"/>
                  </a:solidFill>
                  <a:sym typeface="Symbol" pitchFamily="18" charset="2"/>
                </a:rPr>
                <a:t>G</a:t>
              </a:r>
              <a:r>
                <a:rPr lang="en-US" altLang="zh-CN" sz="2800" baseline="-25000" dirty="0" err="1">
                  <a:solidFill>
                    <a:srgbClr val="FF0000"/>
                  </a:solidFill>
                  <a:sym typeface="Symbol" pitchFamily="18" charset="2"/>
                </a:rPr>
                <a:t>x</a:t>
              </a:r>
              <a:r>
                <a:rPr lang="en-US" altLang="zh-CN" sz="2800" dirty="0">
                  <a:solidFill>
                    <a:srgbClr val="FF0000"/>
                  </a:solidFill>
                  <a:sym typeface="Symbol" pitchFamily="18" charset="2"/>
                </a:rPr>
                <a:t> | + | </a:t>
              </a:r>
              <a:r>
                <a:rPr lang="en-US" altLang="zh-CN" sz="2800" dirty="0" err="1">
                  <a:solidFill>
                    <a:srgbClr val="FF0000"/>
                  </a:solidFill>
                  <a:sym typeface="Symbol" pitchFamily="18" charset="2"/>
                </a:rPr>
                <a:t>G</a:t>
              </a:r>
              <a:r>
                <a:rPr lang="en-US" altLang="zh-CN" sz="2800" baseline="-25000" dirty="0" err="1">
                  <a:solidFill>
                    <a:srgbClr val="FF0000"/>
                  </a:solidFill>
                  <a:sym typeface="Symbol" pitchFamily="18" charset="2"/>
                </a:rPr>
                <a:t>y</a:t>
              </a:r>
              <a:r>
                <a:rPr lang="en-US" altLang="zh-CN" sz="2800" dirty="0">
                  <a:solidFill>
                    <a:srgbClr val="FF0000"/>
                  </a:solidFill>
                  <a:sym typeface="Symbol" pitchFamily="18" charset="2"/>
                </a:rPr>
                <a:t> |</a:t>
              </a:r>
            </a:p>
          </p:txBody>
        </p:sp>
      </p:grpSp>
      <p:sp>
        <p:nvSpPr>
          <p:cNvPr id="76801" name="Rectangle 1"/>
          <p:cNvSpPr>
            <a:spLocks noChangeArrowheads="1"/>
          </p:cNvSpPr>
          <p:nvPr/>
        </p:nvSpPr>
        <p:spPr bwMode="auto">
          <a:xfrm>
            <a:off x="0" y="5443836"/>
            <a:ext cx="9144000" cy="9233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Sobe</a:t>
            </a:r>
            <a:r>
              <a:rPr kumimoji="0" 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算子：</a:t>
            </a: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G[i,</a:t>
            </a:r>
            <a:r>
              <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j</a:t>
            </a: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a:t>
            </a:r>
            <a:r>
              <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 </a:t>
            </a: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a:t>
            </a:r>
            <a:r>
              <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 </a:t>
            </a: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|f[i-1,j+1]+2f[i,j+1]+f[i+1,j+1]-f[i-1,j-1]-2f[i,j-1]-f[i+1,j-1]|  </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
            </a:r>
            <a:b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b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  </a:t>
            </a:r>
            <a:r>
              <a:rPr kumimoji="0" 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　　　　　　　　　　　</a:t>
            </a: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a:t>
            </a:r>
            <a:r>
              <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 </a:t>
            </a: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|f[i-1,j-1]+2f[i-1,j]+f[i-1,j+1]-f[i+1,j-1]-2f[i+1,j]-f[i+1,j+1]|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noFill/>
        </p:spPr>
        <p:txBody>
          <a:bodyPr anchor="t"/>
          <a:lstStyle/>
          <a:p>
            <a:pPr eaLnBrk="1" hangingPunct="1"/>
            <a:r>
              <a:rPr lang="en-US" altLang="zh-CN" smtClean="0">
                <a:latin typeface="黑体" pitchFamily="49" charset="-122"/>
                <a:ea typeface="黑体" pitchFamily="49" charset="-122"/>
              </a:rPr>
              <a:t>Sobel</a:t>
            </a:r>
            <a:r>
              <a:rPr lang="zh-CN" altLang="en-US" smtClean="0">
                <a:latin typeface="黑体" pitchFamily="49" charset="-122"/>
                <a:ea typeface="黑体" pitchFamily="49" charset="-122"/>
              </a:rPr>
              <a:t>算子</a:t>
            </a:r>
          </a:p>
        </p:txBody>
      </p:sp>
      <p:graphicFrame>
        <p:nvGraphicFramePr>
          <p:cNvPr id="675843" name="Group 3"/>
          <p:cNvGraphicFramePr>
            <a:graphicFrameLocks noGrp="1"/>
          </p:cNvGraphicFramePr>
          <p:nvPr>
            <p:ph type="tbl" idx="1"/>
          </p:nvPr>
        </p:nvGraphicFramePr>
        <p:xfrm>
          <a:off x="889000" y="2806700"/>
          <a:ext cx="1522413" cy="1554480"/>
        </p:xfrm>
        <a:graphic>
          <a:graphicData uri="http://schemas.openxmlformats.org/drawingml/2006/table">
            <a:tbl>
              <a:tblPr/>
              <a:tblGrid>
                <a:gridCol w="508000"/>
                <a:gridCol w="506413"/>
                <a:gridCol w="508000"/>
              </a:tblGrid>
              <a:tr h="3698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83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675865" name="Group 25"/>
          <p:cNvGraphicFramePr>
            <a:graphicFrameLocks noGrp="1"/>
          </p:cNvGraphicFramePr>
          <p:nvPr/>
        </p:nvGraphicFramePr>
        <p:xfrm>
          <a:off x="5467350" y="2806700"/>
          <a:ext cx="1522413" cy="1554480"/>
        </p:xfrm>
        <a:graphic>
          <a:graphicData uri="http://schemas.openxmlformats.org/drawingml/2006/table">
            <a:tbl>
              <a:tblPr/>
              <a:tblGrid>
                <a:gridCol w="508000"/>
                <a:gridCol w="506413"/>
                <a:gridCol w="508000"/>
              </a:tblGrid>
              <a:tr h="3698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83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pSp>
        <p:nvGrpSpPr>
          <p:cNvPr id="2" name="组合 14"/>
          <p:cNvGrpSpPr>
            <a:grpSpLocks/>
          </p:cNvGrpSpPr>
          <p:nvPr/>
        </p:nvGrpSpPr>
        <p:grpSpPr bwMode="auto">
          <a:xfrm>
            <a:off x="539750" y="2636838"/>
            <a:ext cx="8540750" cy="2736850"/>
            <a:chOff x="539750" y="2636912"/>
            <a:chExt cx="8540750" cy="2736850"/>
          </a:xfrm>
        </p:grpSpPr>
        <p:sp>
          <p:nvSpPr>
            <p:cNvPr id="59434" name="Text Box 43"/>
            <p:cNvSpPr txBox="1">
              <a:spLocks noChangeArrowheads="1"/>
            </p:cNvSpPr>
            <p:nvPr/>
          </p:nvSpPr>
          <p:spPr bwMode="auto">
            <a:xfrm>
              <a:off x="5435600" y="4941168"/>
              <a:ext cx="2304752" cy="369332"/>
            </a:xfrm>
            <a:prstGeom prst="rect">
              <a:avLst/>
            </a:prstGeom>
            <a:noFill/>
            <a:ln w="9525">
              <a:noFill/>
              <a:miter lim="800000"/>
              <a:headEnd/>
              <a:tailEnd/>
            </a:ln>
          </p:spPr>
          <p:txBody>
            <a:bodyPr>
              <a:spAutoFit/>
            </a:bodyPr>
            <a:lstStyle/>
            <a:p>
              <a:r>
                <a:rPr lang="zh-CN" altLang="en-US" b="1">
                  <a:solidFill>
                    <a:schemeClr val="bg1"/>
                  </a:solidFill>
                  <a:ea typeface="宋体" pitchFamily="2" charset="-122"/>
                </a:rPr>
                <a:t>计算均值，平滑噪声</a:t>
              </a:r>
            </a:p>
          </p:txBody>
        </p:sp>
        <p:grpSp>
          <p:nvGrpSpPr>
            <p:cNvPr id="3" name="组合 13"/>
            <p:cNvGrpSpPr>
              <a:grpSpLocks/>
            </p:cNvGrpSpPr>
            <p:nvPr/>
          </p:nvGrpSpPr>
          <p:grpSpPr bwMode="auto">
            <a:xfrm>
              <a:off x="539750" y="2636912"/>
              <a:ext cx="8540750" cy="2736850"/>
              <a:chOff x="539750" y="2932113"/>
              <a:chExt cx="8540750" cy="2736850"/>
            </a:xfrm>
          </p:grpSpPr>
          <p:sp>
            <p:nvSpPr>
              <p:cNvPr id="59436" name="Line 21"/>
              <p:cNvSpPr>
                <a:spLocks noChangeShapeType="1"/>
              </p:cNvSpPr>
              <p:nvPr/>
            </p:nvSpPr>
            <p:spPr bwMode="auto">
              <a:xfrm>
                <a:off x="2843213" y="2997200"/>
                <a:ext cx="0" cy="1873250"/>
              </a:xfrm>
              <a:prstGeom prst="line">
                <a:avLst/>
              </a:prstGeom>
              <a:noFill/>
              <a:ln w="9525">
                <a:solidFill>
                  <a:schemeClr val="tx1"/>
                </a:solidFill>
                <a:round/>
                <a:headEnd/>
                <a:tailEnd type="triangle" w="med" len="med"/>
              </a:ln>
            </p:spPr>
            <p:txBody>
              <a:bodyPr/>
              <a:lstStyle/>
              <a:p>
                <a:endParaRPr lang="zh-CN" altLang="en-US"/>
              </a:p>
            </p:txBody>
          </p:sp>
          <p:sp>
            <p:nvSpPr>
              <p:cNvPr id="59437" name="Text Box 22"/>
              <p:cNvSpPr txBox="1">
                <a:spLocks noChangeArrowheads="1"/>
              </p:cNvSpPr>
              <p:nvPr/>
            </p:nvSpPr>
            <p:spPr bwMode="auto">
              <a:xfrm>
                <a:off x="2987675" y="2932113"/>
                <a:ext cx="1335088" cy="641350"/>
              </a:xfrm>
              <a:prstGeom prst="rect">
                <a:avLst/>
              </a:prstGeom>
              <a:noFill/>
              <a:ln w="9525">
                <a:noFill/>
                <a:miter lim="800000"/>
                <a:headEnd/>
                <a:tailEnd/>
              </a:ln>
            </p:spPr>
            <p:txBody>
              <a:bodyPr wrap="none">
                <a:spAutoFit/>
              </a:bodyPr>
              <a:lstStyle/>
              <a:p>
                <a:r>
                  <a:rPr lang="zh-CN" altLang="en-US" b="1">
                    <a:solidFill>
                      <a:schemeClr val="bg1"/>
                    </a:solidFill>
                    <a:ea typeface="宋体" pitchFamily="2" charset="-122"/>
                  </a:rPr>
                  <a:t>计算均值，</a:t>
                </a:r>
              </a:p>
              <a:p>
                <a:r>
                  <a:rPr lang="zh-CN" altLang="en-US" b="1">
                    <a:solidFill>
                      <a:schemeClr val="bg1"/>
                    </a:solidFill>
                    <a:ea typeface="宋体" pitchFamily="2" charset="-122"/>
                  </a:rPr>
                  <a:t>平滑噪声</a:t>
                </a:r>
              </a:p>
            </p:txBody>
          </p:sp>
          <p:sp>
            <p:nvSpPr>
              <p:cNvPr id="59438" name="Line 23"/>
              <p:cNvSpPr>
                <a:spLocks noChangeShapeType="1"/>
              </p:cNvSpPr>
              <p:nvPr/>
            </p:nvSpPr>
            <p:spPr bwMode="auto">
              <a:xfrm flipH="1">
                <a:off x="682625" y="5159375"/>
                <a:ext cx="2016125" cy="0"/>
              </a:xfrm>
              <a:prstGeom prst="line">
                <a:avLst/>
              </a:prstGeom>
              <a:noFill/>
              <a:ln w="9525">
                <a:solidFill>
                  <a:schemeClr val="tx1"/>
                </a:solidFill>
                <a:round/>
                <a:headEnd/>
                <a:tailEnd type="triangle" w="med" len="med"/>
              </a:ln>
            </p:spPr>
            <p:txBody>
              <a:bodyPr/>
              <a:lstStyle/>
              <a:p>
                <a:endParaRPr lang="zh-CN" altLang="en-US"/>
              </a:p>
            </p:txBody>
          </p:sp>
          <p:sp>
            <p:nvSpPr>
              <p:cNvPr id="59439" name="Text Box 24"/>
              <p:cNvSpPr txBox="1">
                <a:spLocks noChangeArrowheads="1"/>
              </p:cNvSpPr>
              <p:nvPr/>
            </p:nvSpPr>
            <p:spPr bwMode="auto">
              <a:xfrm>
                <a:off x="539750" y="5302250"/>
                <a:ext cx="1555750" cy="366713"/>
              </a:xfrm>
              <a:prstGeom prst="rect">
                <a:avLst/>
              </a:prstGeom>
              <a:noFill/>
              <a:ln w="9525">
                <a:noFill/>
                <a:miter lim="800000"/>
                <a:headEnd/>
                <a:tailEnd/>
              </a:ln>
            </p:spPr>
            <p:txBody>
              <a:bodyPr wrap="none">
                <a:spAutoFit/>
              </a:bodyPr>
              <a:lstStyle/>
              <a:p>
                <a:r>
                  <a:rPr lang="zh-CN" altLang="en-US">
                    <a:solidFill>
                      <a:schemeClr val="bg1"/>
                    </a:solidFill>
                    <a:ea typeface="宋体" pitchFamily="2" charset="-122"/>
                  </a:rPr>
                  <a:t>检测竖直边缘</a:t>
                </a:r>
              </a:p>
            </p:txBody>
          </p:sp>
          <p:sp>
            <p:nvSpPr>
              <p:cNvPr id="59440" name="Line 44"/>
              <p:cNvSpPr>
                <a:spLocks noChangeShapeType="1"/>
              </p:cNvSpPr>
              <p:nvPr/>
            </p:nvSpPr>
            <p:spPr bwMode="auto">
              <a:xfrm flipH="1">
                <a:off x="5260975" y="5159375"/>
                <a:ext cx="2016125" cy="0"/>
              </a:xfrm>
              <a:prstGeom prst="line">
                <a:avLst/>
              </a:prstGeom>
              <a:noFill/>
              <a:ln w="9525">
                <a:solidFill>
                  <a:schemeClr val="tx1"/>
                </a:solidFill>
                <a:round/>
                <a:headEnd/>
                <a:tailEnd type="triangle" w="med" len="med"/>
              </a:ln>
            </p:spPr>
            <p:txBody>
              <a:bodyPr/>
              <a:lstStyle/>
              <a:p>
                <a:endParaRPr lang="zh-CN" altLang="en-US"/>
              </a:p>
            </p:txBody>
          </p:sp>
          <p:sp>
            <p:nvSpPr>
              <p:cNvPr id="59441" name="Text Box 45"/>
              <p:cNvSpPr txBox="1">
                <a:spLocks noChangeArrowheads="1"/>
              </p:cNvSpPr>
              <p:nvPr/>
            </p:nvSpPr>
            <p:spPr bwMode="auto">
              <a:xfrm>
                <a:off x="7524750" y="3005138"/>
                <a:ext cx="1555750" cy="366712"/>
              </a:xfrm>
              <a:prstGeom prst="rect">
                <a:avLst/>
              </a:prstGeom>
              <a:noFill/>
              <a:ln w="9525">
                <a:noFill/>
                <a:miter lim="800000"/>
                <a:headEnd/>
                <a:tailEnd/>
              </a:ln>
            </p:spPr>
            <p:txBody>
              <a:bodyPr wrap="none">
                <a:spAutoFit/>
              </a:bodyPr>
              <a:lstStyle/>
              <a:p>
                <a:r>
                  <a:rPr lang="zh-CN" altLang="en-US">
                    <a:solidFill>
                      <a:schemeClr val="bg1"/>
                    </a:solidFill>
                    <a:ea typeface="宋体" pitchFamily="2" charset="-122"/>
                  </a:rPr>
                  <a:t>检测水平边缘</a:t>
                </a:r>
              </a:p>
            </p:txBody>
          </p:sp>
          <p:sp>
            <p:nvSpPr>
              <p:cNvPr id="59442" name="Line 46"/>
              <p:cNvSpPr>
                <a:spLocks noChangeShapeType="1"/>
              </p:cNvSpPr>
              <p:nvPr/>
            </p:nvSpPr>
            <p:spPr bwMode="auto">
              <a:xfrm flipV="1">
                <a:off x="7380288" y="3005138"/>
                <a:ext cx="0" cy="1871662"/>
              </a:xfrm>
              <a:prstGeom prst="line">
                <a:avLst/>
              </a:prstGeom>
              <a:noFill/>
              <a:ln w="9525">
                <a:solidFill>
                  <a:schemeClr val="tx1"/>
                </a:solidFill>
                <a:round/>
                <a:headEnd/>
                <a:tailEnd type="triangle" w="med" len="med"/>
              </a:ln>
            </p:spPr>
            <p:txBody>
              <a:bodyPr/>
              <a:lstStyle/>
              <a:p>
                <a:endParaRPr lang="zh-CN" altLang="en-US"/>
              </a:p>
            </p:txBody>
          </p:sp>
        </p:grpSp>
      </p:grpSp>
      <p:sp>
        <p:nvSpPr>
          <p:cNvPr id="59432" name="Rectangle 47"/>
          <p:cNvSpPr>
            <a:spLocks noChangeArrowheads="1"/>
          </p:cNvSpPr>
          <p:nvPr/>
        </p:nvSpPr>
        <p:spPr bwMode="auto">
          <a:xfrm>
            <a:off x="457200" y="1600200"/>
            <a:ext cx="8229600" cy="4525963"/>
          </a:xfrm>
          <a:prstGeom prst="rect">
            <a:avLst/>
          </a:prstGeom>
          <a:noFill/>
          <a:ln w="9525">
            <a:noFill/>
            <a:miter lim="800000"/>
            <a:headEnd/>
            <a:tailEnd/>
          </a:ln>
        </p:spPr>
        <p:txBody>
          <a:bodyPr/>
          <a:lstStyle/>
          <a:p>
            <a:pPr marL="342900" indent="-342900" eaLnBrk="1" hangingPunct="1">
              <a:spcBef>
                <a:spcPct val="20000"/>
              </a:spcBef>
              <a:buFontTx/>
              <a:buChar char="•"/>
            </a:pPr>
            <a:r>
              <a:rPr kumimoji="1" lang="en-US" altLang="zh-CN" sz="2400">
                <a:solidFill>
                  <a:schemeClr val="bg1"/>
                </a:solidFill>
                <a:ea typeface="宋体" pitchFamily="2" charset="-122"/>
              </a:rPr>
              <a:t>Sobel</a:t>
            </a:r>
            <a:r>
              <a:rPr kumimoji="1" lang="zh-CN" altLang="en-US" sz="2400">
                <a:solidFill>
                  <a:schemeClr val="bg1"/>
                </a:solidFill>
                <a:ea typeface="宋体" pitchFamily="2" charset="-122"/>
              </a:rPr>
              <a:t>算子，近似一阶微分</a:t>
            </a:r>
          </a:p>
          <a:p>
            <a:pPr marL="342900" indent="-342900" eaLnBrk="1" hangingPunct="1">
              <a:spcBef>
                <a:spcPct val="20000"/>
              </a:spcBef>
              <a:buFontTx/>
              <a:buChar char="•"/>
            </a:pPr>
            <a:r>
              <a:rPr kumimoji="1" lang="zh-CN" altLang="en-US" sz="2400">
                <a:solidFill>
                  <a:schemeClr val="bg1"/>
                </a:solidFill>
                <a:ea typeface="宋体" pitchFamily="2" charset="-122"/>
              </a:rPr>
              <a:t>去噪 </a:t>
            </a:r>
            <a:r>
              <a:rPr kumimoji="1" lang="en-US" altLang="zh-CN" sz="2400">
                <a:solidFill>
                  <a:schemeClr val="bg1"/>
                </a:solidFill>
                <a:ea typeface="宋体" pitchFamily="2" charset="-122"/>
              </a:rPr>
              <a:t>+ </a:t>
            </a:r>
            <a:r>
              <a:rPr kumimoji="1" lang="zh-CN" altLang="en-US" sz="2400">
                <a:solidFill>
                  <a:schemeClr val="bg1"/>
                </a:solidFill>
                <a:ea typeface="宋体" pitchFamily="2" charset="-122"/>
              </a:rPr>
              <a:t>增强边缘，给四邻域更大的权重</a:t>
            </a:r>
          </a:p>
        </p:txBody>
      </p:sp>
      <p:sp>
        <p:nvSpPr>
          <p:cNvPr id="59433" name="矩形 17"/>
          <p:cNvSpPr>
            <a:spLocks noChangeArrowheads="1"/>
          </p:cNvSpPr>
          <p:nvPr/>
        </p:nvSpPr>
        <p:spPr bwMode="auto">
          <a:xfrm>
            <a:off x="468313" y="5876925"/>
            <a:ext cx="8424862" cy="461963"/>
          </a:xfrm>
          <a:prstGeom prst="rect">
            <a:avLst/>
          </a:prstGeom>
          <a:noFill/>
          <a:ln w="9525">
            <a:noFill/>
            <a:miter lim="800000"/>
            <a:headEnd/>
            <a:tailEnd/>
          </a:ln>
        </p:spPr>
        <p:txBody>
          <a:bodyPr>
            <a:spAutoFit/>
          </a:bodyPr>
          <a:lstStyle/>
          <a:p>
            <a:r>
              <a:rPr lang="en-US" altLang="zh-CN" sz="2400">
                <a:solidFill>
                  <a:schemeClr val="bg1"/>
                </a:solidFill>
                <a:ea typeface="宋体" pitchFamily="2" charset="-122"/>
              </a:rPr>
              <a:t>Sobel</a:t>
            </a:r>
            <a:r>
              <a:rPr lang="zh-CN" altLang="en-US" sz="2400">
                <a:solidFill>
                  <a:schemeClr val="bg1"/>
                </a:solidFill>
                <a:ea typeface="宋体" pitchFamily="2" charset="-122"/>
              </a:rPr>
              <a:t>算子对于象素的位置的影响做了加权，因此效果更好。</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algn="l" eaLnBrk="1" hangingPunct="1"/>
            <a:r>
              <a:rPr lang="en-US" altLang="zh-CN" sz="4000" b="1" dirty="0" smtClean="0">
                <a:solidFill>
                  <a:srgbClr val="679AFF"/>
                </a:solidFill>
                <a:latin typeface="Times New Roman" pitchFamily="18" charset="0"/>
              </a:rPr>
              <a:t>3 </a:t>
            </a:r>
            <a:r>
              <a:rPr lang="zh-CN" altLang="en-US" sz="4000" b="1" dirty="0" smtClean="0">
                <a:solidFill>
                  <a:srgbClr val="679AFF"/>
                </a:solidFill>
              </a:rPr>
              <a:t>边缘检测</a:t>
            </a:r>
          </a:p>
        </p:txBody>
      </p:sp>
      <p:sp>
        <p:nvSpPr>
          <p:cNvPr id="472067" name="Rectangle 3"/>
          <p:cNvSpPr>
            <a:spLocks noGrp="1" noChangeArrowheads="1"/>
          </p:cNvSpPr>
          <p:nvPr>
            <p:ph type="body" idx="1"/>
          </p:nvPr>
        </p:nvSpPr>
        <p:spPr>
          <a:xfrm>
            <a:off x="-59957" y="1049311"/>
            <a:ext cx="8829207" cy="3992375"/>
          </a:xfrm>
        </p:spPr>
        <p:txBody>
          <a:bodyPr/>
          <a:lstStyle/>
          <a:p>
            <a:pPr lvl="1" eaLnBrk="1" hangingPunct="1">
              <a:lnSpc>
                <a:spcPct val="110000"/>
              </a:lnSpc>
            </a:pPr>
            <a:r>
              <a:rPr lang="en-US" altLang="zh-CN" sz="3200" b="1" dirty="0" err="1" smtClean="0">
                <a:solidFill>
                  <a:srgbClr val="A1010C"/>
                </a:solidFill>
                <a:latin typeface="Times New Roman" pitchFamily="18" charset="0"/>
              </a:rPr>
              <a:t>Sobel</a:t>
            </a:r>
            <a:r>
              <a:rPr lang="zh-CN" altLang="en-US" b="1" dirty="0" smtClean="0">
                <a:solidFill>
                  <a:srgbClr val="A1010C"/>
                </a:solidFill>
                <a:latin typeface="Times New Roman" pitchFamily="18" charset="0"/>
                <a:ea typeface="宋体" pitchFamily="2" charset="-122"/>
              </a:rPr>
              <a:t>（</a:t>
            </a:r>
            <a:r>
              <a:rPr lang="en-US" altLang="zh-CN" b="1" dirty="0" smtClean="0">
                <a:solidFill>
                  <a:srgbClr val="A1010C"/>
                </a:solidFill>
                <a:latin typeface="Times New Roman" pitchFamily="18" charset="0"/>
                <a:ea typeface="宋体" pitchFamily="2" charset="-122"/>
              </a:rPr>
              <a:t>Prewitt</a:t>
            </a:r>
            <a:r>
              <a:rPr lang="zh-CN" altLang="en-US" b="1" dirty="0" smtClean="0">
                <a:solidFill>
                  <a:srgbClr val="A1010C"/>
                </a:solidFill>
                <a:latin typeface="Times New Roman" pitchFamily="18" charset="0"/>
                <a:ea typeface="宋体" pitchFamily="2" charset="-122"/>
              </a:rPr>
              <a:t>）</a:t>
            </a:r>
            <a:r>
              <a:rPr lang="zh-CN" altLang="en-US" sz="3200" b="1" dirty="0" smtClean="0">
                <a:solidFill>
                  <a:srgbClr val="A1010C"/>
                </a:solidFill>
              </a:rPr>
              <a:t>梯度算子的使用与分析</a:t>
            </a:r>
          </a:p>
          <a:p>
            <a:pPr lvl="1" eaLnBrk="1" hangingPunct="1">
              <a:lnSpc>
                <a:spcPct val="110000"/>
              </a:lnSpc>
              <a:buFontTx/>
              <a:buNone/>
            </a:pPr>
            <a:r>
              <a:rPr lang="zh-CN" altLang="en-US" b="1" dirty="0" smtClean="0">
                <a:sym typeface="Symbol" pitchFamily="18" charset="2"/>
              </a:rPr>
              <a:t>	</a:t>
            </a:r>
            <a:r>
              <a:rPr lang="en-US" altLang="zh-CN" b="1" dirty="0" smtClean="0">
                <a:sym typeface="Symbol" pitchFamily="18" charset="2"/>
              </a:rPr>
              <a:t>1) </a:t>
            </a:r>
            <a:r>
              <a:rPr lang="zh-CN" altLang="en-US" b="1" dirty="0" smtClean="0">
                <a:sym typeface="Symbol" pitchFamily="18" charset="2"/>
              </a:rPr>
              <a:t>直接计算</a:t>
            </a:r>
            <a:r>
              <a:rPr lang="en-US" altLang="zh-CN" b="1" dirty="0" err="1" smtClean="0">
                <a:solidFill>
                  <a:srgbClr val="FF0000"/>
                </a:solidFill>
                <a:latin typeface="Times New Roman" pitchFamily="18" charset="0"/>
                <a:ea typeface="宋体" pitchFamily="2" charset="-122"/>
                <a:sym typeface="Symbol" pitchFamily="18" charset="2"/>
              </a:rPr>
              <a:t>G</a:t>
            </a:r>
            <a:r>
              <a:rPr lang="en-US" altLang="zh-CN" b="1" baseline="-25000" dirty="0" err="1" smtClean="0">
                <a:solidFill>
                  <a:srgbClr val="FF0000"/>
                </a:solidFill>
                <a:latin typeface="Times New Roman" pitchFamily="18" charset="0"/>
                <a:ea typeface="宋体" pitchFamily="2" charset="-122"/>
                <a:sym typeface="Symbol" pitchFamily="18" charset="2"/>
              </a:rPr>
              <a:t>x</a:t>
            </a:r>
            <a:r>
              <a:rPr lang="en-US" altLang="zh-CN" b="1" dirty="0" smtClean="0">
                <a:latin typeface="Times New Roman" pitchFamily="18" charset="0"/>
                <a:sym typeface="Symbol" pitchFamily="18" charset="2"/>
              </a:rPr>
              <a:t> </a:t>
            </a:r>
            <a:r>
              <a:rPr lang="zh-CN" altLang="en-US" b="1" dirty="0" smtClean="0">
                <a:latin typeface="Times New Roman" pitchFamily="18" charset="0"/>
                <a:sym typeface="Symbol" pitchFamily="18" charset="2"/>
              </a:rPr>
              <a:t>、 </a:t>
            </a:r>
            <a:r>
              <a:rPr lang="en-US" altLang="zh-CN" b="1" dirty="0" err="1" smtClean="0">
                <a:solidFill>
                  <a:srgbClr val="FF0000"/>
                </a:solidFill>
                <a:latin typeface="Times New Roman" pitchFamily="18" charset="0"/>
                <a:ea typeface="宋体" pitchFamily="2" charset="-122"/>
                <a:sym typeface="Symbol" pitchFamily="18" charset="2"/>
              </a:rPr>
              <a:t>G</a:t>
            </a:r>
            <a:r>
              <a:rPr lang="en-US" altLang="zh-CN" b="1" baseline="-25000" dirty="0" err="1" smtClean="0">
                <a:solidFill>
                  <a:srgbClr val="FF0000"/>
                </a:solidFill>
                <a:latin typeface="Times New Roman" pitchFamily="18" charset="0"/>
                <a:ea typeface="宋体" pitchFamily="2" charset="-122"/>
                <a:sym typeface="Symbol" pitchFamily="18" charset="2"/>
              </a:rPr>
              <a:t>y</a:t>
            </a:r>
            <a:r>
              <a:rPr lang="zh-CN" altLang="en-US" b="1" dirty="0" smtClean="0">
                <a:sym typeface="Symbol" pitchFamily="18" charset="2"/>
              </a:rPr>
              <a:t>可以检测到边的存在，        	  以及从暗到亮，从亮到暗的变化。</a:t>
            </a:r>
          </a:p>
          <a:p>
            <a:pPr lvl="1" eaLnBrk="1" hangingPunct="1">
              <a:lnSpc>
                <a:spcPct val="110000"/>
              </a:lnSpc>
              <a:buFontTx/>
              <a:buNone/>
            </a:pPr>
            <a:endParaRPr lang="zh-CN" altLang="en-US" b="1" dirty="0" smtClean="0">
              <a:sym typeface="Symbol" pitchFamily="18" charset="2"/>
            </a:endParaRPr>
          </a:p>
          <a:p>
            <a:pPr lvl="1" eaLnBrk="1" hangingPunct="1">
              <a:lnSpc>
                <a:spcPct val="110000"/>
              </a:lnSpc>
              <a:buFontTx/>
              <a:buNone/>
            </a:pPr>
            <a:r>
              <a:rPr lang="zh-CN" altLang="en-US" b="1" dirty="0" smtClean="0">
                <a:sym typeface="Symbol" pitchFamily="18" charset="2"/>
              </a:rPr>
              <a:t>  </a:t>
            </a:r>
            <a:r>
              <a:rPr lang="en-US" altLang="zh-CN" b="1" dirty="0" smtClean="0">
                <a:sym typeface="Symbol" pitchFamily="18" charset="2"/>
              </a:rPr>
              <a:t>2) </a:t>
            </a:r>
            <a:r>
              <a:rPr lang="zh-CN" altLang="en-US" b="1" dirty="0" smtClean="0">
                <a:sym typeface="Symbol" pitchFamily="18" charset="2"/>
              </a:rPr>
              <a:t>仅计算</a:t>
            </a:r>
            <a:r>
              <a:rPr lang="en-US" altLang="zh-CN" b="1" dirty="0" smtClean="0">
                <a:latin typeface="Times New Roman" pitchFamily="18" charset="0"/>
                <a:sym typeface="Symbol" pitchFamily="18" charset="2"/>
              </a:rPr>
              <a:t>| </a:t>
            </a:r>
            <a:r>
              <a:rPr lang="en-US" altLang="zh-CN" b="1" dirty="0" err="1" smtClean="0">
                <a:solidFill>
                  <a:srgbClr val="FF0000"/>
                </a:solidFill>
                <a:latin typeface="Times New Roman" pitchFamily="18" charset="0"/>
                <a:ea typeface="宋体" pitchFamily="2" charset="-122"/>
                <a:sym typeface="Symbol" pitchFamily="18" charset="2"/>
              </a:rPr>
              <a:t>G</a:t>
            </a:r>
            <a:r>
              <a:rPr lang="en-US" altLang="zh-CN" b="1" baseline="-25000" dirty="0" err="1" smtClean="0">
                <a:solidFill>
                  <a:srgbClr val="FF0000"/>
                </a:solidFill>
                <a:latin typeface="Times New Roman" pitchFamily="18" charset="0"/>
                <a:ea typeface="宋体" pitchFamily="2" charset="-122"/>
                <a:sym typeface="Symbol" pitchFamily="18" charset="2"/>
              </a:rPr>
              <a:t>x</a:t>
            </a:r>
            <a:r>
              <a:rPr lang="en-US" altLang="zh-CN" b="1" dirty="0" smtClean="0">
                <a:latin typeface="Times New Roman" pitchFamily="18" charset="0"/>
                <a:sym typeface="Symbol" pitchFamily="18" charset="2"/>
              </a:rPr>
              <a:t> |</a:t>
            </a:r>
            <a:r>
              <a:rPr lang="zh-CN" altLang="en-US" b="1" dirty="0" smtClean="0">
                <a:sym typeface="Symbol" pitchFamily="18" charset="2"/>
              </a:rPr>
              <a:t>，</a:t>
            </a:r>
            <a:r>
              <a:rPr lang="zh-CN" altLang="en-US" b="1" dirty="0" smtClean="0"/>
              <a:t>产生最强的响应是正交于</a:t>
            </a:r>
            <a:r>
              <a:rPr lang="en-US" altLang="zh-CN" b="1" dirty="0" smtClean="0"/>
              <a:t>x</a:t>
            </a:r>
            <a:r>
              <a:rPr lang="zh-CN" altLang="en-US" b="1" dirty="0" smtClean="0"/>
              <a:t>轴的边； </a:t>
            </a:r>
            <a:r>
              <a:rPr lang="en-US" altLang="zh-CN" b="1" dirty="0" smtClean="0">
                <a:latin typeface="Times New Roman" pitchFamily="18" charset="0"/>
                <a:sym typeface="Symbol" pitchFamily="18" charset="2"/>
              </a:rPr>
              <a:t>| </a:t>
            </a:r>
            <a:r>
              <a:rPr lang="en-US" altLang="zh-CN" b="1" dirty="0" err="1" smtClean="0">
                <a:solidFill>
                  <a:srgbClr val="FF0000"/>
                </a:solidFill>
                <a:latin typeface="Times New Roman" pitchFamily="18" charset="0"/>
                <a:ea typeface="宋体" pitchFamily="2" charset="-122"/>
                <a:sym typeface="Symbol" pitchFamily="18" charset="2"/>
              </a:rPr>
              <a:t>G</a:t>
            </a:r>
            <a:r>
              <a:rPr lang="en-US" altLang="zh-CN" b="1" baseline="-25000" dirty="0" err="1" smtClean="0">
                <a:solidFill>
                  <a:srgbClr val="FF0000"/>
                </a:solidFill>
                <a:latin typeface="Times New Roman" pitchFamily="18" charset="0"/>
                <a:ea typeface="宋体" pitchFamily="2" charset="-122"/>
                <a:sym typeface="Symbol" pitchFamily="18" charset="2"/>
              </a:rPr>
              <a:t>y</a:t>
            </a:r>
            <a:r>
              <a:rPr lang="en-US" altLang="zh-CN" b="1" dirty="0" smtClean="0">
                <a:latin typeface="Times New Roman" pitchFamily="18" charset="0"/>
                <a:sym typeface="Symbol" pitchFamily="18" charset="2"/>
              </a:rPr>
              <a:t> |</a:t>
            </a:r>
            <a:r>
              <a:rPr lang="zh-CN" altLang="en-US" b="1" dirty="0" smtClean="0">
                <a:sym typeface="Symbol" pitchFamily="18" charset="2"/>
              </a:rPr>
              <a:t>则是正交于</a:t>
            </a:r>
            <a:r>
              <a:rPr lang="en-US" altLang="zh-CN" b="1" dirty="0" smtClean="0">
                <a:sym typeface="Symbol" pitchFamily="18" charset="2"/>
              </a:rPr>
              <a:t>y</a:t>
            </a:r>
            <a:r>
              <a:rPr lang="zh-CN" altLang="en-US" b="1" dirty="0" smtClean="0">
                <a:sym typeface="Symbol" pitchFamily="18" charset="2"/>
              </a:rPr>
              <a:t>轴的边。</a:t>
            </a:r>
          </a:p>
          <a:p>
            <a:pPr lvl="1" eaLnBrk="1" hangingPunct="1">
              <a:lnSpc>
                <a:spcPct val="110000"/>
              </a:lnSpc>
              <a:buFontTx/>
              <a:buNone/>
            </a:pPr>
            <a:endParaRPr lang="en-US" altLang="zh-CN" b="1"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72067">
                                            <p:txEl>
                                              <p:pRg st="0" end="0"/>
                                            </p:txEl>
                                          </p:spTgt>
                                        </p:tgtEl>
                                        <p:attrNameLst>
                                          <p:attrName>style.visibility</p:attrName>
                                        </p:attrNameLst>
                                      </p:cBhvr>
                                      <p:to>
                                        <p:strVal val="visible"/>
                                      </p:to>
                                    </p:set>
                                    <p:animEffect transition="in" filter="wipe(left)">
                                      <p:cBhvr>
                                        <p:cTn id="7" dur="500"/>
                                        <p:tgtEl>
                                          <p:spTgt spid="472067">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472067">
                                            <p:txEl>
                                              <p:charRg st="25" end="75"/>
                                            </p:txEl>
                                          </p:spTgt>
                                        </p:tgtEl>
                                        <p:attrNameLst>
                                          <p:attrName>style.visibility</p:attrName>
                                        </p:attrNameLst>
                                      </p:cBhvr>
                                      <p:to>
                                        <p:strVal val="visible"/>
                                      </p:to>
                                    </p:set>
                                    <p:animEffect transition="in" filter="wipe(left)">
                                      <p:cBhvr>
                                        <p:cTn id="10" dur="500"/>
                                        <p:tgtEl>
                                          <p:spTgt spid="472067">
                                            <p:txEl>
                                              <p:charRg st="25" end="75"/>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472067">
                                            <p:txEl>
                                              <p:charRg st="75" end="124"/>
                                            </p:txEl>
                                          </p:spTgt>
                                        </p:tgtEl>
                                        <p:attrNameLst>
                                          <p:attrName>style.visibility</p:attrName>
                                        </p:attrNameLst>
                                      </p:cBhvr>
                                      <p:to>
                                        <p:strVal val="visible"/>
                                      </p:to>
                                    </p:set>
                                    <p:animEffect transition="in" filter="wipe(left)">
                                      <p:cBhvr>
                                        <p:cTn id="13" dur="500"/>
                                        <p:tgtEl>
                                          <p:spTgt spid="472067">
                                            <p:txEl>
                                              <p:charRg st="75" end="124"/>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472067">
                                            <p:txEl>
                                              <p:charRg st="124" end="128"/>
                                            </p:txEl>
                                          </p:spTgt>
                                        </p:tgtEl>
                                        <p:attrNameLst>
                                          <p:attrName>style.visibility</p:attrName>
                                        </p:attrNameLst>
                                      </p:cBhvr>
                                      <p:to>
                                        <p:strVal val="visible"/>
                                      </p:to>
                                    </p:set>
                                    <p:animEffect transition="in" filter="wipe(left)">
                                      <p:cBhvr>
                                        <p:cTn id="16" dur="500"/>
                                        <p:tgtEl>
                                          <p:spTgt spid="472067">
                                            <p:txEl>
                                              <p:charRg st="124" end="128"/>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472067">
                                            <p:txEl>
                                              <p:charRg st="128" end="128"/>
                                            </p:txEl>
                                          </p:spTgt>
                                        </p:tgtEl>
                                        <p:attrNameLst>
                                          <p:attrName>style.visibility</p:attrName>
                                        </p:attrNameLst>
                                      </p:cBhvr>
                                      <p:to>
                                        <p:strVal val="visible"/>
                                      </p:to>
                                    </p:set>
                                    <p:animEffect transition="in" filter="wipe(left)">
                                      <p:cBhvr>
                                        <p:cTn id="19" dur="500"/>
                                        <p:tgtEl>
                                          <p:spTgt spid="472067">
                                            <p:txEl>
                                              <p:charRg st="128" end="128"/>
                                            </p:txEl>
                                          </p:spTgt>
                                        </p:tgtEl>
                                      </p:cBhvr>
                                    </p:animEffect>
                                  </p:childTnLst>
                                </p:cTn>
                              </p:par>
                              <p:par>
                                <p:cTn id="20" presetID="22" presetClass="entr" presetSubtype="8" fill="hold" nodeType="withEffect">
                                  <p:stCondLst>
                                    <p:cond delay="0"/>
                                  </p:stCondLst>
                                  <p:childTnLst>
                                    <p:set>
                                      <p:cBhvr>
                                        <p:cTn id="21" dur="1" fill="hold">
                                          <p:stCondLst>
                                            <p:cond delay="0"/>
                                          </p:stCondLst>
                                        </p:cTn>
                                        <p:tgtEl>
                                          <p:spTgt spid="472067">
                                            <p:txEl>
                                              <p:charRg st="128" end="128"/>
                                            </p:txEl>
                                          </p:spTgt>
                                        </p:tgtEl>
                                        <p:attrNameLst>
                                          <p:attrName>style.visibility</p:attrName>
                                        </p:attrNameLst>
                                      </p:cBhvr>
                                      <p:to>
                                        <p:strVal val="visible"/>
                                      </p:to>
                                    </p:set>
                                    <p:animEffect transition="in" filter="wipe(left)">
                                      <p:cBhvr>
                                        <p:cTn id="22" dur="500"/>
                                        <p:tgtEl>
                                          <p:spTgt spid="472067">
                                            <p:txEl>
                                              <p:charRg st="128" end="12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标题 1"/>
          <p:cNvSpPr>
            <a:spLocks noGrp="1"/>
          </p:cNvSpPr>
          <p:nvPr>
            <p:ph type="title"/>
          </p:nvPr>
        </p:nvSpPr>
        <p:spPr/>
        <p:txBody>
          <a:bodyPr/>
          <a:lstStyle/>
          <a:p>
            <a:endParaRPr lang="zh-CN" altLang="en-US" smtClean="0">
              <a:ea typeface="宋体" pitchFamily="2" charset="-122"/>
            </a:endParaRPr>
          </a:p>
        </p:txBody>
      </p:sp>
      <p:sp>
        <p:nvSpPr>
          <p:cNvPr id="22533" name="内容占位符 2"/>
          <p:cNvSpPr>
            <a:spLocks noGrp="1"/>
          </p:cNvSpPr>
          <p:nvPr>
            <p:ph idx="1"/>
          </p:nvPr>
        </p:nvSpPr>
        <p:spPr/>
        <p:txBody>
          <a:bodyPr/>
          <a:lstStyle/>
          <a:p>
            <a:r>
              <a:rPr lang="zh-CN" altLang="en-US" smtClean="0">
                <a:ea typeface="宋体" pitchFamily="2" charset="-122"/>
              </a:rPr>
              <a:t>例设有一幅图像，像素值如图所示，请用</a:t>
            </a:r>
            <a:r>
              <a:rPr lang="en-US" altLang="zh-CN" smtClean="0">
                <a:ea typeface="宋体" pitchFamily="2" charset="-122"/>
              </a:rPr>
              <a:t>soble</a:t>
            </a:r>
            <a:r>
              <a:rPr lang="zh-CN" altLang="en-US" smtClean="0">
                <a:ea typeface="宋体" pitchFamily="2" charset="-122"/>
              </a:rPr>
              <a:t>算子来计算这幅图的梯度，并画出梯度图。</a:t>
            </a:r>
          </a:p>
        </p:txBody>
      </p:sp>
      <p:graphicFrame>
        <p:nvGraphicFramePr>
          <p:cNvPr id="4" name="表格 3"/>
          <p:cNvGraphicFramePr>
            <a:graphicFrameLocks noGrp="1"/>
          </p:cNvGraphicFramePr>
          <p:nvPr/>
        </p:nvGraphicFramePr>
        <p:xfrm>
          <a:off x="684213" y="2924175"/>
          <a:ext cx="3743325" cy="2600325"/>
        </p:xfrm>
        <a:graphic>
          <a:graphicData uri="http://schemas.openxmlformats.org/drawingml/2006/table">
            <a:tbl>
              <a:tblPr/>
              <a:tblGrid>
                <a:gridCol w="534987"/>
                <a:gridCol w="534988"/>
                <a:gridCol w="533400"/>
                <a:gridCol w="534987"/>
                <a:gridCol w="534988"/>
                <a:gridCol w="534987"/>
                <a:gridCol w="534988"/>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rgbClr val="FFFFFF"/>
                          </a:solidFill>
                          <a:effectLst/>
                          <a:latin typeface="Verdana" pitchFamily="34" charset="0"/>
                          <a:ea typeface="宋体" pitchFamily="2" charset="-122"/>
                        </a:rPr>
                        <a:t>1</a:t>
                      </a:r>
                      <a:endParaRPr kumimoji="0" lang="zh-CN" altLang="en-US" sz="1800" b="1" i="0" u="none" strike="noStrike" cap="none" normalizeH="0" baseline="0" dirty="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FFFFFF"/>
                          </a:solidFill>
                          <a:effectLst/>
                          <a:latin typeface="Verdana" pitchFamily="34" charset="0"/>
                          <a:ea typeface="宋体" pitchFamily="2" charset="-122"/>
                        </a:rPr>
                        <a:t>1</a:t>
                      </a:r>
                      <a:endParaRPr kumimoji="0" lang="zh-CN" altLang="en-US" sz="18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FFFFFF"/>
                          </a:solidFill>
                          <a:effectLst/>
                          <a:latin typeface="Verdana" pitchFamily="34" charset="0"/>
                          <a:ea typeface="宋体" pitchFamily="2" charset="-122"/>
                        </a:rPr>
                        <a:t>1</a:t>
                      </a:r>
                      <a:endParaRPr kumimoji="0" lang="zh-CN" altLang="en-US" sz="18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FFFFFF"/>
                          </a:solidFill>
                          <a:effectLst/>
                          <a:latin typeface="Verdana" pitchFamily="34" charset="0"/>
                          <a:ea typeface="宋体" pitchFamily="2" charset="-122"/>
                        </a:rPr>
                        <a:t>1</a:t>
                      </a:r>
                      <a:endParaRPr kumimoji="0" lang="zh-CN" altLang="en-US" sz="18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FFFFFF"/>
                          </a:solidFill>
                          <a:effectLst/>
                          <a:latin typeface="Verdana" pitchFamily="34" charset="0"/>
                          <a:ea typeface="宋体" pitchFamily="2" charset="-122"/>
                        </a:rPr>
                        <a:t>1</a:t>
                      </a:r>
                      <a:endParaRPr kumimoji="0" lang="zh-CN" altLang="en-US" sz="18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FFFFFF"/>
                          </a:solidFill>
                          <a:effectLst/>
                          <a:latin typeface="Verdana" pitchFamily="34" charset="0"/>
                          <a:ea typeface="宋体" pitchFamily="2" charset="-122"/>
                        </a:rPr>
                        <a:t>1</a:t>
                      </a:r>
                      <a:endParaRPr kumimoji="0" lang="zh-CN" altLang="en-US" sz="18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FFFFFF"/>
                          </a:solidFill>
                          <a:effectLst/>
                          <a:latin typeface="Verdana" pitchFamily="34" charset="0"/>
                          <a:ea typeface="宋体" pitchFamily="2" charset="-122"/>
                        </a:rPr>
                        <a:t>1</a:t>
                      </a:r>
                      <a:endParaRPr kumimoji="0" lang="zh-CN" altLang="en-US" sz="18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dirty="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dirty="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dirty="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0</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0</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0</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0</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0</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0</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0</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0</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0</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r>
            </a:tbl>
          </a:graphicData>
        </a:graphic>
      </p:graphicFrame>
      <p:graphicFrame>
        <p:nvGraphicFramePr>
          <p:cNvPr id="22530" name="Object 2"/>
          <p:cNvGraphicFramePr>
            <a:graphicFrameLocks noChangeAspect="1"/>
          </p:cNvGraphicFramePr>
          <p:nvPr/>
        </p:nvGraphicFramePr>
        <p:xfrm>
          <a:off x="5435600" y="2924175"/>
          <a:ext cx="1206500" cy="711200"/>
        </p:xfrm>
        <a:graphic>
          <a:graphicData uri="http://schemas.openxmlformats.org/presentationml/2006/ole">
            <p:oleObj spid="_x0000_s184322" name="Equation" r:id="rId3" imgW="1206360" imgH="711000" progId="Equation.DSMT4">
              <p:embed/>
            </p:oleObj>
          </a:graphicData>
        </a:graphic>
      </p:graphicFrame>
      <p:graphicFrame>
        <p:nvGraphicFramePr>
          <p:cNvPr id="22531" name="Object 4"/>
          <p:cNvGraphicFramePr>
            <a:graphicFrameLocks noChangeAspect="1"/>
          </p:cNvGraphicFramePr>
          <p:nvPr/>
        </p:nvGraphicFramePr>
        <p:xfrm>
          <a:off x="5432425" y="4437063"/>
          <a:ext cx="1358900" cy="711200"/>
        </p:xfrm>
        <a:graphic>
          <a:graphicData uri="http://schemas.openxmlformats.org/presentationml/2006/ole">
            <p:oleObj spid="_x0000_s184323" name="Equation" r:id="rId4" imgW="1358640" imgH="711000" progId="Equation.DSMT4">
              <p:embed/>
            </p:oleObj>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p:cNvSpPr>
          <p:nvPr>
            <p:ph type="title"/>
          </p:nvPr>
        </p:nvSpPr>
        <p:spPr/>
        <p:txBody>
          <a:bodyPr/>
          <a:lstStyle/>
          <a:p>
            <a:endParaRPr lang="zh-CN" altLang="en-US" smtClean="0">
              <a:ea typeface="宋体" pitchFamily="2" charset="-122"/>
            </a:endParaRPr>
          </a:p>
        </p:txBody>
      </p:sp>
      <p:pic>
        <p:nvPicPr>
          <p:cNvPr id="73731" name="Picture 4"/>
          <p:cNvPicPr>
            <a:picLocks noChangeAspect="1" noChangeArrowheads="1"/>
          </p:cNvPicPr>
          <p:nvPr/>
        </p:nvPicPr>
        <p:blipFill>
          <a:blip r:embed="rId3" cstate="print"/>
          <a:srcRect/>
          <a:stretch>
            <a:fillRect/>
          </a:stretch>
        </p:blipFill>
        <p:spPr bwMode="auto">
          <a:xfrm>
            <a:off x="582613" y="4054475"/>
            <a:ext cx="3598862" cy="2613025"/>
          </a:xfrm>
          <a:prstGeom prst="rect">
            <a:avLst/>
          </a:prstGeom>
          <a:noFill/>
          <a:ln w="9525">
            <a:noFill/>
            <a:miter lim="800000"/>
            <a:headEnd/>
            <a:tailEnd/>
          </a:ln>
        </p:spPr>
      </p:pic>
      <p:pic>
        <p:nvPicPr>
          <p:cNvPr id="73732" name="Picture 5"/>
          <p:cNvPicPr>
            <a:picLocks noChangeAspect="1" noChangeArrowheads="1"/>
          </p:cNvPicPr>
          <p:nvPr/>
        </p:nvPicPr>
        <p:blipFill>
          <a:blip r:embed="rId4" cstate="print"/>
          <a:srcRect/>
          <a:stretch>
            <a:fillRect/>
          </a:stretch>
        </p:blipFill>
        <p:spPr bwMode="auto">
          <a:xfrm>
            <a:off x="625475" y="992188"/>
            <a:ext cx="2573338" cy="2686050"/>
          </a:xfrm>
          <a:prstGeom prst="rect">
            <a:avLst/>
          </a:prstGeom>
          <a:noFill/>
          <a:ln w="9525">
            <a:noFill/>
            <a:miter lim="800000"/>
            <a:headEnd/>
            <a:tailEnd/>
          </a:ln>
        </p:spPr>
      </p:pic>
      <p:pic>
        <p:nvPicPr>
          <p:cNvPr id="73733" name="Picture 6"/>
          <p:cNvPicPr>
            <a:picLocks noChangeAspect="1" noChangeArrowheads="1"/>
          </p:cNvPicPr>
          <p:nvPr/>
        </p:nvPicPr>
        <p:blipFill>
          <a:blip r:embed="rId5" cstate="print"/>
          <a:srcRect/>
          <a:stretch>
            <a:fillRect/>
          </a:stretch>
        </p:blipFill>
        <p:spPr bwMode="auto">
          <a:xfrm>
            <a:off x="4538663" y="949325"/>
            <a:ext cx="3128962" cy="2749550"/>
          </a:xfrm>
          <a:prstGeom prst="rect">
            <a:avLst/>
          </a:prstGeom>
          <a:noFill/>
          <a:ln w="9525">
            <a:noFill/>
            <a:miter lim="800000"/>
            <a:headEnd/>
            <a:tailEnd/>
          </a:ln>
        </p:spPr>
      </p:pic>
      <p:graphicFrame>
        <p:nvGraphicFramePr>
          <p:cNvPr id="6" name="对象 5"/>
          <p:cNvGraphicFramePr>
            <a:graphicFrameLocks noChangeAspect="1"/>
          </p:cNvGraphicFramePr>
          <p:nvPr/>
        </p:nvGraphicFramePr>
        <p:xfrm>
          <a:off x="1708150" y="3778250"/>
          <a:ext cx="1346200" cy="254000"/>
        </p:xfrm>
        <a:graphic>
          <a:graphicData uri="http://schemas.openxmlformats.org/presentationml/2006/ole">
            <p:oleObj spid="_x0000_s185346" name="Equation" r:id="rId6" imgW="1346040" imgH="253800" progId="Equation.DSMT4">
              <p:embed/>
            </p:oleObj>
          </a:graphicData>
        </a:graphic>
      </p:graphicFrame>
      <p:sp>
        <p:nvSpPr>
          <p:cNvPr id="7" name="TextBox 6"/>
          <p:cNvSpPr txBox="1"/>
          <p:nvPr/>
        </p:nvSpPr>
        <p:spPr>
          <a:xfrm>
            <a:off x="133350" y="3695700"/>
            <a:ext cx="1524000" cy="307777"/>
          </a:xfrm>
          <a:prstGeom prst="rect">
            <a:avLst/>
          </a:prstGeom>
          <a:noFill/>
        </p:spPr>
        <p:txBody>
          <a:bodyPr wrap="square" rtlCol="0">
            <a:spAutoFit/>
          </a:bodyPr>
          <a:lstStyle/>
          <a:p>
            <a:r>
              <a:rPr lang="zh-CN" altLang="en-US" dirty="0" smtClean="0"/>
              <a:t>梯度计算公式为</a:t>
            </a:r>
            <a:endParaRPr lang="zh-CN" alt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noFill/>
        </p:spPr>
        <p:txBody>
          <a:bodyPr/>
          <a:lstStyle/>
          <a:p>
            <a:pPr eaLnBrk="1" hangingPunct="1"/>
            <a:r>
              <a:rPr lang="en-US" altLang="zh-CN" smtClean="0">
                <a:ea typeface="宋体" pitchFamily="2" charset="-122"/>
              </a:rPr>
              <a:t>Sobel,Prewitt,</a:t>
            </a:r>
            <a:r>
              <a:rPr lang="zh-CN" altLang="en-US" smtClean="0">
                <a:ea typeface="宋体" pitchFamily="2" charset="-122"/>
              </a:rPr>
              <a:t>例子</a:t>
            </a:r>
          </a:p>
        </p:txBody>
      </p:sp>
      <p:pic>
        <p:nvPicPr>
          <p:cNvPr id="60419" name="Picture 3"/>
          <p:cNvPicPr>
            <a:picLocks noChangeAspect="1" noChangeArrowheads="1"/>
          </p:cNvPicPr>
          <p:nvPr/>
        </p:nvPicPr>
        <p:blipFill>
          <a:blip r:embed="rId3" cstate="print"/>
          <a:srcRect/>
          <a:stretch>
            <a:fillRect/>
          </a:stretch>
        </p:blipFill>
        <p:spPr bwMode="auto">
          <a:xfrm>
            <a:off x="1152525" y="3741738"/>
            <a:ext cx="2390775" cy="2166937"/>
          </a:xfrm>
          <a:prstGeom prst="rect">
            <a:avLst/>
          </a:prstGeom>
          <a:noFill/>
          <a:ln w="9525">
            <a:noFill/>
            <a:miter lim="800000"/>
            <a:headEnd/>
            <a:tailEnd/>
          </a:ln>
        </p:spPr>
      </p:pic>
      <p:pic>
        <p:nvPicPr>
          <p:cNvPr id="60420" name="Picture 4"/>
          <p:cNvPicPr>
            <a:picLocks noChangeAspect="1" noChangeArrowheads="1"/>
          </p:cNvPicPr>
          <p:nvPr/>
        </p:nvPicPr>
        <p:blipFill>
          <a:blip r:embed="rId4" cstate="print"/>
          <a:srcRect/>
          <a:stretch>
            <a:fillRect/>
          </a:stretch>
        </p:blipFill>
        <p:spPr bwMode="auto">
          <a:xfrm>
            <a:off x="3759200" y="3732213"/>
            <a:ext cx="2386013" cy="2181225"/>
          </a:xfrm>
          <a:prstGeom prst="rect">
            <a:avLst/>
          </a:prstGeom>
          <a:noFill/>
          <a:ln w="9525">
            <a:noFill/>
            <a:miter lim="800000"/>
            <a:headEnd/>
            <a:tailEnd/>
          </a:ln>
        </p:spPr>
      </p:pic>
      <p:pic>
        <p:nvPicPr>
          <p:cNvPr id="60421" name="Picture 5"/>
          <p:cNvPicPr>
            <a:picLocks noChangeAspect="1" noChangeArrowheads="1"/>
          </p:cNvPicPr>
          <p:nvPr/>
        </p:nvPicPr>
        <p:blipFill>
          <a:blip r:embed="rId5" cstate="print"/>
          <a:srcRect/>
          <a:stretch>
            <a:fillRect/>
          </a:stretch>
        </p:blipFill>
        <p:spPr bwMode="auto">
          <a:xfrm>
            <a:off x="6516688" y="3732213"/>
            <a:ext cx="2376487" cy="2182812"/>
          </a:xfrm>
          <a:prstGeom prst="rect">
            <a:avLst/>
          </a:prstGeom>
          <a:noFill/>
          <a:ln w="9525">
            <a:noFill/>
            <a:miter lim="800000"/>
            <a:headEnd/>
            <a:tailEnd/>
          </a:ln>
        </p:spPr>
      </p:pic>
      <p:sp>
        <p:nvSpPr>
          <p:cNvPr id="60422" name="Text Box 6"/>
          <p:cNvSpPr txBox="1">
            <a:spLocks noChangeArrowheads="1"/>
          </p:cNvSpPr>
          <p:nvPr/>
        </p:nvSpPr>
        <p:spPr bwMode="auto">
          <a:xfrm>
            <a:off x="196850" y="5483225"/>
            <a:ext cx="768350" cy="366713"/>
          </a:xfrm>
          <a:prstGeom prst="rect">
            <a:avLst/>
          </a:prstGeom>
          <a:noFill/>
          <a:ln w="9525">
            <a:noFill/>
            <a:miter lim="800000"/>
            <a:headEnd/>
            <a:tailEnd/>
          </a:ln>
        </p:spPr>
        <p:txBody>
          <a:bodyPr wrap="none">
            <a:spAutoFit/>
          </a:bodyPr>
          <a:lstStyle/>
          <a:p>
            <a:r>
              <a:rPr lang="en-US" altLang="zh-CN">
                <a:solidFill>
                  <a:schemeClr val="bg1"/>
                </a:solidFill>
                <a:ea typeface="宋体" pitchFamily="2" charset="-122"/>
              </a:rPr>
              <a:t>Sobel</a:t>
            </a:r>
          </a:p>
        </p:txBody>
      </p:sp>
      <p:pic>
        <p:nvPicPr>
          <p:cNvPr id="60423" name="Picture 7"/>
          <p:cNvPicPr>
            <a:picLocks noChangeAspect="1" noChangeArrowheads="1"/>
          </p:cNvPicPr>
          <p:nvPr/>
        </p:nvPicPr>
        <p:blipFill>
          <a:blip r:embed="rId6" cstate="print"/>
          <a:srcRect/>
          <a:stretch>
            <a:fillRect/>
          </a:stretch>
        </p:blipFill>
        <p:spPr bwMode="auto">
          <a:xfrm>
            <a:off x="1128713" y="1412875"/>
            <a:ext cx="2395537" cy="2184400"/>
          </a:xfrm>
          <a:prstGeom prst="rect">
            <a:avLst/>
          </a:prstGeom>
          <a:noFill/>
          <a:ln w="9525">
            <a:noFill/>
            <a:miter lim="800000"/>
            <a:headEnd/>
            <a:tailEnd/>
          </a:ln>
        </p:spPr>
      </p:pic>
      <p:pic>
        <p:nvPicPr>
          <p:cNvPr id="60424" name="Picture 8"/>
          <p:cNvPicPr>
            <a:picLocks noChangeAspect="1" noChangeArrowheads="1"/>
          </p:cNvPicPr>
          <p:nvPr/>
        </p:nvPicPr>
        <p:blipFill>
          <a:blip r:embed="rId7" cstate="print"/>
          <a:srcRect/>
          <a:stretch>
            <a:fillRect/>
          </a:stretch>
        </p:blipFill>
        <p:spPr bwMode="auto">
          <a:xfrm>
            <a:off x="3740150" y="1412875"/>
            <a:ext cx="2395538" cy="2197100"/>
          </a:xfrm>
          <a:prstGeom prst="rect">
            <a:avLst/>
          </a:prstGeom>
          <a:noFill/>
          <a:ln w="9525">
            <a:noFill/>
            <a:miter lim="800000"/>
            <a:headEnd/>
            <a:tailEnd/>
          </a:ln>
        </p:spPr>
      </p:pic>
      <p:pic>
        <p:nvPicPr>
          <p:cNvPr id="60425" name="Picture 9"/>
          <p:cNvPicPr>
            <a:picLocks noChangeAspect="1" noChangeArrowheads="1"/>
          </p:cNvPicPr>
          <p:nvPr/>
        </p:nvPicPr>
        <p:blipFill>
          <a:blip r:embed="rId8" cstate="print"/>
          <a:srcRect/>
          <a:stretch>
            <a:fillRect/>
          </a:stretch>
        </p:blipFill>
        <p:spPr bwMode="auto">
          <a:xfrm>
            <a:off x="6497638" y="1412875"/>
            <a:ext cx="2395537" cy="2171700"/>
          </a:xfrm>
          <a:prstGeom prst="rect">
            <a:avLst/>
          </a:prstGeom>
          <a:noFill/>
          <a:ln w="9525">
            <a:noFill/>
            <a:miter lim="800000"/>
            <a:headEnd/>
            <a:tailEnd/>
          </a:ln>
        </p:spPr>
      </p:pic>
      <p:sp>
        <p:nvSpPr>
          <p:cNvPr id="60426" name="Text Box 10"/>
          <p:cNvSpPr txBox="1">
            <a:spLocks noChangeArrowheads="1"/>
          </p:cNvSpPr>
          <p:nvPr/>
        </p:nvSpPr>
        <p:spPr bwMode="auto">
          <a:xfrm>
            <a:off x="196850" y="3243263"/>
            <a:ext cx="882650" cy="366712"/>
          </a:xfrm>
          <a:prstGeom prst="rect">
            <a:avLst/>
          </a:prstGeom>
          <a:noFill/>
          <a:ln w="9525">
            <a:noFill/>
            <a:miter lim="800000"/>
            <a:headEnd/>
            <a:tailEnd/>
          </a:ln>
        </p:spPr>
        <p:txBody>
          <a:bodyPr wrap="none">
            <a:spAutoFit/>
          </a:bodyPr>
          <a:lstStyle/>
          <a:p>
            <a:r>
              <a:rPr lang="en-US" altLang="zh-CN">
                <a:solidFill>
                  <a:schemeClr val="bg1"/>
                </a:solidFill>
                <a:ea typeface="宋体" pitchFamily="2" charset="-122"/>
              </a:rPr>
              <a:t>Prewitt</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algn="l" eaLnBrk="1" hangingPunct="1"/>
            <a:r>
              <a:rPr lang="en-US" altLang="zh-CN" sz="4000" b="1" dirty="0" smtClean="0">
                <a:solidFill>
                  <a:srgbClr val="679AFF"/>
                </a:solidFill>
                <a:latin typeface="Times New Roman" pitchFamily="18" charset="0"/>
              </a:rPr>
              <a:t>3 </a:t>
            </a:r>
            <a:r>
              <a:rPr lang="zh-CN" altLang="en-US" sz="4000" b="1" dirty="0" smtClean="0">
                <a:solidFill>
                  <a:srgbClr val="679AFF"/>
                </a:solidFill>
              </a:rPr>
              <a:t>边缘检测</a:t>
            </a:r>
          </a:p>
        </p:txBody>
      </p:sp>
      <p:sp>
        <p:nvSpPr>
          <p:cNvPr id="475139" name="Rectangle 3"/>
          <p:cNvSpPr>
            <a:spLocks noGrp="1" noChangeArrowheads="1"/>
          </p:cNvSpPr>
          <p:nvPr>
            <p:ph type="body" idx="1"/>
          </p:nvPr>
        </p:nvSpPr>
        <p:spPr>
          <a:xfrm>
            <a:off x="309459" y="881792"/>
            <a:ext cx="8384836" cy="4540217"/>
          </a:xfrm>
        </p:spPr>
        <p:txBody>
          <a:bodyPr/>
          <a:lstStyle/>
          <a:p>
            <a:pPr eaLnBrk="1" hangingPunct="1">
              <a:lnSpc>
                <a:spcPct val="150000"/>
              </a:lnSpc>
              <a:buFontTx/>
              <a:buNone/>
            </a:pPr>
            <a:r>
              <a:rPr lang="en-US" altLang="zh-CN" sz="3600" b="1" dirty="0" smtClean="0">
                <a:solidFill>
                  <a:srgbClr val="A1010C"/>
                </a:solidFill>
                <a:latin typeface="Times New Roman" pitchFamily="18" charset="0"/>
                <a:ea typeface="宋体" pitchFamily="2" charset="-122"/>
              </a:rPr>
              <a:t>4</a:t>
            </a:r>
            <a:r>
              <a:rPr lang="en-US" altLang="zh-CN" sz="3600" b="1" dirty="0" smtClean="0">
                <a:solidFill>
                  <a:srgbClr val="A1010C"/>
                </a:solidFill>
                <a:latin typeface="宋体" pitchFamily="2" charset="-122"/>
                <a:ea typeface="宋体" pitchFamily="2" charset="-122"/>
              </a:rPr>
              <a:t> </a:t>
            </a:r>
            <a:r>
              <a:rPr lang="zh-CN" altLang="en-US" sz="3600" b="1" dirty="0" smtClean="0">
                <a:solidFill>
                  <a:srgbClr val="A1010C"/>
                </a:solidFill>
                <a:latin typeface="宋体" pitchFamily="2" charset="-122"/>
                <a:ea typeface="宋体" pitchFamily="2" charset="-122"/>
              </a:rPr>
              <a:t>拉普拉斯</a:t>
            </a:r>
            <a:r>
              <a:rPr lang="en-US" altLang="zh-CN" sz="3600" b="1" dirty="0" smtClean="0">
                <a:solidFill>
                  <a:srgbClr val="A1010C"/>
                </a:solidFill>
                <a:latin typeface="Times New Roman" pitchFamily="18" charset="0"/>
                <a:ea typeface="宋体" pitchFamily="2" charset="-122"/>
              </a:rPr>
              <a:t>(the </a:t>
            </a:r>
            <a:r>
              <a:rPr lang="en-US" altLang="zh-CN" sz="3600" b="1" dirty="0" err="1" smtClean="0">
                <a:solidFill>
                  <a:srgbClr val="A1010C"/>
                </a:solidFill>
                <a:latin typeface="Times New Roman" pitchFamily="18" charset="0"/>
                <a:ea typeface="宋体" pitchFamily="2" charset="-122"/>
              </a:rPr>
              <a:t>Laplacian</a:t>
            </a:r>
            <a:r>
              <a:rPr lang="en-US" altLang="zh-CN" sz="3600" b="1" dirty="0" smtClean="0">
                <a:solidFill>
                  <a:srgbClr val="A1010C"/>
                </a:solidFill>
                <a:latin typeface="Times New Roman" pitchFamily="18" charset="0"/>
                <a:ea typeface="宋体" pitchFamily="2" charset="-122"/>
              </a:rPr>
              <a:t>)</a:t>
            </a:r>
            <a:endParaRPr lang="en-US" altLang="zh-CN" sz="3600" b="1" dirty="0" smtClean="0">
              <a:solidFill>
                <a:srgbClr val="A1010C"/>
              </a:solidFill>
              <a:latin typeface="宋体" pitchFamily="2" charset="-122"/>
              <a:ea typeface="宋体" pitchFamily="2" charset="-122"/>
            </a:endParaRPr>
          </a:p>
          <a:p>
            <a:pPr lvl="1" eaLnBrk="1" hangingPunct="1">
              <a:lnSpc>
                <a:spcPct val="150000"/>
              </a:lnSpc>
              <a:buFontTx/>
              <a:buNone/>
            </a:pPr>
            <a:r>
              <a:rPr lang="en-US" altLang="zh-CN" b="1" dirty="0" smtClean="0">
                <a:solidFill>
                  <a:srgbClr val="A1010C"/>
                </a:solidFill>
                <a:latin typeface="宋体" pitchFamily="2" charset="-122"/>
                <a:ea typeface="宋体" pitchFamily="2" charset="-122"/>
              </a:rPr>
              <a:t>1)</a:t>
            </a:r>
            <a:r>
              <a:rPr lang="en-US" altLang="zh-CN" b="1" dirty="0" smtClean="0">
                <a:latin typeface="宋体" pitchFamily="2" charset="-122"/>
                <a:ea typeface="宋体" pitchFamily="2" charset="-122"/>
              </a:rPr>
              <a:t> </a:t>
            </a:r>
            <a:r>
              <a:rPr lang="zh-CN" altLang="en-US" b="1" dirty="0" smtClean="0">
                <a:solidFill>
                  <a:srgbClr val="A1010C"/>
                </a:solidFill>
                <a:latin typeface="宋体" pitchFamily="2" charset="-122"/>
                <a:ea typeface="宋体" pitchFamily="2" charset="-122"/>
              </a:rPr>
              <a:t>二维函数</a:t>
            </a:r>
            <a:r>
              <a:rPr lang="en-US" altLang="zh-CN" b="1" dirty="0" smtClean="0">
                <a:solidFill>
                  <a:srgbClr val="A1010C"/>
                </a:solidFill>
                <a:latin typeface="Times New Roman" pitchFamily="18" charset="0"/>
                <a:ea typeface="宋体" pitchFamily="2" charset="-122"/>
              </a:rPr>
              <a:t>f(</a:t>
            </a:r>
            <a:r>
              <a:rPr lang="en-US" altLang="zh-CN" b="1" dirty="0" err="1" smtClean="0">
                <a:solidFill>
                  <a:srgbClr val="A1010C"/>
                </a:solidFill>
                <a:latin typeface="Times New Roman" pitchFamily="18" charset="0"/>
                <a:ea typeface="宋体" pitchFamily="2" charset="-122"/>
              </a:rPr>
              <a:t>x,y</a:t>
            </a:r>
            <a:r>
              <a:rPr lang="en-US" altLang="zh-CN" b="1" dirty="0" smtClean="0">
                <a:solidFill>
                  <a:srgbClr val="A1010C"/>
                </a:solidFill>
                <a:latin typeface="Times New Roman" pitchFamily="18" charset="0"/>
                <a:ea typeface="宋体" pitchFamily="2" charset="-122"/>
              </a:rPr>
              <a:t>)</a:t>
            </a:r>
            <a:r>
              <a:rPr lang="zh-CN" altLang="en-US" b="1" dirty="0" smtClean="0">
                <a:solidFill>
                  <a:srgbClr val="A1010C"/>
                </a:solidFill>
                <a:latin typeface="宋体" pitchFamily="2" charset="-122"/>
                <a:ea typeface="宋体" pitchFamily="2" charset="-122"/>
              </a:rPr>
              <a:t>的拉普拉斯是一个二阶的微分，定义为： </a:t>
            </a:r>
            <a:r>
              <a:rPr lang="zh-CN" altLang="en-US" b="1" dirty="0" smtClean="0">
                <a:solidFill>
                  <a:srgbClr val="FF0000"/>
                </a:solidFill>
                <a:latin typeface="Times New Roman" pitchFamily="18" charset="0"/>
                <a:ea typeface="宋体" pitchFamily="2" charset="-122"/>
                <a:sym typeface="Symbol" pitchFamily="18" charset="2"/>
              </a:rPr>
              <a:t></a:t>
            </a:r>
            <a:r>
              <a:rPr lang="en-US" altLang="zh-CN" b="1" baseline="30000" dirty="0" smtClean="0">
                <a:solidFill>
                  <a:srgbClr val="FF0000"/>
                </a:solidFill>
                <a:latin typeface="Times New Roman" pitchFamily="18" charset="0"/>
                <a:ea typeface="宋体" pitchFamily="2" charset="-122"/>
                <a:sym typeface="Symbol" pitchFamily="18" charset="2"/>
              </a:rPr>
              <a:t>2</a:t>
            </a:r>
            <a:r>
              <a:rPr lang="en-US" altLang="zh-CN" b="1" dirty="0" smtClean="0">
                <a:solidFill>
                  <a:srgbClr val="FF0000"/>
                </a:solidFill>
                <a:latin typeface="Times New Roman" pitchFamily="18" charset="0"/>
                <a:ea typeface="宋体" pitchFamily="2" charset="-122"/>
                <a:sym typeface="Symbol" pitchFamily="18" charset="2"/>
              </a:rPr>
              <a:t>f = </a:t>
            </a:r>
            <a:r>
              <a:rPr lang="en-US" altLang="zh-CN" b="1" baseline="30000" dirty="0" smtClean="0">
                <a:solidFill>
                  <a:srgbClr val="FF0000"/>
                </a:solidFill>
                <a:latin typeface="Times New Roman" pitchFamily="18" charset="0"/>
                <a:ea typeface="宋体" pitchFamily="2" charset="-122"/>
                <a:sym typeface="Symbol" pitchFamily="18" charset="2"/>
              </a:rPr>
              <a:t>2</a:t>
            </a:r>
            <a:r>
              <a:rPr lang="en-US" altLang="zh-CN" b="1" dirty="0" smtClean="0">
                <a:solidFill>
                  <a:srgbClr val="FF0000"/>
                </a:solidFill>
                <a:latin typeface="Times New Roman" pitchFamily="18" charset="0"/>
                <a:ea typeface="宋体" pitchFamily="2" charset="-122"/>
                <a:sym typeface="Symbol" pitchFamily="18" charset="2"/>
              </a:rPr>
              <a:t>f / x</a:t>
            </a:r>
            <a:r>
              <a:rPr lang="en-US" altLang="zh-CN" b="1" baseline="30000" dirty="0" smtClean="0">
                <a:solidFill>
                  <a:srgbClr val="FF0000"/>
                </a:solidFill>
                <a:latin typeface="Times New Roman" pitchFamily="18" charset="0"/>
                <a:ea typeface="宋体" pitchFamily="2" charset="-122"/>
                <a:sym typeface="Symbol" pitchFamily="18" charset="2"/>
              </a:rPr>
              <a:t>2</a:t>
            </a:r>
            <a:r>
              <a:rPr lang="en-US" altLang="zh-CN" b="1" dirty="0" smtClean="0">
                <a:solidFill>
                  <a:srgbClr val="FF0000"/>
                </a:solidFill>
                <a:latin typeface="Times New Roman" pitchFamily="18" charset="0"/>
                <a:ea typeface="宋体" pitchFamily="2" charset="-122"/>
                <a:sym typeface="Symbol" pitchFamily="18" charset="2"/>
              </a:rPr>
              <a:t> + </a:t>
            </a:r>
            <a:r>
              <a:rPr lang="en-US" altLang="zh-CN" b="1" baseline="30000" dirty="0" smtClean="0">
                <a:solidFill>
                  <a:srgbClr val="FF0000"/>
                </a:solidFill>
                <a:latin typeface="Times New Roman" pitchFamily="18" charset="0"/>
                <a:ea typeface="宋体" pitchFamily="2" charset="-122"/>
                <a:sym typeface="Symbol" pitchFamily="18" charset="2"/>
              </a:rPr>
              <a:t>2</a:t>
            </a:r>
            <a:r>
              <a:rPr lang="en-US" altLang="zh-CN" b="1" dirty="0" smtClean="0">
                <a:solidFill>
                  <a:srgbClr val="FF0000"/>
                </a:solidFill>
                <a:latin typeface="Times New Roman" pitchFamily="18" charset="0"/>
                <a:ea typeface="宋体" pitchFamily="2" charset="-122"/>
                <a:sym typeface="Symbol" pitchFamily="18" charset="2"/>
              </a:rPr>
              <a:t>f / y</a:t>
            </a:r>
            <a:r>
              <a:rPr lang="en-US" altLang="zh-CN" b="1" baseline="30000" dirty="0" smtClean="0">
                <a:solidFill>
                  <a:srgbClr val="FF0000"/>
                </a:solidFill>
                <a:latin typeface="Times New Roman" pitchFamily="18" charset="0"/>
                <a:ea typeface="宋体" pitchFamily="2" charset="-122"/>
                <a:sym typeface="Symbol" pitchFamily="18" charset="2"/>
              </a:rPr>
              <a:t>2</a:t>
            </a:r>
            <a:endParaRPr lang="en-US" altLang="zh-CN" b="1" dirty="0" smtClean="0">
              <a:solidFill>
                <a:srgbClr val="FF0000"/>
              </a:solidFill>
              <a:latin typeface="Times New Roman" pitchFamily="18" charset="0"/>
              <a:ea typeface="宋体" pitchFamily="2" charset="-122"/>
              <a:sym typeface="Symbol" pitchFamily="18" charset="2"/>
            </a:endParaRPr>
          </a:p>
          <a:p>
            <a:pPr lvl="1" algn="just" eaLnBrk="1" hangingPunct="1">
              <a:lnSpc>
                <a:spcPct val="150000"/>
              </a:lnSpc>
              <a:buFontTx/>
              <a:buNone/>
            </a:pPr>
            <a:r>
              <a:rPr lang="en-US" altLang="zh-CN" b="1" dirty="0" smtClean="0">
                <a:latin typeface="宋体" pitchFamily="2" charset="-122"/>
                <a:ea typeface="宋体" pitchFamily="2" charset="-122"/>
              </a:rPr>
              <a:t>      </a:t>
            </a:r>
            <a:r>
              <a:rPr lang="zh-CN" altLang="en-US" b="1" dirty="0" smtClean="0">
                <a:latin typeface="宋体" pitchFamily="2" charset="-122"/>
                <a:ea typeface="宋体" pitchFamily="2" charset="-122"/>
              </a:rPr>
              <a:t>可以用多种方式将其表示为数字形式。对于一个</a:t>
            </a:r>
            <a:r>
              <a:rPr lang="en-US" altLang="zh-CN" b="1" dirty="0" smtClean="0">
                <a:latin typeface="宋体" pitchFamily="2" charset="-122"/>
                <a:ea typeface="宋体" pitchFamily="2" charset="-122"/>
              </a:rPr>
              <a:t>3</a:t>
            </a:r>
            <a:r>
              <a:rPr lang="en-US" altLang="zh-CN" b="1" dirty="0" smtClean="0">
                <a:latin typeface="宋体" pitchFamily="2" charset="-122"/>
                <a:ea typeface="宋体" pitchFamily="2" charset="-122"/>
                <a:sym typeface="Symbol" pitchFamily="18" charset="2"/>
              </a:rPr>
              <a:t></a:t>
            </a:r>
            <a:r>
              <a:rPr lang="en-US" altLang="zh-CN" b="1" dirty="0" smtClean="0">
                <a:latin typeface="宋体" pitchFamily="2" charset="-122"/>
                <a:ea typeface="宋体" pitchFamily="2" charset="-122"/>
              </a:rPr>
              <a:t>3</a:t>
            </a:r>
            <a:r>
              <a:rPr lang="zh-CN" altLang="en-US" b="1" dirty="0" smtClean="0">
                <a:latin typeface="宋体" pitchFamily="2" charset="-122"/>
                <a:ea typeface="宋体" pitchFamily="2" charset="-122"/>
              </a:rPr>
              <a:t>的区域，经验上被推荐最多的形式是：</a:t>
            </a:r>
            <a:endParaRPr lang="en-US" altLang="zh-CN" b="1" dirty="0" smtClean="0">
              <a:latin typeface="宋体" pitchFamily="2" charset="-122"/>
              <a:ea typeface="宋体" pitchFamily="2" charset="-122"/>
            </a:endParaRPr>
          </a:p>
          <a:p>
            <a:pPr lvl="1" algn="just" eaLnBrk="1" hangingPunct="1">
              <a:lnSpc>
                <a:spcPct val="150000"/>
              </a:lnSpc>
              <a:buFontTx/>
              <a:buNone/>
            </a:pPr>
            <a:r>
              <a:rPr lang="zh-CN" altLang="en-US" b="1" dirty="0" smtClean="0">
                <a:solidFill>
                  <a:schemeClr val="tx1"/>
                </a:solidFill>
                <a:latin typeface="宋体" pitchFamily="2" charset="-122"/>
                <a:ea typeface="宋体" pitchFamily="2" charset="-122"/>
              </a:rPr>
              <a:t>		 </a:t>
            </a:r>
            <a:r>
              <a:rPr lang="zh-CN" altLang="en-US" b="1" dirty="0" smtClean="0">
                <a:solidFill>
                  <a:schemeClr val="tx1"/>
                </a:solidFill>
                <a:latin typeface="Times New Roman" pitchFamily="18" charset="0"/>
                <a:ea typeface="宋体" pitchFamily="2" charset="-122"/>
              </a:rPr>
              <a:t>	</a:t>
            </a:r>
            <a:r>
              <a:rPr lang="zh-CN" altLang="en-US" b="1" dirty="0" smtClean="0">
                <a:solidFill>
                  <a:srgbClr val="FF0000"/>
                </a:solidFill>
                <a:latin typeface="Times New Roman" pitchFamily="18" charset="0"/>
                <a:ea typeface="宋体" pitchFamily="2" charset="-122"/>
                <a:sym typeface="Symbol" pitchFamily="18" charset="2"/>
              </a:rPr>
              <a:t></a:t>
            </a:r>
            <a:r>
              <a:rPr lang="en-US" altLang="zh-CN" b="1" baseline="30000" dirty="0" smtClean="0">
                <a:solidFill>
                  <a:srgbClr val="FF0000"/>
                </a:solidFill>
                <a:latin typeface="Times New Roman" pitchFamily="18" charset="0"/>
                <a:ea typeface="宋体" pitchFamily="2" charset="-122"/>
                <a:sym typeface="Symbol" pitchFamily="18" charset="2"/>
              </a:rPr>
              <a:t>2</a:t>
            </a:r>
            <a:r>
              <a:rPr lang="en-US" altLang="zh-CN" b="1" dirty="0" smtClean="0">
                <a:solidFill>
                  <a:srgbClr val="FF0000"/>
                </a:solidFill>
                <a:latin typeface="Times New Roman" pitchFamily="18" charset="0"/>
                <a:ea typeface="宋体" pitchFamily="2" charset="-122"/>
                <a:sym typeface="Symbol" pitchFamily="18" charset="2"/>
              </a:rPr>
              <a:t>f</a:t>
            </a:r>
            <a:r>
              <a:rPr lang="en-US" altLang="zh-CN" b="1" dirty="0" smtClean="0">
                <a:solidFill>
                  <a:schemeClr val="tx1"/>
                </a:solidFill>
                <a:latin typeface="Times New Roman" pitchFamily="18" charset="0"/>
                <a:ea typeface="宋体" pitchFamily="2" charset="-122"/>
              </a:rPr>
              <a:t> </a:t>
            </a:r>
            <a:r>
              <a:rPr lang="en-US" altLang="zh-CN" b="1" dirty="0" smtClean="0">
                <a:solidFill>
                  <a:srgbClr val="FF0000"/>
                </a:solidFill>
                <a:latin typeface="Times New Roman" pitchFamily="18" charset="0"/>
                <a:ea typeface="宋体" pitchFamily="2" charset="-122"/>
              </a:rPr>
              <a:t>= 4z</a:t>
            </a:r>
            <a:r>
              <a:rPr lang="en-US" altLang="zh-CN" b="1" baseline="-25000" dirty="0" smtClean="0">
                <a:solidFill>
                  <a:srgbClr val="FF0000"/>
                </a:solidFill>
                <a:latin typeface="Times New Roman" pitchFamily="18" charset="0"/>
                <a:ea typeface="宋体" pitchFamily="2" charset="-122"/>
              </a:rPr>
              <a:t>5</a:t>
            </a:r>
            <a:r>
              <a:rPr lang="en-US" altLang="zh-CN" b="1" dirty="0" smtClean="0">
                <a:solidFill>
                  <a:srgbClr val="FF0000"/>
                </a:solidFill>
                <a:latin typeface="Times New Roman" pitchFamily="18" charset="0"/>
                <a:ea typeface="宋体" pitchFamily="2" charset="-122"/>
              </a:rPr>
              <a:t> – (z</a:t>
            </a:r>
            <a:r>
              <a:rPr lang="en-US" altLang="zh-CN" b="1" baseline="-25000" dirty="0" smtClean="0">
                <a:solidFill>
                  <a:srgbClr val="FF0000"/>
                </a:solidFill>
                <a:latin typeface="Times New Roman" pitchFamily="18" charset="0"/>
                <a:ea typeface="宋体" pitchFamily="2" charset="-122"/>
              </a:rPr>
              <a:t>2</a:t>
            </a:r>
            <a:r>
              <a:rPr lang="en-US" altLang="zh-CN" b="1" dirty="0" smtClean="0">
                <a:solidFill>
                  <a:srgbClr val="FF0000"/>
                </a:solidFill>
                <a:latin typeface="Times New Roman" pitchFamily="18" charset="0"/>
                <a:ea typeface="宋体" pitchFamily="2" charset="-122"/>
              </a:rPr>
              <a:t> + z</a:t>
            </a:r>
            <a:r>
              <a:rPr lang="en-US" altLang="zh-CN" b="1" baseline="-25000" dirty="0" smtClean="0">
                <a:solidFill>
                  <a:srgbClr val="FF0000"/>
                </a:solidFill>
                <a:latin typeface="Times New Roman" pitchFamily="18" charset="0"/>
                <a:ea typeface="宋体" pitchFamily="2" charset="-122"/>
              </a:rPr>
              <a:t>4</a:t>
            </a:r>
            <a:r>
              <a:rPr lang="en-US" altLang="zh-CN" b="1" dirty="0" smtClean="0">
                <a:solidFill>
                  <a:srgbClr val="FF0000"/>
                </a:solidFill>
                <a:latin typeface="Times New Roman" pitchFamily="18" charset="0"/>
                <a:ea typeface="宋体" pitchFamily="2" charset="-122"/>
              </a:rPr>
              <a:t> + z</a:t>
            </a:r>
            <a:r>
              <a:rPr lang="en-US" altLang="zh-CN" b="1" baseline="-25000" dirty="0" smtClean="0">
                <a:solidFill>
                  <a:srgbClr val="FF0000"/>
                </a:solidFill>
                <a:latin typeface="Times New Roman" pitchFamily="18" charset="0"/>
                <a:ea typeface="宋体" pitchFamily="2" charset="-122"/>
              </a:rPr>
              <a:t>6</a:t>
            </a:r>
            <a:r>
              <a:rPr lang="en-US" altLang="zh-CN" b="1" dirty="0" smtClean="0">
                <a:solidFill>
                  <a:srgbClr val="FF0000"/>
                </a:solidFill>
                <a:latin typeface="Times New Roman" pitchFamily="18" charset="0"/>
                <a:ea typeface="宋体" pitchFamily="2" charset="-122"/>
              </a:rPr>
              <a:t> + z</a:t>
            </a:r>
            <a:r>
              <a:rPr lang="en-US" altLang="zh-CN" b="1" baseline="-25000" dirty="0" smtClean="0">
                <a:solidFill>
                  <a:srgbClr val="FF0000"/>
                </a:solidFill>
                <a:latin typeface="Times New Roman" pitchFamily="18" charset="0"/>
                <a:ea typeface="宋体" pitchFamily="2" charset="-122"/>
              </a:rPr>
              <a:t>8</a:t>
            </a:r>
            <a:r>
              <a:rPr lang="en-US" altLang="zh-CN" b="1" dirty="0" smtClean="0">
                <a:solidFill>
                  <a:srgbClr val="FF0000"/>
                </a:solidFill>
                <a:latin typeface="Times New Roman" pitchFamily="18" charset="0"/>
                <a:ea typeface="宋体" pitchFamily="2" charset="-122"/>
              </a:rPr>
              <a:t>)</a:t>
            </a:r>
          </a:p>
        </p:txBody>
      </p:sp>
      <p:grpSp>
        <p:nvGrpSpPr>
          <p:cNvPr id="2" name="Group 4"/>
          <p:cNvGrpSpPr>
            <a:grpSpLocks/>
          </p:cNvGrpSpPr>
          <p:nvPr/>
        </p:nvGrpSpPr>
        <p:grpSpPr bwMode="auto">
          <a:xfrm>
            <a:off x="7148513" y="4868863"/>
            <a:ext cx="1600200" cy="1600200"/>
            <a:chOff x="3840" y="1200"/>
            <a:chExt cx="1008" cy="1008"/>
          </a:xfrm>
        </p:grpSpPr>
        <p:sp>
          <p:nvSpPr>
            <p:cNvPr id="25605" name="Rectangle 5"/>
            <p:cNvSpPr>
              <a:spLocks noChangeArrowheads="1"/>
            </p:cNvSpPr>
            <p:nvPr/>
          </p:nvSpPr>
          <p:spPr bwMode="auto">
            <a:xfrm>
              <a:off x="4176" y="1200"/>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z</a:t>
              </a:r>
              <a:r>
                <a:rPr lang="en-US" altLang="zh-CN" baseline="-25000">
                  <a:solidFill>
                    <a:srgbClr val="FFFF00"/>
                  </a:solidFill>
                </a:rPr>
                <a:t>2</a:t>
              </a:r>
              <a:endParaRPr lang="en-US" altLang="zh-CN"/>
            </a:p>
          </p:txBody>
        </p:sp>
        <p:sp>
          <p:nvSpPr>
            <p:cNvPr id="25606" name="Rectangle 6"/>
            <p:cNvSpPr>
              <a:spLocks noChangeArrowheads="1"/>
            </p:cNvSpPr>
            <p:nvPr/>
          </p:nvSpPr>
          <p:spPr bwMode="auto">
            <a:xfrm>
              <a:off x="4176" y="1872"/>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z</a:t>
              </a:r>
              <a:r>
                <a:rPr lang="en-US" altLang="zh-CN" baseline="-25000">
                  <a:solidFill>
                    <a:srgbClr val="FFFF00"/>
                  </a:solidFill>
                </a:rPr>
                <a:t>8</a:t>
              </a:r>
              <a:endParaRPr lang="en-US" altLang="zh-CN"/>
            </a:p>
          </p:txBody>
        </p:sp>
        <p:sp>
          <p:nvSpPr>
            <p:cNvPr id="25607" name="Rectangle 7"/>
            <p:cNvSpPr>
              <a:spLocks noChangeArrowheads="1"/>
            </p:cNvSpPr>
            <p:nvPr/>
          </p:nvSpPr>
          <p:spPr bwMode="auto">
            <a:xfrm>
              <a:off x="4176" y="1536"/>
              <a:ext cx="336" cy="336"/>
            </a:xfrm>
            <a:prstGeom prst="rect">
              <a:avLst/>
            </a:prstGeom>
            <a:solidFill>
              <a:srgbClr val="FF0000"/>
            </a:solidFill>
            <a:ln w="9525">
              <a:solidFill>
                <a:schemeClr val="tx1"/>
              </a:solidFill>
              <a:miter lim="800000"/>
              <a:headEnd/>
              <a:tailEnd/>
            </a:ln>
          </p:spPr>
          <p:txBody>
            <a:bodyPr wrap="none" anchor="ctr"/>
            <a:lstStyle/>
            <a:p>
              <a:pPr algn="ctr" eaLnBrk="1" hangingPunct="1"/>
              <a:r>
                <a:rPr lang="en-US" altLang="zh-CN">
                  <a:solidFill>
                    <a:srgbClr val="FFFF00"/>
                  </a:solidFill>
                </a:rPr>
                <a:t>z</a:t>
              </a:r>
              <a:r>
                <a:rPr lang="en-US" altLang="zh-CN" baseline="-25000">
                  <a:solidFill>
                    <a:srgbClr val="FFFF00"/>
                  </a:solidFill>
                </a:rPr>
                <a:t>5</a:t>
              </a:r>
              <a:endParaRPr lang="en-US" altLang="zh-CN"/>
            </a:p>
          </p:txBody>
        </p:sp>
        <p:sp>
          <p:nvSpPr>
            <p:cNvPr id="25608" name="Rectangle 8"/>
            <p:cNvSpPr>
              <a:spLocks noChangeArrowheads="1"/>
            </p:cNvSpPr>
            <p:nvPr/>
          </p:nvSpPr>
          <p:spPr bwMode="auto">
            <a:xfrm>
              <a:off x="4512" y="1200"/>
              <a:ext cx="336" cy="336"/>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altLang="zh-CN">
                  <a:solidFill>
                    <a:srgbClr val="FFFF00"/>
                  </a:solidFill>
                </a:rPr>
                <a:t>z</a:t>
              </a:r>
              <a:r>
                <a:rPr lang="en-US" altLang="zh-CN" baseline="-25000">
                  <a:solidFill>
                    <a:srgbClr val="FFFF00"/>
                  </a:solidFill>
                </a:rPr>
                <a:t>3</a:t>
              </a:r>
              <a:endParaRPr lang="en-US" altLang="zh-CN"/>
            </a:p>
          </p:txBody>
        </p:sp>
        <p:sp>
          <p:nvSpPr>
            <p:cNvPr id="25609" name="Rectangle 9"/>
            <p:cNvSpPr>
              <a:spLocks noChangeArrowheads="1"/>
            </p:cNvSpPr>
            <p:nvPr/>
          </p:nvSpPr>
          <p:spPr bwMode="auto">
            <a:xfrm>
              <a:off x="4512" y="1872"/>
              <a:ext cx="336" cy="336"/>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altLang="zh-CN">
                  <a:solidFill>
                    <a:srgbClr val="FFFF00"/>
                  </a:solidFill>
                </a:rPr>
                <a:t>z</a:t>
              </a:r>
              <a:r>
                <a:rPr lang="en-US" altLang="zh-CN" baseline="-25000">
                  <a:solidFill>
                    <a:srgbClr val="FFFF00"/>
                  </a:solidFill>
                </a:rPr>
                <a:t>9</a:t>
              </a:r>
              <a:endParaRPr lang="en-US" altLang="zh-CN"/>
            </a:p>
          </p:txBody>
        </p:sp>
        <p:sp>
          <p:nvSpPr>
            <p:cNvPr id="25610" name="Rectangle 10"/>
            <p:cNvSpPr>
              <a:spLocks noChangeArrowheads="1"/>
            </p:cNvSpPr>
            <p:nvPr/>
          </p:nvSpPr>
          <p:spPr bwMode="auto">
            <a:xfrm>
              <a:off x="4512" y="1536"/>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z</a:t>
              </a:r>
              <a:r>
                <a:rPr lang="en-US" altLang="zh-CN" baseline="-25000">
                  <a:solidFill>
                    <a:srgbClr val="FFFF00"/>
                  </a:solidFill>
                </a:rPr>
                <a:t>6</a:t>
              </a:r>
              <a:endParaRPr lang="en-US" altLang="zh-CN"/>
            </a:p>
          </p:txBody>
        </p:sp>
        <p:sp>
          <p:nvSpPr>
            <p:cNvPr id="25611" name="Rectangle 11"/>
            <p:cNvSpPr>
              <a:spLocks noChangeArrowheads="1"/>
            </p:cNvSpPr>
            <p:nvPr/>
          </p:nvSpPr>
          <p:spPr bwMode="auto">
            <a:xfrm>
              <a:off x="3840" y="1200"/>
              <a:ext cx="336" cy="336"/>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altLang="zh-CN">
                  <a:solidFill>
                    <a:srgbClr val="FFFF00"/>
                  </a:solidFill>
                </a:rPr>
                <a:t>z</a:t>
              </a:r>
              <a:r>
                <a:rPr lang="en-US" altLang="zh-CN" baseline="-25000">
                  <a:solidFill>
                    <a:srgbClr val="FFFF00"/>
                  </a:solidFill>
                </a:rPr>
                <a:t>1</a:t>
              </a:r>
              <a:endParaRPr lang="en-US" altLang="zh-CN"/>
            </a:p>
          </p:txBody>
        </p:sp>
        <p:sp>
          <p:nvSpPr>
            <p:cNvPr id="25612" name="Rectangle 12"/>
            <p:cNvSpPr>
              <a:spLocks noChangeArrowheads="1"/>
            </p:cNvSpPr>
            <p:nvPr/>
          </p:nvSpPr>
          <p:spPr bwMode="auto">
            <a:xfrm>
              <a:off x="3840" y="1872"/>
              <a:ext cx="336" cy="336"/>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altLang="zh-CN">
                  <a:solidFill>
                    <a:srgbClr val="FFFF00"/>
                  </a:solidFill>
                </a:rPr>
                <a:t>z</a:t>
              </a:r>
              <a:r>
                <a:rPr lang="en-US" altLang="zh-CN" baseline="-25000">
                  <a:solidFill>
                    <a:srgbClr val="FFFF00"/>
                  </a:solidFill>
                </a:rPr>
                <a:t>7</a:t>
              </a:r>
              <a:endParaRPr lang="en-US" altLang="zh-CN"/>
            </a:p>
          </p:txBody>
        </p:sp>
        <p:sp>
          <p:nvSpPr>
            <p:cNvPr id="25613" name="Rectangle 13"/>
            <p:cNvSpPr>
              <a:spLocks noChangeArrowheads="1"/>
            </p:cNvSpPr>
            <p:nvPr/>
          </p:nvSpPr>
          <p:spPr bwMode="auto">
            <a:xfrm>
              <a:off x="3840" y="1536"/>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z</a:t>
              </a:r>
              <a:r>
                <a:rPr lang="en-US" altLang="zh-CN" baseline="-25000">
                  <a:solidFill>
                    <a:srgbClr val="FFFF00"/>
                  </a:solidFill>
                </a:rPr>
                <a:t>4</a:t>
              </a:r>
              <a:endParaRPr lang="en-US" altLang="zh-CN"/>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75139">
                                            <p:txEl>
                                              <p:pRg st="0" end="0"/>
                                            </p:txEl>
                                          </p:spTgt>
                                        </p:tgtEl>
                                        <p:attrNameLst>
                                          <p:attrName>style.visibility</p:attrName>
                                        </p:attrNameLst>
                                      </p:cBhvr>
                                      <p:to>
                                        <p:strVal val="visible"/>
                                      </p:to>
                                    </p:set>
                                    <p:animEffect transition="in" filter="wipe(left)">
                                      <p:cBhvr>
                                        <p:cTn id="7" dur="500"/>
                                        <p:tgtEl>
                                          <p:spTgt spid="475139">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75139">
                                            <p:txEl>
                                              <p:pRg st="1" end="1"/>
                                            </p:txEl>
                                          </p:spTgt>
                                        </p:tgtEl>
                                        <p:attrNameLst>
                                          <p:attrName>style.visibility</p:attrName>
                                        </p:attrNameLst>
                                      </p:cBhvr>
                                      <p:to>
                                        <p:strVal val="visible"/>
                                      </p:to>
                                    </p:set>
                                    <p:animEffect transition="in" filter="wipe(left)">
                                      <p:cBhvr>
                                        <p:cTn id="10" dur="500"/>
                                        <p:tgtEl>
                                          <p:spTgt spid="475139">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75139">
                                            <p:txEl>
                                              <p:pRg st="2" end="2"/>
                                            </p:txEl>
                                          </p:spTgt>
                                        </p:tgtEl>
                                        <p:attrNameLst>
                                          <p:attrName>style.visibility</p:attrName>
                                        </p:attrNameLst>
                                      </p:cBhvr>
                                      <p:to>
                                        <p:strVal val="visible"/>
                                      </p:to>
                                    </p:set>
                                    <p:animEffect transition="in" filter="wipe(left)">
                                      <p:cBhvr>
                                        <p:cTn id="13" dur="500"/>
                                        <p:tgtEl>
                                          <p:spTgt spid="475139">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75139">
                                            <p:txEl>
                                              <p:pRg st="3" end="3"/>
                                            </p:txEl>
                                          </p:spTgt>
                                        </p:tgtEl>
                                        <p:attrNameLst>
                                          <p:attrName>style.visibility</p:attrName>
                                        </p:attrNameLst>
                                      </p:cBhvr>
                                      <p:to>
                                        <p:strVal val="visible"/>
                                      </p:to>
                                    </p:set>
                                    <p:animEffect transition="in" filter="wipe(left)">
                                      <p:cBhvr>
                                        <p:cTn id="16" dur="500"/>
                                        <p:tgtEl>
                                          <p:spTgt spid="475139">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32"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ox(out)">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5139" grpId="0" build="p"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noFill/>
        </p:spPr>
        <p:txBody>
          <a:bodyPr anchor="t"/>
          <a:lstStyle/>
          <a:p>
            <a:pPr eaLnBrk="1" hangingPunct="1"/>
            <a:r>
              <a:rPr lang="zh-CN" altLang="en-US" smtClean="0">
                <a:ea typeface="黑体" pitchFamily="49" charset="-122"/>
              </a:rPr>
              <a:t>在数字图像上计算二阶微分</a:t>
            </a:r>
          </a:p>
        </p:txBody>
      </p:sp>
      <p:sp>
        <p:nvSpPr>
          <p:cNvPr id="15364" name="Rectangle 3"/>
          <p:cNvSpPr>
            <a:spLocks noGrp="1" noChangeArrowheads="1"/>
          </p:cNvSpPr>
          <p:nvPr>
            <p:ph type="body" sz="half" idx="1"/>
          </p:nvPr>
        </p:nvSpPr>
        <p:spPr>
          <a:xfrm>
            <a:off x="457200" y="1600200"/>
            <a:ext cx="8362950" cy="4084708"/>
          </a:xfrm>
          <a:noFill/>
        </p:spPr>
        <p:txBody>
          <a:bodyPr/>
          <a:lstStyle/>
          <a:p>
            <a:pPr eaLnBrk="1" hangingPunct="1"/>
            <a:r>
              <a:rPr lang="zh-CN" altLang="en-US" dirty="0" smtClean="0">
                <a:ea typeface="宋体" pitchFamily="2" charset="-122"/>
              </a:rPr>
              <a:t>拉普拉斯算子</a:t>
            </a:r>
          </a:p>
          <a:p>
            <a:pPr eaLnBrk="1" hangingPunct="1"/>
            <a:endParaRPr lang="zh-CN" altLang="en-US" dirty="0" smtClean="0">
              <a:ea typeface="宋体" pitchFamily="2" charset="-122"/>
            </a:endParaRPr>
          </a:p>
          <a:p>
            <a:pPr eaLnBrk="1" hangingPunct="1"/>
            <a:r>
              <a:rPr lang="zh-CN" altLang="en-US" sz="3200" dirty="0" smtClean="0">
                <a:ea typeface="宋体" pitchFamily="2" charset="-122"/>
              </a:rPr>
              <a:t>拉普拉斯算子的数字近似</a:t>
            </a:r>
          </a:p>
          <a:p>
            <a:pPr lvl="1" eaLnBrk="1" hangingPunct="1"/>
            <a:r>
              <a:rPr lang="en-US" altLang="zh-CN" sz="2800" dirty="0" smtClean="0">
                <a:ea typeface="宋体" pitchFamily="2" charset="-122"/>
              </a:rPr>
              <a:t>3*3</a:t>
            </a:r>
            <a:r>
              <a:rPr lang="zh-CN" altLang="en-US" sz="2800" dirty="0" smtClean="0">
                <a:ea typeface="宋体" pitchFamily="2" charset="-122"/>
              </a:rPr>
              <a:t>卷积模版</a:t>
            </a:r>
          </a:p>
          <a:p>
            <a:pPr eaLnBrk="1" hangingPunct="1"/>
            <a:endParaRPr lang="zh-CN" altLang="en-US" dirty="0" smtClean="0">
              <a:ea typeface="宋体" pitchFamily="2" charset="-122"/>
            </a:endParaRPr>
          </a:p>
          <a:p>
            <a:pPr eaLnBrk="1" hangingPunct="1"/>
            <a:endParaRPr lang="en-US" altLang="zh-CN" dirty="0" smtClean="0">
              <a:ea typeface="宋体" pitchFamily="2" charset="-122"/>
            </a:endParaRPr>
          </a:p>
        </p:txBody>
      </p:sp>
      <p:graphicFrame>
        <p:nvGraphicFramePr>
          <p:cNvPr id="15362" name="Object 4"/>
          <p:cNvGraphicFramePr>
            <a:graphicFrameLocks noGrp="1" noChangeAspect="1"/>
          </p:cNvGraphicFramePr>
          <p:nvPr>
            <p:ph sz="half" idx="2"/>
          </p:nvPr>
        </p:nvGraphicFramePr>
        <p:xfrm>
          <a:off x="4402138" y="1350963"/>
          <a:ext cx="2674937" cy="1141412"/>
        </p:xfrm>
        <a:graphic>
          <a:graphicData uri="http://schemas.openxmlformats.org/presentationml/2006/ole">
            <p:oleObj spid="_x0000_s35842" name="Equation" r:id="rId4" imgW="1041120" imgH="444240" progId="Equation.DSMT4">
              <p:embed/>
            </p:oleObj>
          </a:graphicData>
        </a:graphic>
      </p:graphicFrame>
      <p:graphicFrame>
        <p:nvGraphicFramePr>
          <p:cNvPr id="699397" name="Group 5"/>
          <p:cNvGraphicFramePr>
            <a:graphicFrameLocks noGrp="1"/>
          </p:cNvGraphicFramePr>
          <p:nvPr/>
        </p:nvGraphicFramePr>
        <p:xfrm>
          <a:off x="3449950" y="3964040"/>
          <a:ext cx="1319212" cy="1188720"/>
        </p:xfrm>
        <a:graphic>
          <a:graphicData uri="http://schemas.openxmlformats.org/drawingml/2006/table">
            <a:tbl>
              <a:tblPr/>
              <a:tblGrid>
                <a:gridCol w="439737"/>
                <a:gridCol w="439738"/>
                <a:gridCol w="439737"/>
              </a:tblGrid>
              <a:tr h="3603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87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03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699415" name="Group 23"/>
          <p:cNvGraphicFramePr>
            <a:graphicFrameLocks noGrp="1"/>
          </p:cNvGraphicFramePr>
          <p:nvPr/>
        </p:nvGraphicFramePr>
        <p:xfrm>
          <a:off x="5668676" y="3985745"/>
          <a:ext cx="1319213" cy="1188720"/>
        </p:xfrm>
        <a:graphic>
          <a:graphicData uri="http://schemas.openxmlformats.org/drawingml/2006/table">
            <a:tbl>
              <a:tblPr/>
              <a:tblGrid>
                <a:gridCol w="439738"/>
                <a:gridCol w="439737"/>
                <a:gridCol w="439738"/>
              </a:tblGrid>
              <a:tr h="3603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87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03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5843" name="Rectangle 3"/>
          <p:cNvSpPr>
            <a:spLocks noChangeArrowheads="1"/>
          </p:cNvSpPr>
          <p:nvPr/>
        </p:nvSpPr>
        <p:spPr bwMode="auto">
          <a:xfrm>
            <a:off x="0" y="5482321"/>
            <a:ext cx="9144000"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拉普拉斯算子：</a:t>
            </a: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G[</a:t>
            </a:r>
            <a:r>
              <a:rPr kumimoji="0" lang="en-US" altLang="zh-CN" sz="1800" b="0" i="0" u="none" strike="noStrike" cap="none" normalizeH="0" baseline="0" dirty="0" err="1" smtClean="0">
                <a:ln>
                  <a:noFill/>
                </a:ln>
                <a:solidFill>
                  <a:schemeClr val="tx1"/>
                </a:solidFill>
                <a:effectLst/>
                <a:latin typeface="Arial" pitchFamily="34" charset="0"/>
                <a:ea typeface="宋体" pitchFamily="2" charset="-122"/>
                <a:cs typeface="宋体" pitchFamily="2" charset="-122"/>
              </a:rPr>
              <a:t>i</a:t>
            </a: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,j]</a:t>
            </a:r>
            <a:r>
              <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 </a:t>
            </a: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a:t>
            </a:r>
            <a:r>
              <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 </a:t>
            </a: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|f[i+1,j]+f[i-1,j]+f(i,j+1)+f[i,j-1]-4f[i,j]|  </a:t>
            </a:r>
            <a:b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b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noFill/>
        </p:spPr>
        <p:txBody>
          <a:bodyPr anchor="t"/>
          <a:lstStyle/>
          <a:p>
            <a:pPr eaLnBrk="1" hangingPunct="1"/>
            <a:r>
              <a:rPr lang="zh-CN" altLang="en-US" smtClean="0">
                <a:ea typeface="黑体" pitchFamily="49" charset="-122"/>
              </a:rPr>
              <a:t>拉普拉斯算子的特点</a:t>
            </a:r>
          </a:p>
        </p:txBody>
      </p:sp>
      <p:sp>
        <p:nvSpPr>
          <p:cNvPr id="62467" name="Rectangle 3"/>
          <p:cNvSpPr>
            <a:spLocks noGrp="1" noChangeArrowheads="1"/>
          </p:cNvSpPr>
          <p:nvPr>
            <p:ph idx="1"/>
          </p:nvPr>
        </p:nvSpPr>
        <p:spPr/>
        <p:txBody>
          <a:bodyPr/>
          <a:lstStyle/>
          <a:p>
            <a:pPr eaLnBrk="1" hangingPunct="1"/>
            <a:r>
              <a:rPr lang="zh-CN" altLang="en-US" smtClean="0">
                <a:latin typeface="黑体" pitchFamily="49" charset="-122"/>
                <a:ea typeface="黑体" pitchFamily="49" charset="-122"/>
              </a:rPr>
              <a:t>拉普拉斯算子的运算结果是标量</a:t>
            </a:r>
          </a:p>
          <a:p>
            <a:pPr lvl="1" eaLnBrk="1" hangingPunct="1"/>
            <a:r>
              <a:rPr lang="zh-CN" altLang="en-US" smtClean="0">
                <a:latin typeface="黑体" pitchFamily="49" charset="-122"/>
                <a:ea typeface="黑体" pitchFamily="49" charset="-122"/>
              </a:rPr>
              <a:t>只有幅值，只使用一个模版便可计算得到</a:t>
            </a:r>
          </a:p>
          <a:p>
            <a:pPr lvl="1" eaLnBrk="1" hangingPunct="1"/>
            <a:r>
              <a:rPr lang="zh-CN" altLang="en-US" smtClean="0">
                <a:latin typeface="黑体" pitchFamily="49" charset="-122"/>
                <a:ea typeface="黑体" pitchFamily="49" charset="-122"/>
              </a:rPr>
              <a:t>方向属性丢失</a:t>
            </a:r>
          </a:p>
          <a:p>
            <a:pPr eaLnBrk="1" hangingPunct="1"/>
            <a:r>
              <a:rPr lang="zh-CN" altLang="en-US" smtClean="0">
                <a:latin typeface="黑体" pitchFamily="49" charset="-122"/>
                <a:ea typeface="黑体" pitchFamily="49" charset="-122"/>
              </a:rPr>
              <a:t>实际中几乎不单独使用拉普拉斯算子：</a:t>
            </a:r>
          </a:p>
          <a:p>
            <a:pPr lvl="1" eaLnBrk="1" hangingPunct="1"/>
            <a:r>
              <a:rPr lang="zh-CN" altLang="en-US" smtClean="0">
                <a:latin typeface="黑体" pitchFamily="49" charset="-122"/>
                <a:ea typeface="黑体" pitchFamily="49" charset="-122"/>
              </a:rPr>
              <a:t>二次求导数，对噪声非常敏感 </a:t>
            </a:r>
            <a:endParaRPr lang="zh-CN" altLang="en-US" smtClean="0">
              <a:latin typeface="黑体" pitchFamily="49" charset="-122"/>
              <a:ea typeface="黑体" pitchFamily="49" charset="-122"/>
              <a:sym typeface="Wingdings" pitchFamily="2" charset="2"/>
            </a:endParaRPr>
          </a:p>
          <a:p>
            <a:pPr lvl="1" eaLnBrk="1" hangingPunct="1"/>
            <a:r>
              <a:rPr lang="zh-CN" altLang="en-US" smtClean="0">
                <a:latin typeface="黑体" pitchFamily="49" charset="-122"/>
                <a:ea typeface="黑体" pitchFamily="49" charset="-122"/>
                <a:sym typeface="Wingdings" pitchFamily="2" charset="2"/>
              </a:rPr>
              <a:t>通常配合滤波器同时使用</a:t>
            </a:r>
          </a:p>
          <a:p>
            <a:pPr lvl="1" eaLnBrk="1" hangingPunct="1"/>
            <a:endParaRPr lang="en-US" altLang="zh-CN" smtClean="0">
              <a:latin typeface="黑体" pitchFamily="49" charset="-122"/>
              <a:ea typeface="黑体" pitchFamily="49" charset="-122"/>
              <a:sym typeface="Wingdings" pitchFamily="2" charset="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1042988" y="188913"/>
            <a:ext cx="7632700" cy="720725"/>
          </a:xfrm>
        </p:spPr>
        <p:txBody>
          <a:bodyPr/>
          <a:lstStyle/>
          <a:p>
            <a:pPr algn="ctr" eaLnBrk="1" hangingPunct="1"/>
            <a:r>
              <a:rPr lang="en-US" altLang="zh-CN" sz="2800" smtClean="0">
                <a:ea typeface="宋体" pitchFamily="2" charset="-122"/>
              </a:rPr>
              <a:t/>
            </a:r>
            <a:br>
              <a:rPr lang="en-US" altLang="zh-CN" sz="2800" smtClean="0">
                <a:ea typeface="宋体" pitchFamily="2" charset="-122"/>
              </a:rPr>
            </a:br>
            <a:r>
              <a:rPr lang="en-US" altLang="zh-CN" smtClean="0">
                <a:ea typeface="宋体" pitchFamily="2" charset="-122"/>
              </a:rPr>
              <a:t>8.2.1  </a:t>
            </a:r>
            <a:r>
              <a:rPr lang="zh-CN" altLang="en-US" smtClean="0">
                <a:ea typeface="宋体" pitchFamily="2" charset="-122"/>
              </a:rPr>
              <a:t>全局阈值化</a:t>
            </a:r>
            <a:endParaRPr lang="zh-CN" altLang="en-US" b="1" smtClean="0">
              <a:ea typeface="宋体" pitchFamily="2" charset="-122"/>
            </a:endParaRPr>
          </a:p>
        </p:txBody>
      </p:sp>
      <p:sp>
        <p:nvSpPr>
          <p:cNvPr id="40963" name="Rectangle 3"/>
          <p:cNvSpPr>
            <a:spLocks noGrp="1" noChangeArrowheads="1"/>
          </p:cNvSpPr>
          <p:nvPr>
            <p:ph type="body" idx="1"/>
          </p:nvPr>
        </p:nvSpPr>
        <p:spPr>
          <a:xfrm>
            <a:off x="250825" y="1557338"/>
            <a:ext cx="8137525" cy="4895850"/>
          </a:xfrm>
        </p:spPr>
        <p:txBody>
          <a:bodyPr/>
          <a:lstStyle/>
          <a:p>
            <a:pPr eaLnBrk="1" hangingPunct="1"/>
            <a:r>
              <a:rPr lang="zh-CN" altLang="en-US" smtClean="0">
                <a:ea typeface="宋体" pitchFamily="2" charset="-122"/>
              </a:rPr>
              <a:t>思想：</a:t>
            </a:r>
            <a:endParaRPr lang="en-US" altLang="zh-CN" smtClean="0">
              <a:ea typeface="宋体" pitchFamily="2" charset="-122"/>
            </a:endParaRPr>
          </a:p>
          <a:p>
            <a:pPr lvl="1" eaLnBrk="1" hangingPunct="1"/>
            <a:r>
              <a:rPr lang="zh-CN" altLang="en-US" smtClean="0">
                <a:ea typeface="宋体" pitchFamily="2" charset="-122"/>
              </a:rPr>
              <a:t>整个图像中将灰度阈值的值设置为常数。</a:t>
            </a:r>
            <a:endParaRPr lang="en-US" altLang="zh-CN" smtClean="0">
              <a:ea typeface="宋体" pitchFamily="2" charset="-122"/>
            </a:endParaRPr>
          </a:p>
          <a:p>
            <a:pPr lvl="1" eaLnBrk="1" hangingPunct="1"/>
            <a:endParaRPr lang="zh-CN" altLang="en-US" smtClean="0">
              <a:ea typeface="宋体" pitchFamily="2" charset="-122"/>
            </a:endParaRPr>
          </a:p>
          <a:p>
            <a:pPr eaLnBrk="1" hangingPunct="1"/>
            <a:r>
              <a:rPr lang="zh-CN" altLang="en-US" smtClean="0">
                <a:ea typeface="宋体" pitchFamily="2" charset="-122"/>
              </a:rPr>
              <a:t>前提条件：</a:t>
            </a:r>
            <a:endParaRPr lang="en-US" altLang="zh-CN" smtClean="0">
              <a:ea typeface="宋体" pitchFamily="2" charset="-122"/>
            </a:endParaRPr>
          </a:p>
          <a:p>
            <a:pPr lvl="1" eaLnBrk="1" hangingPunct="1"/>
            <a:r>
              <a:rPr lang="zh-CN" altLang="en-US" smtClean="0">
                <a:ea typeface="宋体" pitchFamily="2" charset="-122"/>
              </a:rPr>
              <a:t>如果背景的灰度值在整个图像中可合理地看作为恒定，而且所有物体与背景都具有几乎相同的对比度，那么，只要选择了正确的阈值，使用一个固定的全局阈值一般会有较好的效果。 </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noFill/>
        </p:spPr>
        <p:txBody>
          <a:bodyPr anchor="t"/>
          <a:lstStyle/>
          <a:p>
            <a:pPr eaLnBrk="1" hangingPunct="1"/>
            <a:r>
              <a:rPr lang="en-US" altLang="zh-CN" smtClean="0">
                <a:ea typeface="宋体" pitchFamily="2" charset="-122"/>
              </a:rPr>
              <a:t>Laplacian of Gaussian (LoG)</a:t>
            </a:r>
          </a:p>
        </p:txBody>
      </p:sp>
      <p:sp>
        <p:nvSpPr>
          <p:cNvPr id="16388" name="Rectangle 3"/>
          <p:cNvSpPr>
            <a:spLocks noGrp="1" noChangeArrowheads="1"/>
          </p:cNvSpPr>
          <p:nvPr>
            <p:ph idx="1"/>
          </p:nvPr>
        </p:nvSpPr>
        <p:spPr>
          <a:xfrm>
            <a:off x="457200" y="1600200"/>
            <a:ext cx="8435975" cy="4525963"/>
          </a:xfrm>
        </p:spPr>
        <p:txBody>
          <a:bodyPr/>
          <a:lstStyle/>
          <a:p>
            <a:pPr eaLnBrk="1" hangingPunct="1"/>
            <a:r>
              <a:rPr lang="zh-CN" altLang="en-US" smtClean="0">
                <a:ea typeface="宋体" pitchFamily="2" charset="-122"/>
              </a:rPr>
              <a:t>首先用</a:t>
            </a:r>
            <a:r>
              <a:rPr lang="en-US" altLang="zh-CN" smtClean="0">
                <a:ea typeface="宋体" pitchFamily="2" charset="-122"/>
              </a:rPr>
              <a:t>Gauss</a:t>
            </a:r>
            <a:r>
              <a:rPr lang="zh-CN" altLang="en-US" smtClean="0">
                <a:ea typeface="宋体" pitchFamily="2" charset="-122"/>
              </a:rPr>
              <a:t>函数对图像进行平滑，抑制噪声</a:t>
            </a:r>
          </a:p>
          <a:p>
            <a:pPr eaLnBrk="1" hangingPunct="1"/>
            <a:r>
              <a:rPr lang="zh-CN" altLang="en-US" smtClean="0">
                <a:ea typeface="宋体" pitchFamily="2" charset="-122"/>
              </a:rPr>
              <a:t>然后对经过平滑的图像使用</a:t>
            </a:r>
            <a:r>
              <a:rPr lang="en-US" altLang="zh-CN" smtClean="0">
                <a:ea typeface="宋体" pitchFamily="2" charset="-122"/>
              </a:rPr>
              <a:t>Laplacian</a:t>
            </a:r>
            <a:r>
              <a:rPr lang="zh-CN" altLang="en-US" smtClean="0">
                <a:ea typeface="宋体" pitchFamily="2" charset="-122"/>
              </a:rPr>
              <a:t>算子</a:t>
            </a:r>
          </a:p>
          <a:p>
            <a:pPr eaLnBrk="1" hangingPunct="1"/>
            <a:r>
              <a:rPr lang="zh-CN" altLang="en-US" smtClean="0">
                <a:ea typeface="宋体" pitchFamily="2" charset="-122"/>
              </a:rPr>
              <a:t>利用卷积的性质</a:t>
            </a:r>
            <a:r>
              <a:rPr lang="en-US" altLang="zh-CN" smtClean="0">
                <a:ea typeface="宋体" pitchFamily="2" charset="-122"/>
              </a:rPr>
              <a:t>LoG</a:t>
            </a:r>
            <a:r>
              <a:rPr lang="zh-CN" altLang="en-US" smtClean="0">
                <a:ea typeface="宋体" pitchFamily="2" charset="-122"/>
              </a:rPr>
              <a:t>算子等效于：</a:t>
            </a:r>
          </a:p>
          <a:p>
            <a:pPr eaLnBrk="1" hangingPunct="1">
              <a:buFontTx/>
              <a:buNone/>
            </a:pPr>
            <a:r>
              <a:rPr lang="zh-CN" altLang="en-US" smtClean="0">
                <a:ea typeface="宋体" pitchFamily="2" charset="-122"/>
              </a:rPr>
              <a:t>		</a:t>
            </a:r>
            <a:r>
              <a:rPr lang="en-US" altLang="zh-CN" smtClean="0">
                <a:ea typeface="宋体" pitchFamily="2" charset="-122"/>
              </a:rPr>
              <a:t>Gaussian</a:t>
            </a:r>
            <a:r>
              <a:rPr lang="zh-CN" altLang="en-US" smtClean="0">
                <a:ea typeface="宋体" pitchFamily="2" charset="-122"/>
              </a:rPr>
              <a:t>平滑 </a:t>
            </a:r>
            <a:r>
              <a:rPr lang="en-US" altLang="zh-CN" smtClean="0">
                <a:ea typeface="宋体" pitchFamily="2" charset="-122"/>
              </a:rPr>
              <a:t>+ Laplacian</a:t>
            </a:r>
            <a:r>
              <a:rPr lang="zh-CN" altLang="en-US" smtClean="0">
                <a:ea typeface="宋体" pitchFamily="2" charset="-122"/>
              </a:rPr>
              <a:t>二阶微分</a:t>
            </a:r>
          </a:p>
          <a:p>
            <a:pPr eaLnBrk="1" hangingPunct="1">
              <a:buFontTx/>
              <a:buNone/>
            </a:pPr>
            <a:endParaRPr lang="en-US" altLang="zh-CN" smtClean="0">
              <a:ea typeface="宋体" pitchFamily="2" charset="-122"/>
            </a:endParaRPr>
          </a:p>
        </p:txBody>
      </p:sp>
      <p:sp>
        <p:nvSpPr>
          <p:cNvPr id="16389" name="Rectangle 5"/>
          <p:cNvSpPr>
            <a:spLocks noChangeArrowheads="1"/>
          </p:cNvSpPr>
          <p:nvPr/>
        </p:nvSpPr>
        <p:spPr bwMode="auto">
          <a:xfrm>
            <a:off x="0" y="3314700"/>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16386" name="Object 4"/>
          <p:cNvGraphicFramePr>
            <a:graphicFrameLocks noChangeAspect="1"/>
          </p:cNvGraphicFramePr>
          <p:nvPr/>
        </p:nvGraphicFramePr>
        <p:xfrm>
          <a:off x="971550" y="4221163"/>
          <a:ext cx="7200900" cy="623887"/>
        </p:xfrm>
        <a:graphic>
          <a:graphicData uri="http://schemas.openxmlformats.org/presentationml/2006/ole">
            <p:oleObj spid="_x0000_s36866" name="Equation" r:id="rId4" imgW="2641600" imgH="228600" progId="Equation.DSMT4">
              <p:embed/>
            </p:oleObj>
          </a:graphicData>
        </a:graphic>
      </p:graphicFrame>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3886200" y="533400"/>
            <a:ext cx="2746375" cy="490538"/>
          </a:xfrm>
        </p:spPr>
        <p:txBody>
          <a:bodyPr/>
          <a:lstStyle/>
          <a:p>
            <a:pPr eaLnBrk="1" hangingPunct="1"/>
            <a:r>
              <a:rPr lang="zh-CN" altLang="en-US" sz="2800" b="1" smtClean="0">
                <a:ea typeface="黑体" pitchFamily="49" charset="-122"/>
              </a:rPr>
              <a:t>高斯拉普拉斯</a:t>
            </a:r>
          </a:p>
        </p:txBody>
      </p:sp>
      <p:graphicFrame>
        <p:nvGraphicFramePr>
          <p:cNvPr id="17410" name="Object 0"/>
          <p:cNvGraphicFramePr>
            <a:graphicFrameLocks noChangeAspect="1"/>
          </p:cNvGraphicFramePr>
          <p:nvPr/>
        </p:nvGraphicFramePr>
        <p:xfrm>
          <a:off x="2532063" y="1447800"/>
          <a:ext cx="5822950" cy="4725988"/>
        </p:xfrm>
        <a:graphic>
          <a:graphicData uri="http://schemas.openxmlformats.org/presentationml/2006/ole">
            <p:oleObj spid="_x0000_s37890" name="Photo Editor Photo" r:id="rId8" imgW="6125430" imgH="4971429" progId="">
              <p:embed/>
            </p:oleObj>
          </a:graphicData>
        </a:graphic>
      </p:graphicFrame>
      <p:pic>
        <p:nvPicPr>
          <p:cNvPr id="17412" name="Picture 4" descr="Edittex"/>
          <p:cNvPicPr>
            <a:picLocks noChangeAspect="1" noChangeArrowheads="1"/>
          </p:cNvPicPr>
          <p:nvPr>
            <p:custDataLst>
              <p:tags r:id="rId2"/>
            </p:custDataLst>
          </p:nvPr>
        </p:nvPicPr>
        <p:blipFill>
          <a:blip r:embed="rId9" cstate="print"/>
          <a:srcRect/>
          <a:stretch>
            <a:fillRect/>
          </a:stretch>
        </p:blipFill>
        <p:spPr bwMode="auto">
          <a:xfrm>
            <a:off x="684213" y="984250"/>
            <a:ext cx="1482725" cy="539750"/>
          </a:xfrm>
          <a:prstGeom prst="rect">
            <a:avLst/>
          </a:prstGeom>
          <a:noFill/>
          <a:ln w="9525">
            <a:noFill/>
            <a:miter lim="800000"/>
            <a:headEnd/>
            <a:tailEnd/>
          </a:ln>
        </p:spPr>
      </p:pic>
      <p:pic>
        <p:nvPicPr>
          <p:cNvPr id="17413" name="Picture 5" descr="txp_fig"/>
          <p:cNvPicPr>
            <a:picLocks noChangeAspect="1" noChangeArrowheads="1"/>
          </p:cNvPicPr>
          <p:nvPr>
            <p:custDataLst>
              <p:tags r:id="rId3"/>
            </p:custDataLst>
          </p:nvPr>
        </p:nvPicPr>
        <p:blipFill>
          <a:blip r:embed="rId10" cstate="print"/>
          <a:srcRect/>
          <a:stretch>
            <a:fillRect/>
          </a:stretch>
        </p:blipFill>
        <p:spPr bwMode="auto">
          <a:xfrm>
            <a:off x="1333500" y="2181225"/>
            <a:ext cx="173038" cy="303213"/>
          </a:xfrm>
          <a:prstGeom prst="rect">
            <a:avLst/>
          </a:prstGeom>
          <a:noFill/>
          <a:ln w="9525">
            <a:noFill/>
            <a:miter lim="800000"/>
            <a:headEnd/>
            <a:tailEnd/>
          </a:ln>
        </p:spPr>
      </p:pic>
      <p:pic>
        <p:nvPicPr>
          <p:cNvPr id="17414" name="Picture 6" descr="Edittex"/>
          <p:cNvPicPr>
            <a:picLocks noChangeAspect="1" noChangeArrowheads="1"/>
          </p:cNvPicPr>
          <p:nvPr>
            <p:custDataLst>
              <p:tags r:id="rId4"/>
            </p:custDataLst>
          </p:nvPr>
        </p:nvPicPr>
        <p:blipFill>
          <a:blip r:embed="rId11" cstate="print"/>
          <a:srcRect/>
          <a:stretch>
            <a:fillRect/>
          </a:stretch>
        </p:blipFill>
        <p:spPr bwMode="auto">
          <a:xfrm>
            <a:off x="1071563" y="3471863"/>
            <a:ext cx="687387" cy="541337"/>
          </a:xfrm>
          <a:prstGeom prst="rect">
            <a:avLst/>
          </a:prstGeom>
          <a:noFill/>
          <a:ln w="9525">
            <a:noFill/>
            <a:miter lim="800000"/>
            <a:headEnd/>
            <a:tailEnd/>
          </a:ln>
        </p:spPr>
      </p:pic>
      <p:pic>
        <p:nvPicPr>
          <p:cNvPr id="17415" name="Picture 7" descr="Edittex"/>
          <p:cNvPicPr>
            <a:picLocks noChangeAspect="1" noChangeArrowheads="1"/>
          </p:cNvPicPr>
          <p:nvPr>
            <p:custDataLst>
              <p:tags r:id="rId5"/>
            </p:custDataLst>
          </p:nvPr>
        </p:nvPicPr>
        <p:blipFill>
          <a:blip r:embed="rId12" cstate="print"/>
          <a:srcRect/>
          <a:stretch>
            <a:fillRect/>
          </a:stretch>
        </p:blipFill>
        <p:spPr bwMode="auto">
          <a:xfrm>
            <a:off x="674688" y="5035550"/>
            <a:ext cx="1482725" cy="539750"/>
          </a:xfrm>
          <a:prstGeom prst="rect">
            <a:avLst/>
          </a:prstGeom>
          <a:noFill/>
          <a:ln w="9525">
            <a:noFill/>
            <a:miter lim="800000"/>
            <a:headEnd/>
            <a:tailEnd/>
          </a:ln>
        </p:spPr>
      </p:pic>
      <p:sp>
        <p:nvSpPr>
          <p:cNvPr id="17416" name="Text Box 8"/>
          <p:cNvSpPr txBox="1">
            <a:spLocks noChangeArrowheads="1"/>
          </p:cNvSpPr>
          <p:nvPr/>
        </p:nvSpPr>
        <p:spPr bwMode="auto">
          <a:xfrm>
            <a:off x="4267200" y="3479800"/>
            <a:ext cx="2444750" cy="641350"/>
          </a:xfrm>
          <a:prstGeom prst="rect">
            <a:avLst/>
          </a:prstGeom>
          <a:noFill/>
          <a:ln w="9525">
            <a:noFill/>
            <a:miter lim="800000"/>
            <a:headEnd/>
            <a:tailEnd/>
          </a:ln>
        </p:spPr>
        <p:txBody>
          <a:bodyPr wrap="none">
            <a:spAutoFit/>
          </a:bodyPr>
          <a:lstStyle/>
          <a:p>
            <a:pPr algn="ctr"/>
            <a:r>
              <a:rPr lang="en-US" altLang="zh-CN">
                <a:ea typeface="宋体" pitchFamily="2" charset="-122"/>
              </a:rPr>
              <a:t>Laplacian of Gaussian</a:t>
            </a:r>
          </a:p>
          <a:p>
            <a:pPr algn="ctr"/>
            <a:r>
              <a:rPr lang="en-US" altLang="zh-CN">
                <a:ea typeface="宋体" pitchFamily="2" charset="-122"/>
              </a:rPr>
              <a:t>operator</a:t>
            </a:r>
          </a:p>
        </p:txBody>
      </p:sp>
      <p:sp>
        <p:nvSpPr>
          <p:cNvPr id="17417" name="Text Box 9"/>
          <p:cNvSpPr txBox="1">
            <a:spLocks noChangeArrowheads="1"/>
          </p:cNvSpPr>
          <p:nvPr/>
        </p:nvSpPr>
        <p:spPr bwMode="auto">
          <a:xfrm>
            <a:off x="179388" y="5870575"/>
            <a:ext cx="2255837" cy="366713"/>
          </a:xfrm>
          <a:prstGeom prst="rect">
            <a:avLst/>
          </a:prstGeom>
          <a:noFill/>
          <a:ln w="9525">
            <a:noFill/>
            <a:miter lim="800000"/>
            <a:headEnd/>
            <a:tailEnd/>
          </a:ln>
        </p:spPr>
        <p:txBody>
          <a:bodyPr wrap="none">
            <a:spAutoFit/>
          </a:bodyPr>
          <a:lstStyle/>
          <a:p>
            <a:r>
              <a:rPr lang="zh-CN" altLang="en-US" b="1">
                <a:solidFill>
                  <a:schemeClr val="bg1"/>
                </a:solidFill>
                <a:ea typeface="宋体" pitchFamily="2" charset="-122"/>
              </a:rPr>
              <a:t>过零点为边缘的位置</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algn="l" eaLnBrk="1" hangingPunct="1"/>
            <a:r>
              <a:rPr lang="en-US" altLang="zh-CN" sz="4000" b="1" dirty="0" smtClean="0">
                <a:solidFill>
                  <a:srgbClr val="679AFF"/>
                </a:solidFill>
                <a:latin typeface="Times New Roman" pitchFamily="18" charset="0"/>
              </a:rPr>
              <a:t>3 </a:t>
            </a:r>
            <a:r>
              <a:rPr lang="zh-CN" altLang="en-US" sz="4000" b="1" dirty="0" smtClean="0">
                <a:solidFill>
                  <a:srgbClr val="679AFF"/>
                </a:solidFill>
              </a:rPr>
              <a:t>边缘检测</a:t>
            </a:r>
          </a:p>
        </p:txBody>
      </p:sp>
      <p:sp>
        <p:nvSpPr>
          <p:cNvPr id="478211" name="Rectangle 3"/>
          <p:cNvSpPr>
            <a:spLocks noGrp="1" noChangeArrowheads="1"/>
          </p:cNvSpPr>
          <p:nvPr>
            <p:ph type="body" idx="1"/>
          </p:nvPr>
        </p:nvSpPr>
        <p:spPr>
          <a:xfrm>
            <a:off x="494675" y="1094282"/>
            <a:ext cx="8649325" cy="5535118"/>
          </a:xfrm>
        </p:spPr>
        <p:txBody>
          <a:bodyPr/>
          <a:lstStyle/>
          <a:p>
            <a:pPr eaLnBrk="1" hangingPunct="1">
              <a:buFontTx/>
              <a:buNone/>
            </a:pPr>
            <a:r>
              <a:rPr lang="en-US" altLang="zh-CN" sz="3600" b="1" dirty="0" smtClean="0">
                <a:solidFill>
                  <a:srgbClr val="A1010C"/>
                </a:solidFill>
                <a:latin typeface="Times New Roman" pitchFamily="18" charset="0"/>
                <a:ea typeface="宋体" pitchFamily="2" charset="-122"/>
              </a:rPr>
              <a:t>2)</a:t>
            </a:r>
            <a:r>
              <a:rPr lang="en-US" altLang="zh-CN" sz="3600" b="1" dirty="0" smtClean="0">
                <a:solidFill>
                  <a:srgbClr val="A1010C"/>
                </a:solidFill>
                <a:latin typeface="宋体" pitchFamily="2" charset="-122"/>
                <a:ea typeface="宋体" pitchFamily="2" charset="-122"/>
              </a:rPr>
              <a:t> </a:t>
            </a:r>
            <a:r>
              <a:rPr lang="zh-CN" altLang="en-US" sz="3600" b="1" dirty="0" smtClean="0">
                <a:solidFill>
                  <a:srgbClr val="A1010C"/>
                </a:solidFill>
                <a:latin typeface="宋体" pitchFamily="2" charset="-122"/>
                <a:ea typeface="宋体" pitchFamily="2" charset="-122"/>
              </a:rPr>
              <a:t>拉普拉斯算子的分析：</a:t>
            </a:r>
          </a:p>
          <a:p>
            <a:pPr lvl="1" algn="just" eaLnBrk="1" hangingPunct="1"/>
            <a:r>
              <a:rPr lang="zh-CN" altLang="en-US" b="1" dirty="0" smtClean="0">
                <a:solidFill>
                  <a:srgbClr val="FF0000"/>
                </a:solidFill>
                <a:latin typeface="宋体" pitchFamily="2" charset="-122"/>
                <a:ea typeface="宋体" pitchFamily="2" charset="-122"/>
              </a:rPr>
              <a:t>缺点：</a:t>
            </a:r>
            <a:r>
              <a:rPr lang="zh-CN" altLang="en-US" b="1" dirty="0" smtClean="0">
                <a:latin typeface="宋体" pitchFamily="2" charset="-122"/>
                <a:ea typeface="宋体" pitchFamily="2" charset="-122"/>
              </a:rPr>
              <a:t>对噪声的敏感；会产生双边效果；			不能检测出边的方向。</a:t>
            </a:r>
          </a:p>
          <a:p>
            <a:pPr lvl="1" algn="just" eaLnBrk="1" hangingPunct="1"/>
            <a:r>
              <a:rPr lang="zh-CN" altLang="en-US" b="1" dirty="0" smtClean="0">
                <a:solidFill>
                  <a:srgbClr val="FF0000"/>
                </a:solidFill>
                <a:latin typeface="宋体" pitchFamily="2" charset="-122"/>
                <a:ea typeface="宋体" pitchFamily="2" charset="-122"/>
              </a:rPr>
              <a:t>应用：</a:t>
            </a:r>
            <a:r>
              <a:rPr lang="zh-CN" altLang="en-US" b="1" dirty="0" smtClean="0">
                <a:latin typeface="宋体" pitchFamily="2" charset="-122"/>
                <a:ea typeface="宋体" pitchFamily="2" charset="-122"/>
              </a:rPr>
              <a:t>拉普拉斯算子不直接用于边的检测，		通常只起辅助的角色。</a:t>
            </a:r>
          </a:p>
          <a:p>
            <a:pPr lvl="2" algn="just" eaLnBrk="1" hangingPunct="1"/>
            <a:r>
              <a:rPr lang="zh-CN" altLang="en-US" sz="2800" b="1" dirty="0" smtClean="0">
                <a:latin typeface="宋体" pitchFamily="2" charset="-122"/>
                <a:ea typeface="宋体" pitchFamily="2" charset="-122"/>
              </a:rPr>
              <a:t>检测一个像素是在边的亮的一边还是暗的一边。</a:t>
            </a:r>
          </a:p>
          <a:p>
            <a:pPr lvl="2" algn="just" eaLnBrk="1" hangingPunct="1"/>
            <a:r>
              <a:rPr lang="zh-CN" altLang="en-US" sz="2800" b="1" dirty="0" smtClean="0">
                <a:latin typeface="宋体" pitchFamily="2" charset="-122"/>
                <a:ea typeface="宋体" pitchFamily="2" charset="-122"/>
              </a:rPr>
              <a:t>利用二阶导数零交叉，确定边的位置。</a:t>
            </a:r>
            <a:endParaRPr lang="zh-CN" altLang="en-US" b="1" dirty="0" smtClean="0">
              <a:solidFill>
                <a:schemeClr val="tx1"/>
              </a:solidFill>
              <a:latin typeface="宋体" pitchFamily="2" charset="-122"/>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78211">
                                            <p:txEl>
                                              <p:pRg st="0" end="0"/>
                                            </p:txEl>
                                          </p:spTgt>
                                        </p:tgtEl>
                                        <p:attrNameLst>
                                          <p:attrName>style.visibility</p:attrName>
                                        </p:attrNameLst>
                                      </p:cBhvr>
                                      <p:to>
                                        <p:strVal val="visible"/>
                                      </p:to>
                                    </p:set>
                                    <p:animEffect transition="in" filter="wipe(left)">
                                      <p:cBhvr>
                                        <p:cTn id="7" dur="500"/>
                                        <p:tgtEl>
                                          <p:spTgt spid="4782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78211">
                                            <p:txEl>
                                              <p:pRg st="1" end="1"/>
                                            </p:txEl>
                                          </p:spTgt>
                                        </p:tgtEl>
                                        <p:attrNameLst>
                                          <p:attrName>style.visibility</p:attrName>
                                        </p:attrNameLst>
                                      </p:cBhvr>
                                      <p:to>
                                        <p:strVal val="visible"/>
                                      </p:to>
                                    </p:set>
                                    <p:animEffect transition="in" filter="wipe(left)">
                                      <p:cBhvr>
                                        <p:cTn id="12" dur="500"/>
                                        <p:tgtEl>
                                          <p:spTgt spid="4782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78211">
                                            <p:txEl>
                                              <p:pRg st="2" end="2"/>
                                            </p:txEl>
                                          </p:spTgt>
                                        </p:tgtEl>
                                        <p:attrNameLst>
                                          <p:attrName>style.visibility</p:attrName>
                                        </p:attrNameLst>
                                      </p:cBhvr>
                                      <p:to>
                                        <p:strVal val="visible"/>
                                      </p:to>
                                    </p:set>
                                    <p:animEffect transition="in" filter="wipe(left)">
                                      <p:cBhvr>
                                        <p:cTn id="17" dur="500"/>
                                        <p:tgtEl>
                                          <p:spTgt spid="47821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78211">
                                            <p:txEl>
                                              <p:pRg st="3" end="3"/>
                                            </p:txEl>
                                          </p:spTgt>
                                        </p:tgtEl>
                                        <p:attrNameLst>
                                          <p:attrName>style.visibility</p:attrName>
                                        </p:attrNameLst>
                                      </p:cBhvr>
                                      <p:to>
                                        <p:strVal val="visible"/>
                                      </p:to>
                                    </p:set>
                                    <p:animEffect transition="in" filter="wipe(left)">
                                      <p:cBhvr>
                                        <p:cTn id="22" dur="500"/>
                                        <p:tgtEl>
                                          <p:spTgt spid="47821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78211">
                                            <p:txEl>
                                              <p:pRg st="4" end="4"/>
                                            </p:txEl>
                                          </p:spTgt>
                                        </p:tgtEl>
                                        <p:attrNameLst>
                                          <p:attrName>style.visibility</p:attrName>
                                        </p:attrNameLst>
                                      </p:cBhvr>
                                      <p:to>
                                        <p:strVal val="visible"/>
                                      </p:to>
                                    </p:set>
                                    <p:animEffect transition="in" filter="wipe(left)">
                                      <p:cBhvr>
                                        <p:cTn id="27" dur="500"/>
                                        <p:tgtEl>
                                          <p:spTgt spid="4782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8211" grpId="0" build="p" bldLvl="3"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a:xfrm>
            <a:off x="600855" y="150713"/>
            <a:ext cx="7772400" cy="643766"/>
          </a:xfrm>
        </p:spPr>
        <p:txBody>
          <a:bodyPr/>
          <a:lstStyle/>
          <a:p>
            <a:pPr algn="l" eaLnBrk="1" hangingPunct="1"/>
            <a:r>
              <a:rPr lang="en-US" altLang="zh-CN" sz="4000" b="1" dirty="0" smtClean="0">
                <a:solidFill>
                  <a:srgbClr val="679AFF"/>
                </a:solidFill>
                <a:latin typeface="Times New Roman" pitchFamily="18" charset="0"/>
              </a:rPr>
              <a:t>3 </a:t>
            </a:r>
            <a:r>
              <a:rPr lang="zh-CN" altLang="en-US" sz="4000" b="1" dirty="0" smtClean="0">
                <a:solidFill>
                  <a:srgbClr val="679AFF"/>
                </a:solidFill>
              </a:rPr>
              <a:t>边缘检测</a:t>
            </a:r>
          </a:p>
        </p:txBody>
      </p:sp>
      <p:sp>
        <p:nvSpPr>
          <p:cNvPr id="527363" name="Rectangle 3"/>
          <p:cNvSpPr>
            <a:spLocks noGrp="1" noChangeArrowheads="1"/>
          </p:cNvSpPr>
          <p:nvPr>
            <p:ph type="body" sz="half" idx="1"/>
          </p:nvPr>
        </p:nvSpPr>
        <p:spPr>
          <a:xfrm>
            <a:off x="331032" y="1053059"/>
            <a:ext cx="8045450" cy="1443038"/>
          </a:xfrm>
        </p:spPr>
        <p:txBody>
          <a:bodyPr/>
          <a:lstStyle/>
          <a:p>
            <a:pPr eaLnBrk="1" hangingPunct="1">
              <a:buFontTx/>
              <a:buNone/>
            </a:pPr>
            <a:r>
              <a:rPr lang="en-US" altLang="zh-CN" sz="2800" b="1" dirty="0" smtClean="0">
                <a:latin typeface="Times New Roman" pitchFamily="18" charset="0"/>
              </a:rPr>
              <a:t>5 </a:t>
            </a:r>
            <a:r>
              <a:rPr lang="zh-CN" altLang="en-US" sz="2800" b="1" dirty="0" smtClean="0">
                <a:latin typeface="宋体" pitchFamily="2" charset="-122"/>
                <a:ea typeface="宋体" pitchFamily="2" charset="-122"/>
              </a:rPr>
              <a:t>马尔（</a:t>
            </a:r>
            <a:r>
              <a:rPr lang="en-US" altLang="zh-CN" sz="2800" b="1" dirty="0" smtClean="0">
                <a:latin typeface="宋体" pitchFamily="2" charset="-122"/>
                <a:ea typeface="宋体" pitchFamily="2" charset="-122"/>
              </a:rPr>
              <a:t>Marr)</a:t>
            </a:r>
            <a:r>
              <a:rPr lang="zh-CN" altLang="en-US" sz="2800" b="1" dirty="0" smtClean="0">
                <a:latin typeface="宋体" pitchFamily="2" charset="-122"/>
                <a:ea typeface="宋体" pitchFamily="2" charset="-122"/>
              </a:rPr>
              <a:t>算子</a:t>
            </a:r>
          </a:p>
          <a:p>
            <a:pPr eaLnBrk="1" hangingPunct="1">
              <a:buFontTx/>
              <a:buNone/>
            </a:pPr>
            <a:r>
              <a:rPr lang="zh-CN" altLang="en-US" sz="2800" b="1" dirty="0" smtClean="0">
                <a:latin typeface="宋体" pitchFamily="2" charset="-122"/>
                <a:ea typeface="宋体" pitchFamily="2" charset="-122"/>
              </a:rPr>
              <a:t>     </a:t>
            </a:r>
            <a:r>
              <a:rPr lang="zh-CN" altLang="en-US" sz="2400" b="1" dirty="0" smtClean="0">
                <a:latin typeface="宋体" pitchFamily="2" charset="-122"/>
                <a:ea typeface="宋体" pitchFamily="2" charset="-122"/>
              </a:rPr>
              <a:t>实际中，可将图像与如下</a:t>
            </a:r>
            <a:r>
              <a:rPr lang="en-US" altLang="zh-CN" sz="2400" b="1" dirty="0" smtClean="0">
                <a:latin typeface="宋体" pitchFamily="2" charset="-122"/>
                <a:ea typeface="宋体" pitchFamily="2" charset="-122"/>
              </a:rPr>
              <a:t>2-D</a:t>
            </a:r>
            <a:r>
              <a:rPr lang="zh-CN" altLang="en-US" sz="2400" b="1" dirty="0" smtClean="0">
                <a:latin typeface="宋体" pitchFamily="2" charset="-122"/>
                <a:ea typeface="宋体" pitchFamily="2" charset="-122"/>
              </a:rPr>
              <a:t>高斯函数的拉普拉斯作卷积，以消除噪声。</a:t>
            </a:r>
          </a:p>
        </p:txBody>
      </p:sp>
      <p:graphicFrame>
        <p:nvGraphicFramePr>
          <p:cNvPr id="527364" name="Object 4"/>
          <p:cNvGraphicFramePr>
            <a:graphicFrameLocks noChangeAspect="1"/>
          </p:cNvGraphicFramePr>
          <p:nvPr>
            <p:ph sz="quarter" idx="2"/>
          </p:nvPr>
        </p:nvGraphicFramePr>
        <p:xfrm>
          <a:off x="816807" y="2391322"/>
          <a:ext cx="3600450" cy="1020762"/>
        </p:xfrm>
        <a:graphic>
          <a:graphicData uri="http://schemas.openxmlformats.org/presentationml/2006/ole">
            <p:oleObj spid="_x0000_s6146" name="公式" r:id="rId4" imgW="2059560" imgH="634680" progId="">
              <p:embed/>
            </p:oleObj>
          </a:graphicData>
        </a:graphic>
      </p:graphicFrame>
      <p:sp>
        <p:nvSpPr>
          <p:cNvPr id="527365" name="Text Box 5"/>
          <p:cNvSpPr txBox="1">
            <a:spLocks noChangeArrowheads="1"/>
          </p:cNvSpPr>
          <p:nvPr/>
        </p:nvSpPr>
        <p:spPr bwMode="auto">
          <a:xfrm>
            <a:off x="599320" y="3504159"/>
            <a:ext cx="7885112" cy="830997"/>
          </a:xfrm>
          <a:prstGeom prst="rect">
            <a:avLst/>
          </a:prstGeom>
          <a:noFill/>
          <a:ln w="28575">
            <a:noFill/>
            <a:miter lim="800000"/>
            <a:headEnd/>
            <a:tailEnd/>
          </a:ln>
        </p:spPr>
        <p:txBody>
          <a:bodyPr>
            <a:spAutoFit/>
          </a:bodyPr>
          <a:lstStyle/>
          <a:p>
            <a:pPr>
              <a:spcBef>
                <a:spcPct val="50000"/>
              </a:spcBef>
            </a:pPr>
            <a:r>
              <a:rPr lang="zh-CN" altLang="en-US" sz="2400" dirty="0">
                <a:solidFill>
                  <a:schemeClr val="accent2"/>
                </a:solidFill>
              </a:rPr>
              <a:t>其中</a:t>
            </a:r>
            <a:r>
              <a:rPr lang="el-GR" altLang="zh-CN" sz="2400" dirty="0">
                <a:solidFill>
                  <a:schemeClr val="accent2"/>
                </a:solidFill>
                <a:cs typeface="Times New Roman" pitchFamily="18" charset="0"/>
              </a:rPr>
              <a:t>σ</a:t>
            </a:r>
            <a:r>
              <a:rPr lang="zh-CN" altLang="en-US" sz="2400" dirty="0">
                <a:solidFill>
                  <a:schemeClr val="accent2"/>
                </a:solidFill>
                <a:cs typeface="Times New Roman" pitchFamily="18" charset="0"/>
              </a:rPr>
              <a:t>是高斯分布的均方差。如果令</a:t>
            </a:r>
            <a:r>
              <a:rPr lang="en-US" altLang="zh-CN" sz="2400" dirty="0">
                <a:solidFill>
                  <a:schemeClr val="accent2"/>
                </a:solidFill>
                <a:cs typeface="Times New Roman" pitchFamily="18" charset="0"/>
              </a:rPr>
              <a:t>r</a:t>
            </a:r>
            <a:r>
              <a:rPr lang="en-US" altLang="zh-CN" sz="2400" baseline="30000" dirty="0">
                <a:solidFill>
                  <a:schemeClr val="accent2"/>
                </a:solidFill>
                <a:cs typeface="Times New Roman" pitchFamily="18" charset="0"/>
              </a:rPr>
              <a:t>2</a:t>
            </a:r>
            <a:r>
              <a:rPr lang="en-US" altLang="zh-CN" sz="2400" dirty="0">
                <a:solidFill>
                  <a:schemeClr val="accent2"/>
                </a:solidFill>
                <a:cs typeface="Times New Roman" pitchFamily="18" charset="0"/>
              </a:rPr>
              <a:t>=x</a:t>
            </a:r>
            <a:r>
              <a:rPr lang="en-US" altLang="zh-CN" sz="2400" baseline="30000" dirty="0">
                <a:solidFill>
                  <a:schemeClr val="accent2"/>
                </a:solidFill>
                <a:cs typeface="Times New Roman" pitchFamily="18" charset="0"/>
              </a:rPr>
              <a:t>2</a:t>
            </a:r>
            <a:r>
              <a:rPr lang="en-US" altLang="zh-CN" sz="2400" dirty="0">
                <a:solidFill>
                  <a:schemeClr val="accent2"/>
                </a:solidFill>
                <a:cs typeface="Times New Roman" pitchFamily="18" charset="0"/>
              </a:rPr>
              <a:t>+y</a:t>
            </a:r>
            <a:r>
              <a:rPr lang="en-US" altLang="zh-CN" sz="2400" baseline="30000" dirty="0">
                <a:solidFill>
                  <a:schemeClr val="accent2"/>
                </a:solidFill>
                <a:cs typeface="Times New Roman" pitchFamily="18" charset="0"/>
              </a:rPr>
              <a:t>2</a:t>
            </a:r>
            <a:r>
              <a:rPr lang="en-US" altLang="zh-CN" sz="2400" dirty="0">
                <a:solidFill>
                  <a:schemeClr val="accent2"/>
                </a:solidFill>
                <a:cs typeface="Times New Roman" pitchFamily="18" charset="0"/>
              </a:rPr>
              <a:t>, </a:t>
            </a:r>
            <a:r>
              <a:rPr lang="zh-CN" altLang="en-US" sz="2400" dirty="0">
                <a:solidFill>
                  <a:schemeClr val="accent2"/>
                </a:solidFill>
                <a:cs typeface="Times New Roman" pitchFamily="18" charset="0"/>
              </a:rPr>
              <a:t>那么根据求拉普拉斯的定义式，有</a:t>
            </a:r>
            <a:endParaRPr lang="zh-CN" altLang="el-GR" sz="2400" dirty="0">
              <a:solidFill>
                <a:schemeClr val="accent2"/>
              </a:solidFill>
              <a:cs typeface="Times New Roman" pitchFamily="18" charset="0"/>
            </a:endParaRPr>
          </a:p>
        </p:txBody>
      </p:sp>
      <p:grpSp>
        <p:nvGrpSpPr>
          <p:cNvPr id="2" name="Group 8"/>
          <p:cNvGrpSpPr>
            <a:grpSpLocks/>
          </p:cNvGrpSpPr>
          <p:nvPr/>
        </p:nvGrpSpPr>
        <p:grpSpPr bwMode="auto">
          <a:xfrm>
            <a:off x="696886" y="4834042"/>
            <a:ext cx="7704138" cy="1200150"/>
            <a:chOff x="930" y="3385"/>
            <a:chExt cx="4853" cy="756"/>
          </a:xfrm>
        </p:grpSpPr>
        <p:graphicFrame>
          <p:nvGraphicFramePr>
            <p:cNvPr id="1027" name="Object 6"/>
            <p:cNvGraphicFramePr>
              <a:graphicFrameLocks noChangeAspect="1"/>
            </p:cNvGraphicFramePr>
            <p:nvPr/>
          </p:nvGraphicFramePr>
          <p:xfrm>
            <a:off x="930" y="3430"/>
            <a:ext cx="2404" cy="672"/>
          </p:xfrm>
          <a:graphic>
            <a:graphicData uri="http://schemas.openxmlformats.org/presentationml/2006/ole">
              <p:oleObj spid="_x0000_s6147" name="公式" r:id="rId5" imgW="2593440" imgH="634680" progId="">
                <p:embed/>
              </p:oleObj>
            </a:graphicData>
          </a:graphic>
        </p:graphicFrame>
        <p:sp>
          <p:nvSpPr>
            <p:cNvPr id="1032" name="Text Box 7"/>
            <p:cNvSpPr txBox="1">
              <a:spLocks noChangeArrowheads="1"/>
            </p:cNvSpPr>
            <p:nvPr/>
          </p:nvSpPr>
          <p:spPr bwMode="auto">
            <a:xfrm>
              <a:off x="3357" y="3385"/>
              <a:ext cx="2426" cy="756"/>
            </a:xfrm>
            <a:prstGeom prst="rect">
              <a:avLst/>
            </a:prstGeom>
            <a:noFill/>
            <a:ln w="28575">
              <a:noFill/>
              <a:miter lim="800000"/>
              <a:headEnd/>
              <a:tailEnd/>
            </a:ln>
          </p:spPr>
          <p:txBody>
            <a:bodyPr>
              <a:spAutoFit/>
            </a:bodyPr>
            <a:lstStyle/>
            <a:p>
              <a:pPr>
                <a:spcBef>
                  <a:spcPct val="50000"/>
                </a:spcBef>
              </a:pPr>
              <a:r>
                <a:rPr lang="zh-CN" altLang="en-US" sz="2400">
                  <a:solidFill>
                    <a:schemeClr val="accent2"/>
                  </a:solidFill>
                </a:rPr>
                <a:t>这个公式一般叫</a:t>
              </a:r>
              <a:r>
                <a:rPr lang="zh-CN" altLang="en-US" sz="2400">
                  <a:solidFill>
                    <a:srgbClr val="FF0000"/>
                  </a:solidFill>
                </a:rPr>
                <a:t>高斯型的拉普拉斯算子</a:t>
              </a:r>
              <a:r>
                <a:rPr lang="en-US" altLang="zh-CN" sz="2400">
                  <a:solidFill>
                    <a:srgbClr val="FF0000"/>
                  </a:solidFill>
                </a:rPr>
                <a:t>(Laplacian of a Gaussian,LoG)</a:t>
              </a:r>
              <a:r>
                <a:rPr lang="zh-CN" altLang="en-US" sz="2400">
                  <a:solidFill>
                    <a:schemeClr val="accent2"/>
                  </a:solidFill>
                </a:rPr>
                <a:t>。</a:t>
              </a:r>
            </a:p>
          </p:txBody>
        </p:sp>
      </p:gr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27363">
                                            <p:txEl>
                                              <p:pRg st="0" end="0"/>
                                            </p:txEl>
                                          </p:spTgt>
                                        </p:tgtEl>
                                        <p:attrNameLst>
                                          <p:attrName>style.visibility</p:attrName>
                                        </p:attrNameLst>
                                      </p:cBhvr>
                                      <p:to>
                                        <p:strVal val="visible"/>
                                      </p:to>
                                    </p:set>
                                    <p:animEffect transition="in" filter="wipe(left)">
                                      <p:cBhvr>
                                        <p:cTn id="7" dur="500"/>
                                        <p:tgtEl>
                                          <p:spTgt spid="52736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27363">
                                            <p:txEl>
                                              <p:pRg st="1" end="1"/>
                                            </p:txEl>
                                          </p:spTgt>
                                        </p:tgtEl>
                                        <p:attrNameLst>
                                          <p:attrName>style.visibility</p:attrName>
                                        </p:attrNameLst>
                                      </p:cBhvr>
                                      <p:to>
                                        <p:strVal val="visible"/>
                                      </p:to>
                                    </p:set>
                                    <p:animEffect transition="in" filter="wipe(left)">
                                      <p:cBhvr>
                                        <p:cTn id="12" dur="500"/>
                                        <p:tgtEl>
                                          <p:spTgt spid="52736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27364"/>
                                        </p:tgtEl>
                                        <p:attrNameLst>
                                          <p:attrName>style.visibility</p:attrName>
                                        </p:attrNameLst>
                                      </p:cBhvr>
                                      <p:to>
                                        <p:strVal val="visible"/>
                                      </p:to>
                                    </p:set>
                                    <p:animEffect transition="in" filter="wipe(left)">
                                      <p:cBhvr>
                                        <p:cTn id="17" dur="500"/>
                                        <p:tgtEl>
                                          <p:spTgt spid="52736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27365"/>
                                        </p:tgtEl>
                                        <p:attrNameLst>
                                          <p:attrName>style.visibility</p:attrName>
                                        </p:attrNameLst>
                                      </p:cBhvr>
                                      <p:to>
                                        <p:strVal val="visible"/>
                                      </p:to>
                                    </p:set>
                                    <p:animEffect transition="in" filter="wipe(left)">
                                      <p:cBhvr>
                                        <p:cTn id="22" dur="500"/>
                                        <p:tgtEl>
                                          <p:spTgt spid="52736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7363" grpId="0" build="p"/>
      <p:bldP spid="527365" grpId="0"/>
    </p:bld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352268" y="0"/>
            <a:ext cx="8229600" cy="643766"/>
          </a:xfrm>
        </p:spPr>
        <p:txBody>
          <a:bodyPr/>
          <a:lstStyle/>
          <a:p>
            <a:pPr algn="l" eaLnBrk="1" hangingPunct="1"/>
            <a:r>
              <a:rPr lang="en-US" altLang="zh-CN" sz="4000" b="1" dirty="0" smtClean="0">
                <a:solidFill>
                  <a:srgbClr val="679AFF"/>
                </a:solidFill>
                <a:latin typeface="Times New Roman" pitchFamily="18" charset="0"/>
              </a:rPr>
              <a:t>3 </a:t>
            </a:r>
            <a:r>
              <a:rPr lang="zh-CN" altLang="en-US" sz="4000" b="1" dirty="0" smtClean="0">
                <a:solidFill>
                  <a:srgbClr val="679AFF"/>
                </a:solidFill>
              </a:rPr>
              <a:t>边缘检测</a:t>
            </a:r>
          </a:p>
        </p:txBody>
      </p:sp>
      <p:sp>
        <p:nvSpPr>
          <p:cNvPr id="489475" name="Rectangle 3"/>
          <p:cNvSpPr>
            <a:spLocks noGrp="1" noChangeArrowheads="1"/>
          </p:cNvSpPr>
          <p:nvPr>
            <p:ph type="body" sz="half" idx="1"/>
          </p:nvPr>
        </p:nvSpPr>
        <p:spPr>
          <a:xfrm>
            <a:off x="585865" y="933138"/>
            <a:ext cx="7902575" cy="579438"/>
          </a:xfrm>
        </p:spPr>
        <p:txBody>
          <a:bodyPr/>
          <a:lstStyle/>
          <a:p>
            <a:pPr eaLnBrk="1" hangingPunct="1">
              <a:buFontTx/>
              <a:buNone/>
            </a:pPr>
            <a:r>
              <a:rPr lang="en-US" altLang="zh-CN" sz="2800" b="1" dirty="0" smtClean="0"/>
              <a:t>    </a:t>
            </a:r>
            <a:r>
              <a:rPr lang="zh-CN" altLang="en-US" sz="2800" b="1" dirty="0" smtClean="0"/>
              <a:t>这是一个轴对称函数，它的剖面图如下：</a:t>
            </a:r>
          </a:p>
        </p:txBody>
      </p:sp>
      <p:grpSp>
        <p:nvGrpSpPr>
          <p:cNvPr id="2" name="Group 15"/>
          <p:cNvGrpSpPr>
            <a:grpSpLocks/>
          </p:cNvGrpSpPr>
          <p:nvPr/>
        </p:nvGrpSpPr>
        <p:grpSpPr bwMode="auto">
          <a:xfrm>
            <a:off x="566815" y="1584013"/>
            <a:ext cx="8172450" cy="3827463"/>
            <a:chOff x="612" y="1706"/>
            <a:chExt cx="5148" cy="2411"/>
          </a:xfrm>
        </p:grpSpPr>
        <p:grpSp>
          <p:nvGrpSpPr>
            <p:cNvPr id="3" name="Group 4"/>
            <p:cNvGrpSpPr>
              <a:grpSpLocks/>
            </p:cNvGrpSpPr>
            <p:nvPr/>
          </p:nvGrpSpPr>
          <p:grpSpPr bwMode="auto">
            <a:xfrm>
              <a:off x="1490" y="1706"/>
              <a:ext cx="3114" cy="1769"/>
              <a:chOff x="1490" y="1706"/>
              <a:chExt cx="3114" cy="1769"/>
            </a:xfrm>
          </p:grpSpPr>
          <p:sp>
            <p:nvSpPr>
              <p:cNvPr id="2056" name="Line 5"/>
              <p:cNvSpPr>
                <a:spLocks noChangeShapeType="1"/>
              </p:cNvSpPr>
              <p:nvPr/>
            </p:nvSpPr>
            <p:spPr bwMode="auto">
              <a:xfrm flipV="1">
                <a:off x="2938" y="2773"/>
                <a:ext cx="0" cy="74"/>
              </a:xfrm>
              <a:prstGeom prst="line">
                <a:avLst/>
              </a:prstGeom>
              <a:noFill/>
              <a:ln w="28575">
                <a:solidFill>
                  <a:srgbClr val="FF0000"/>
                </a:solidFill>
                <a:round/>
                <a:headEnd/>
                <a:tailEnd/>
              </a:ln>
            </p:spPr>
            <p:txBody>
              <a:bodyPr wrap="none" anchor="ctr"/>
              <a:lstStyle/>
              <a:p>
                <a:endParaRPr lang="zh-CN" altLang="en-US"/>
              </a:p>
            </p:txBody>
          </p:sp>
          <p:sp>
            <p:nvSpPr>
              <p:cNvPr id="2057" name="Text Box 6"/>
              <p:cNvSpPr txBox="1">
                <a:spLocks noChangeArrowheads="1"/>
              </p:cNvSpPr>
              <p:nvPr/>
            </p:nvSpPr>
            <p:spPr bwMode="auto">
              <a:xfrm>
                <a:off x="2760" y="2777"/>
                <a:ext cx="212" cy="288"/>
              </a:xfrm>
              <a:prstGeom prst="rect">
                <a:avLst/>
              </a:prstGeom>
              <a:noFill/>
              <a:ln w="9525">
                <a:noFill/>
                <a:miter lim="800000"/>
                <a:headEnd/>
                <a:tailEnd/>
              </a:ln>
            </p:spPr>
            <p:txBody>
              <a:bodyPr wrap="none" anchor="ctr">
                <a:spAutoFit/>
              </a:bodyPr>
              <a:lstStyle/>
              <a:p>
                <a:pPr algn="ctr" eaLnBrk="1" hangingPunct="1"/>
                <a:r>
                  <a:rPr lang="en-US" altLang="zh-CN">
                    <a:solidFill>
                      <a:srgbClr val="A20078"/>
                    </a:solidFill>
                  </a:rPr>
                  <a:t>0</a:t>
                </a:r>
                <a:endParaRPr lang="en-US" altLang="zh-CN"/>
              </a:p>
            </p:txBody>
          </p:sp>
          <p:sp>
            <p:nvSpPr>
              <p:cNvPr id="2058" name="Freeform 7"/>
              <p:cNvSpPr>
                <a:spLocks/>
              </p:cNvSpPr>
              <p:nvPr/>
            </p:nvSpPr>
            <p:spPr bwMode="auto">
              <a:xfrm>
                <a:off x="1914" y="1978"/>
                <a:ext cx="1966" cy="1261"/>
              </a:xfrm>
              <a:custGeom>
                <a:avLst/>
                <a:gdLst>
                  <a:gd name="T0" fmla="*/ 0 w 1966"/>
                  <a:gd name="T1" fmla="*/ 874 h 1261"/>
                  <a:gd name="T2" fmla="*/ 367 w 1966"/>
                  <a:gd name="T3" fmla="*/ 964 h 1261"/>
                  <a:gd name="T4" fmla="*/ 474 w 1966"/>
                  <a:gd name="T5" fmla="*/ 1103 h 1261"/>
                  <a:gd name="T6" fmla="*/ 524 w 1966"/>
                  <a:gd name="T7" fmla="*/ 1239 h 1261"/>
                  <a:gd name="T8" fmla="*/ 569 w 1966"/>
                  <a:gd name="T9" fmla="*/ 1239 h 1261"/>
                  <a:gd name="T10" fmla="*/ 615 w 1966"/>
                  <a:gd name="T11" fmla="*/ 1165 h 1261"/>
                  <a:gd name="T12" fmla="*/ 751 w 1966"/>
                  <a:gd name="T13" fmla="*/ 758 h 1261"/>
                  <a:gd name="T14" fmla="*/ 933 w 1966"/>
                  <a:gd name="T15" fmla="*/ 129 h 1261"/>
                  <a:gd name="T16" fmla="*/ 1002 w 1966"/>
                  <a:gd name="T17" fmla="*/ 18 h 1261"/>
                  <a:gd name="T18" fmla="*/ 1047 w 1966"/>
                  <a:gd name="T19" fmla="*/ 18 h 1261"/>
                  <a:gd name="T20" fmla="*/ 1093 w 1966"/>
                  <a:gd name="T21" fmla="*/ 55 h 1261"/>
                  <a:gd name="T22" fmla="*/ 1138 w 1966"/>
                  <a:gd name="T23" fmla="*/ 203 h 1261"/>
                  <a:gd name="T24" fmla="*/ 1252 w 1966"/>
                  <a:gd name="T25" fmla="*/ 684 h 1261"/>
                  <a:gd name="T26" fmla="*/ 1321 w 1966"/>
                  <a:gd name="T27" fmla="*/ 1015 h 1261"/>
                  <a:gd name="T28" fmla="*/ 1389 w 1966"/>
                  <a:gd name="T29" fmla="*/ 1202 h 1261"/>
                  <a:gd name="T30" fmla="*/ 1443 w 1966"/>
                  <a:gd name="T31" fmla="*/ 1246 h 1261"/>
                  <a:gd name="T32" fmla="*/ 1491 w 1966"/>
                  <a:gd name="T33" fmla="*/ 1196 h 1261"/>
                  <a:gd name="T34" fmla="*/ 1519 w 1966"/>
                  <a:gd name="T35" fmla="*/ 1139 h 1261"/>
                  <a:gd name="T36" fmla="*/ 1579 w 1966"/>
                  <a:gd name="T37" fmla="*/ 1015 h 1261"/>
                  <a:gd name="T38" fmla="*/ 1723 w 1966"/>
                  <a:gd name="T39" fmla="*/ 913 h 1261"/>
                  <a:gd name="T40" fmla="*/ 1966 w 1966"/>
                  <a:gd name="T41" fmla="*/ 874 h 126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66"/>
                  <a:gd name="T64" fmla="*/ 0 h 1261"/>
                  <a:gd name="T65" fmla="*/ 1966 w 1966"/>
                  <a:gd name="T66" fmla="*/ 1261 h 126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66" h="1261">
                    <a:moveTo>
                      <a:pt x="0" y="874"/>
                    </a:moveTo>
                    <a:cubicBezTo>
                      <a:pt x="61" y="889"/>
                      <a:pt x="288" y="926"/>
                      <a:pt x="367" y="964"/>
                    </a:cubicBezTo>
                    <a:cubicBezTo>
                      <a:pt x="446" y="1002"/>
                      <a:pt x="448" y="1057"/>
                      <a:pt x="474" y="1103"/>
                    </a:cubicBezTo>
                    <a:cubicBezTo>
                      <a:pt x="500" y="1149"/>
                      <a:pt x="508" y="1217"/>
                      <a:pt x="524" y="1239"/>
                    </a:cubicBezTo>
                    <a:cubicBezTo>
                      <a:pt x="540" y="1261"/>
                      <a:pt x="554" y="1252"/>
                      <a:pt x="569" y="1239"/>
                    </a:cubicBezTo>
                    <a:cubicBezTo>
                      <a:pt x="584" y="1227"/>
                      <a:pt x="584" y="1245"/>
                      <a:pt x="615" y="1165"/>
                    </a:cubicBezTo>
                    <a:cubicBezTo>
                      <a:pt x="645" y="1085"/>
                      <a:pt x="698" y="931"/>
                      <a:pt x="751" y="758"/>
                    </a:cubicBezTo>
                    <a:cubicBezTo>
                      <a:pt x="804" y="586"/>
                      <a:pt x="892" y="253"/>
                      <a:pt x="933" y="129"/>
                    </a:cubicBezTo>
                    <a:cubicBezTo>
                      <a:pt x="975" y="6"/>
                      <a:pt x="983" y="37"/>
                      <a:pt x="1002" y="18"/>
                    </a:cubicBezTo>
                    <a:cubicBezTo>
                      <a:pt x="1021" y="0"/>
                      <a:pt x="1032" y="12"/>
                      <a:pt x="1047" y="18"/>
                    </a:cubicBezTo>
                    <a:cubicBezTo>
                      <a:pt x="1062" y="25"/>
                      <a:pt x="1078" y="25"/>
                      <a:pt x="1093" y="55"/>
                    </a:cubicBezTo>
                    <a:cubicBezTo>
                      <a:pt x="1108" y="86"/>
                      <a:pt x="1112" y="99"/>
                      <a:pt x="1138" y="203"/>
                    </a:cubicBezTo>
                    <a:cubicBezTo>
                      <a:pt x="1165" y="308"/>
                      <a:pt x="1222" y="549"/>
                      <a:pt x="1252" y="684"/>
                    </a:cubicBezTo>
                    <a:cubicBezTo>
                      <a:pt x="1282" y="819"/>
                      <a:pt x="1298" y="929"/>
                      <a:pt x="1321" y="1015"/>
                    </a:cubicBezTo>
                    <a:cubicBezTo>
                      <a:pt x="1344" y="1101"/>
                      <a:pt x="1369" y="1163"/>
                      <a:pt x="1389" y="1202"/>
                    </a:cubicBezTo>
                    <a:cubicBezTo>
                      <a:pt x="1409" y="1241"/>
                      <a:pt x="1426" y="1247"/>
                      <a:pt x="1443" y="1246"/>
                    </a:cubicBezTo>
                    <a:cubicBezTo>
                      <a:pt x="1460" y="1245"/>
                      <a:pt x="1478" y="1214"/>
                      <a:pt x="1491" y="1196"/>
                    </a:cubicBezTo>
                    <a:cubicBezTo>
                      <a:pt x="1504" y="1178"/>
                      <a:pt x="1504" y="1169"/>
                      <a:pt x="1519" y="1139"/>
                    </a:cubicBezTo>
                    <a:cubicBezTo>
                      <a:pt x="1534" y="1109"/>
                      <a:pt x="1545" y="1053"/>
                      <a:pt x="1579" y="1015"/>
                    </a:cubicBezTo>
                    <a:cubicBezTo>
                      <a:pt x="1613" y="977"/>
                      <a:pt x="1659" y="936"/>
                      <a:pt x="1723" y="913"/>
                    </a:cubicBezTo>
                    <a:cubicBezTo>
                      <a:pt x="1787" y="890"/>
                      <a:pt x="1916" y="882"/>
                      <a:pt x="1966" y="874"/>
                    </a:cubicBezTo>
                  </a:path>
                </a:pathLst>
              </a:custGeom>
              <a:noFill/>
              <a:ln w="28575" cap="flat" cmpd="sng">
                <a:solidFill>
                  <a:srgbClr val="FF0000"/>
                </a:solidFill>
                <a:prstDash val="solid"/>
                <a:round/>
                <a:headEnd/>
                <a:tailEnd/>
              </a:ln>
            </p:spPr>
            <p:txBody>
              <a:bodyPr wrap="none" anchor="ctr"/>
              <a:lstStyle/>
              <a:p>
                <a:endParaRPr lang="zh-CN" altLang="en-US"/>
              </a:p>
            </p:txBody>
          </p:sp>
          <p:sp>
            <p:nvSpPr>
              <p:cNvPr id="2059" name="Line 8"/>
              <p:cNvSpPr>
                <a:spLocks noChangeShapeType="1"/>
              </p:cNvSpPr>
              <p:nvPr/>
            </p:nvSpPr>
            <p:spPr bwMode="auto">
              <a:xfrm>
                <a:off x="1490" y="2840"/>
                <a:ext cx="2948" cy="0"/>
              </a:xfrm>
              <a:prstGeom prst="line">
                <a:avLst/>
              </a:prstGeom>
              <a:noFill/>
              <a:ln w="12700">
                <a:solidFill>
                  <a:schemeClr val="tx1"/>
                </a:solidFill>
                <a:round/>
                <a:headEnd/>
                <a:tailEnd type="triangle" w="med" len="med"/>
              </a:ln>
            </p:spPr>
            <p:txBody>
              <a:bodyPr wrap="none" anchor="ctr"/>
              <a:lstStyle/>
              <a:p>
                <a:endParaRPr lang="zh-CN" altLang="en-US"/>
              </a:p>
            </p:txBody>
          </p:sp>
          <p:sp>
            <p:nvSpPr>
              <p:cNvPr id="2060" name="Line 9"/>
              <p:cNvSpPr>
                <a:spLocks noChangeShapeType="1"/>
              </p:cNvSpPr>
              <p:nvPr/>
            </p:nvSpPr>
            <p:spPr bwMode="auto">
              <a:xfrm flipV="1">
                <a:off x="2941" y="1797"/>
                <a:ext cx="0" cy="1678"/>
              </a:xfrm>
              <a:prstGeom prst="line">
                <a:avLst/>
              </a:prstGeom>
              <a:noFill/>
              <a:ln w="12700">
                <a:solidFill>
                  <a:schemeClr val="tx1"/>
                </a:solidFill>
                <a:round/>
                <a:headEnd/>
                <a:tailEnd type="triangle" w="med" len="med"/>
              </a:ln>
            </p:spPr>
            <p:txBody>
              <a:bodyPr wrap="none" anchor="ctr"/>
              <a:lstStyle/>
              <a:p>
                <a:endParaRPr lang="zh-CN" altLang="en-US"/>
              </a:p>
            </p:txBody>
          </p:sp>
          <p:sp>
            <p:nvSpPr>
              <p:cNvPr id="2061" name="Text Box 10"/>
              <p:cNvSpPr txBox="1">
                <a:spLocks noChangeArrowheads="1"/>
              </p:cNvSpPr>
              <p:nvPr/>
            </p:nvSpPr>
            <p:spPr bwMode="auto">
              <a:xfrm>
                <a:off x="3093" y="2597"/>
                <a:ext cx="393" cy="288"/>
              </a:xfrm>
              <a:prstGeom prst="rect">
                <a:avLst/>
              </a:prstGeom>
              <a:noFill/>
              <a:ln w="9525">
                <a:noFill/>
                <a:miter lim="800000"/>
                <a:headEnd/>
                <a:tailEnd/>
              </a:ln>
            </p:spPr>
            <p:txBody>
              <a:bodyPr anchor="ctr">
                <a:spAutoFit/>
              </a:bodyPr>
              <a:lstStyle/>
              <a:p>
                <a:pPr algn="ctr" eaLnBrk="1" hangingPunct="1"/>
                <a:r>
                  <a:rPr lang="el-GR" altLang="zh-CN">
                    <a:solidFill>
                      <a:srgbClr val="A20078"/>
                    </a:solidFill>
                    <a:cs typeface="Times New Roman" pitchFamily="18" charset="0"/>
                  </a:rPr>
                  <a:t>σ</a:t>
                </a:r>
                <a:endParaRPr lang="el-GR" altLang="zh-CN">
                  <a:cs typeface="Times New Roman" pitchFamily="18" charset="0"/>
                </a:endParaRPr>
              </a:p>
            </p:txBody>
          </p:sp>
          <p:sp>
            <p:nvSpPr>
              <p:cNvPr id="2062" name="Text Box 11"/>
              <p:cNvSpPr txBox="1">
                <a:spLocks noChangeArrowheads="1"/>
              </p:cNvSpPr>
              <p:nvPr/>
            </p:nvSpPr>
            <p:spPr bwMode="auto">
              <a:xfrm>
                <a:off x="2352" y="2599"/>
                <a:ext cx="393" cy="288"/>
              </a:xfrm>
              <a:prstGeom prst="rect">
                <a:avLst/>
              </a:prstGeom>
              <a:noFill/>
              <a:ln w="9525">
                <a:noFill/>
                <a:miter lim="800000"/>
                <a:headEnd/>
                <a:tailEnd/>
              </a:ln>
            </p:spPr>
            <p:txBody>
              <a:bodyPr anchor="ctr">
                <a:spAutoFit/>
              </a:bodyPr>
              <a:lstStyle/>
              <a:p>
                <a:pPr algn="ctr" eaLnBrk="1" hangingPunct="1"/>
                <a:r>
                  <a:rPr lang="en-US" altLang="zh-CN">
                    <a:solidFill>
                      <a:srgbClr val="A20078"/>
                    </a:solidFill>
                    <a:cs typeface="Times New Roman" pitchFamily="18" charset="0"/>
                  </a:rPr>
                  <a:t>-</a:t>
                </a:r>
                <a:r>
                  <a:rPr lang="el-GR" altLang="zh-CN">
                    <a:solidFill>
                      <a:srgbClr val="A20078"/>
                    </a:solidFill>
                    <a:cs typeface="Times New Roman" pitchFamily="18" charset="0"/>
                  </a:rPr>
                  <a:t>σ</a:t>
                </a:r>
                <a:endParaRPr lang="el-GR" altLang="zh-CN">
                  <a:cs typeface="Times New Roman" pitchFamily="18" charset="0"/>
                </a:endParaRPr>
              </a:p>
            </p:txBody>
          </p:sp>
          <p:sp>
            <p:nvSpPr>
              <p:cNvPr id="2063" name="Text Box 12"/>
              <p:cNvSpPr txBox="1">
                <a:spLocks noChangeArrowheads="1"/>
              </p:cNvSpPr>
              <p:nvPr/>
            </p:nvSpPr>
            <p:spPr bwMode="auto">
              <a:xfrm>
                <a:off x="4211" y="2568"/>
                <a:ext cx="393" cy="288"/>
              </a:xfrm>
              <a:prstGeom prst="rect">
                <a:avLst/>
              </a:prstGeom>
              <a:noFill/>
              <a:ln w="9525">
                <a:noFill/>
                <a:miter lim="800000"/>
                <a:headEnd/>
                <a:tailEnd/>
              </a:ln>
            </p:spPr>
            <p:txBody>
              <a:bodyPr anchor="ctr">
                <a:spAutoFit/>
              </a:bodyPr>
              <a:lstStyle/>
              <a:p>
                <a:pPr algn="ctr" eaLnBrk="1" hangingPunct="1"/>
                <a:r>
                  <a:rPr lang="en-US" altLang="zh-CN">
                    <a:solidFill>
                      <a:srgbClr val="A20078"/>
                    </a:solidFill>
                    <a:cs typeface="Times New Roman" pitchFamily="18" charset="0"/>
                  </a:rPr>
                  <a:t>r</a:t>
                </a:r>
                <a:endParaRPr lang="el-GR" altLang="zh-CN">
                  <a:cs typeface="Times New Roman" pitchFamily="18" charset="0"/>
                </a:endParaRPr>
              </a:p>
            </p:txBody>
          </p:sp>
          <p:graphicFrame>
            <p:nvGraphicFramePr>
              <p:cNvPr id="2050" name="Object 13"/>
              <p:cNvGraphicFramePr>
                <a:graphicFrameLocks noChangeAspect="1"/>
              </p:cNvGraphicFramePr>
              <p:nvPr/>
            </p:nvGraphicFramePr>
            <p:xfrm>
              <a:off x="2987" y="1706"/>
              <a:ext cx="272" cy="227"/>
            </p:xfrm>
            <a:graphic>
              <a:graphicData uri="http://schemas.openxmlformats.org/presentationml/2006/ole">
                <p:oleObj spid="_x0000_s7170" name="公式" r:id="rId4" imgW="394200" imgH="253800" progId="">
                  <p:embed/>
                </p:oleObj>
              </a:graphicData>
            </a:graphic>
          </p:graphicFrame>
        </p:grpSp>
        <p:sp>
          <p:nvSpPr>
            <p:cNvPr id="2055" name="Text Box 14"/>
            <p:cNvSpPr txBox="1">
              <a:spLocks noChangeArrowheads="1"/>
            </p:cNvSpPr>
            <p:nvPr/>
          </p:nvSpPr>
          <p:spPr bwMode="auto">
            <a:xfrm>
              <a:off x="612" y="3521"/>
              <a:ext cx="5148" cy="596"/>
            </a:xfrm>
            <a:prstGeom prst="rect">
              <a:avLst/>
            </a:prstGeom>
            <a:noFill/>
            <a:ln w="28575">
              <a:noFill/>
              <a:miter lim="800000"/>
              <a:headEnd/>
              <a:tailEnd/>
            </a:ln>
          </p:spPr>
          <p:txBody>
            <a:bodyPr>
              <a:spAutoFit/>
            </a:bodyPr>
            <a:lstStyle/>
            <a:p>
              <a:pPr>
                <a:spcBef>
                  <a:spcPct val="50000"/>
                </a:spcBef>
              </a:pPr>
              <a:r>
                <a:rPr lang="en-US" altLang="zh-CN" sz="2800">
                  <a:solidFill>
                    <a:schemeClr val="accent2"/>
                  </a:solidFill>
                </a:rPr>
                <a:t>        </a:t>
              </a:r>
              <a:r>
                <a:rPr lang="zh-CN" altLang="en-US" sz="2800">
                  <a:solidFill>
                    <a:schemeClr val="accent2"/>
                  </a:solidFill>
                </a:rPr>
                <a:t>由图可见，这个函数在</a:t>
              </a:r>
              <a:r>
                <a:rPr lang="en-US" altLang="zh-CN" sz="2800">
                  <a:solidFill>
                    <a:schemeClr val="accent2"/>
                  </a:solidFill>
                </a:rPr>
                <a:t>r=</a:t>
              </a:r>
              <a:r>
                <a:rPr lang="en-US" altLang="zh-CN" sz="2800">
                  <a:solidFill>
                    <a:schemeClr val="accent2"/>
                  </a:solidFill>
                  <a:cs typeface="Times New Roman" pitchFamily="18" charset="0"/>
                </a:rPr>
                <a:t>±</a:t>
              </a:r>
              <a:r>
                <a:rPr lang="el-GR" altLang="zh-CN" sz="2800">
                  <a:solidFill>
                    <a:schemeClr val="accent2"/>
                  </a:solidFill>
                  <a:cs typeface="Times New Roman" pitchFamily="18" charset="0"/>
                </a:rPr>
                <a:t>σ</a:t>
              </a:r>
              <a:r>
                <a:rPr lang="zh-CN" altLang="en-US" sz="2800">
                  <a:solidFill>
                    <a:schemeClr val="accent2"/>
                  </a:solidFill>
                  <a:cs typeface="Times New Roman" pitchFamily="18" charset="0"/>
                </a:rPr>
                <a:t>处有过零点，在</a:t>
              </a:r>
              <a:r>
                <a:rPr lang="zh-CN" altLang="en-US" sz="2800">
                  <a:solidFill>
                    <a:schemeClr val="accent2"/>
                  </a:solidFill>
                </a:rPr>
                <a:t>│</a:t>
              </a:r>
              <a:r>
                <a:rPr lang="en-US" altLang="zh-CN" sz="2800">
                  <a:solidFill>
                    <a:schemeClr val="accent2"/>
                  </a:solidFill>
                  <a:latin typeface="宋体" pitchFamily="2" charset="-122"/>
                  <a:cs typeface="Times New Roman" pitchFamily="18" charset="0"/>
                </a:rPr>
                <a:t>r</a:t>
              </a:r>
              <a:r>
                <a:rPr lang="en-US" altLang="zh-CN" sz="2800">
                  <a:solidFill>
                    <a:schemeClr val="accent2"/>
                  </a:solidFill>
                </a:rPr>
                <a:t>│</a:t>
              </a:r>
              <a:r>
                <a:rPr lang="en-US" altLang="zh-CN" sz="2800">
                  <a:solidFill>
                    <a:schemeClr val="accent2"/>
                  </a:solidFill>
                  <a:cs typeface="Times New Roman" pitchFamily="18" charset="0"/>
                </a:rPr>
                <a:t>&lt;</a:t>
              </a:r>
              <a:r>
                <a:rPr lang="el-GR" altLang="zh-CN" sz="2800">
                  <a:solidFill>
                    <a:schemeClr val="accent2"/>
                  </a:solidFill>
                  <a:cs typeface="Times New Roman" pitchFamily="18" charset="0"/>
                </a:rPr>
                <a:t>σ</a:t>
              </a:r>
              <a:r>
                <a:rPr lang="zh-CN" altLang="en-US" sz="2800">
                  <a:solidFill>
                    <a:schemeClr val="accent2"/>
                  </a:solidFill>
                </a:rPr>
                <a:t>时为正，在</a:t>
              </a:r>
              <a:r>
                <a:rPr lang="zh-CN" altLang="en-US" sz="2800">
                  <a:solidFill>
                    <a:schemeClr val="accent2"/>
                  </a:solidFill>
                  <a:latin typeface="宋体" pitchFamily="2" charset="-122"/>
                  <a:cs typeface="Times New Roman" pitchFamily="18" charset="0"/>
                </a:rPr>
                <a:t>│</a:t>
              </a:r>
              <a:r>
                <a:rPr lang="en-US" altLang="zh-CN" sz="2800">
                  <a:solidFill>
                    <a:schemeClr val="accent2"/>
                  </a:solidFill>
                  <a:latin typeface="宋体" pitchFamily="2" charset="-122"/>
                  <a:cs typeface="Times New Roman" pitchFamily="18" charset="0"/>
                </a:rPr>
                <a:t>r</a:t>
              </a:r>
              <a:r>
                <a:rPr lang="en-US" altLang="zh-CN" sz="2800">
                  <a:solidFill>
                    <a:schemeClr val="accent2"/>
                  </a:solidFill>
                </a:rPr>
                <a:t>│</a:t>
              </a:r>
              <a:r>
                <a:rPr lang="en-US" altLang="zh-CN" sz="2800">
                  <a:solidFill>
                    <a:schemeClr val="accent2"/>
                  </a:solidFill>
                  <a:cs typeface="Times New Roman" pitchFamily="18" charset="0"/>
                </a:rPr>
                <a:t>&gt;</a:t>
              </a:r>
              <a:r>
                <a:rPr lang="el-GR" altLang="zh-CN" sz="2800">
                  <a:solidFill>
                    <a:schemeClr val="accent2"/>
                  </a:solidFill>
                  <a:cs typeface="Times New Roman" pitchFamily="18" charset="0"/>
                </a:rPr>
                <a:t>σ</a:t>
              </a:r>
              <a:r>
                <a:rPr lang="zh-CN" altLang="en-US" sz="2800">
                  <a:solidFill>
                    <a:schemeClr val="accent2"/>
                  </a:solidFill>
                </a:rPr>
                <a:t>时为负。</a:t>
              </a:r>
              <a:endParaRPr lang="zh-CN" altLang="el-GR" sz="2800">
                <a:solidFill>
                  <a:schemeClr val="accent2"/>
                </a:solidFill>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89475">
                                            <p:txEl>
                                              <p:pRg st="0" end="0"/>
                                            </p:txEl>
                                          </p:spTgt>
                                        </p:tgtEl>
                                        <p:attrNameLst>
                                          <p:attrName>style.visibility</p:attrName>
                                        </p:attrNameLst>
                                      </p:cBhvr>
                                      <p:to>
                                        <p:strVal val="visible"/>
                                      </p:to>
                                    </p:set>
                                    <p:animEffect transition="in" filter="wipe(left)">
                                      <p:cBhvr>
                                        <p:cTn id="7" dur="500"/>
                                        <p:tgtEl>
                                          <p:spTgt spid="4894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ou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475" grpId="0" build="p"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algn="l" eaLnBrk="1" hangingPunct="1"/>
            <a:r>
              <a:rPr lang="en-US" altLang="zh-CN" sz="4000" b="1" dirty="0" smtClean="0">
                <a:solidFill>
                  <a:srgbClr val="679AFF"/>
                </a:solidFill>
                <a:latin typeface="Times New Roman" pitchFamily="18" charset="0"/>
              </a:rPr>
              <a:t>3 </a:t>
            </a:r>
            <a:r>
              <a:rPr lang="zh-CN" altLang="en-US" sz="4000" b="1" dirty="0" smtClean="0">
                <a:solidFill>
                  <a:srgbClr val="679AFF"/>
                </a:solidFill>
              </a:rPr>
              <a:t>边缘检测</a:t>
            </a:r>
          </a:p>
        </p:txBody>
      </p:sp>
      <p:sp>
        <p:nvSpPr>
          <p:cNvPr id="490499" name="Rectangle 3"/>
          <p:cNvSpPr>
            <a:spLocks noGrp="1" noChangeArrowheads="1"/>
          </p:cNvSpPr>
          <p:nvPr>
            <p:ph type="body" idx="1"/>
          </p:nvPr>
        </p:nvSpPr>
        <p:spPr>
          <a:xfrm>
            <a:off x="540895" y="1201711"/>
            <a:ext cx="7772400" cy="4540250"/>
          </a:xfrm>
        </p:spPr>
        <p:txBody>
          <a:bodyPr/>
          <a:lstStyle/>
          <a:p>
            <a:pPr eaLnBrk="1" hangingPunct="1">
              <a:lnSpc>
                <a:spcPct val="120000"/>
              </a:lnSpc>
              <a:buFontTx/>
              <a:buNone/>
            </a:pPr>
            <a:r>
              <a:rPr lang="en-US" altLang="zh-CN" sz="2800" b="1" dirty="0" smtClean="0"/>
              <a:t>      </a:t>
            </a:r>
            <a:r>
              <a:rPr lang="zh-CN" altLang="en-US" sz="2800" b="1" dirty="0" smtClean="0"/>
              <a:t>上述算子</a:t>
            </a:r>
            <a:r>
              <a:rPr lang="zh-CN" altLang="en-US" sz="2800" b="1" dirty="0" smtClean="0">
                <a:solidFill>
                  <a:srgbClr val="A1010C"/>
                </a:solidFill>
                <a:latin typeface="Times New Roman" pitchFamily="18" charset="0"/>
                <a:cs typeface="Times New Roman" pitchFamily="18" charset="0"/>
              </a:rPr>
              <a:t>▽</a:t>
            </a:r>
            <a:r>
              <a:rPr lang="en-US" altLang="zh-CN" sz="2800" b="1" baseline="30000" dirty="0" smtClean="0">
                <a:solidFill>
                  <a:srgbClr val="A1010C"/>
                </a:solidFill>
                <a:latin typeface="Times New Roman" pitchFamily="18" charset="0"/>
                <a:cs typeface="Times New Roman" pitchFamily="18" charset="0"/>
              </a:rPr>
              <a:t>2</a:t>
            </a:r>
            <a:r>
              <a:rPr lang="en-US" altLang="zh-CN" sz="2800" b="1" dirty="0" smtClean="0">
                <a:solidFill>
                  <a:srgbClr val="A1010C"/>
                </a:solidFill>
                <a:latin typeface="Times New Roman" pitchFamily="18" charset="0"/>
                <a:cs typeface="Times New Roman" pitchFamily="18" charset="0"/>
              </a:rPr>
              <a:t>h</a:t>
            </a:r>
            <a:r>
              <a:rPr lang="zh-CN" altLang="en-US" sz="2800" b="1" dirty="0" smtClean="0"/>
              <a:t>也称为马尔算子。</a:t>
            </a:r>
            <a:r>
              <a:rPr lang="zh-CN" altLang="en-US" sz="2800" b="1" dirty="0" smtClean="0">
                <a:latin typeface="Times New Roman" pitchFamily="18" charset="0"/>
                <a:ea typeface="宋体" pitchFamily="2" charset="-122"/>
                <a:sym typeface="Symbol" pitchFamily="18" charset="2"/>
              </a:rPr>
              <a:t>由于图像的形状，有时被称为</a:t>
            </a:r>
            <a:r>
              <a:rPr lang="zh-CN" altLang="en-US" sz="2800" b="1" dirty="0" smtClean="0">
                <a:solidFill>
                  <a:srgbClr val="A1010C"/>
                </a:solidFill>
                <a:latin typeface="Times New Roman" pitchFamily="18" charset="0"/>
                <a:ea typeface="宋体" pitchFamily="2" charset="-122"/>
                <a:sym typeface="Symbol" pitchFamily="18" charset="2"/>
              </a:rPr>
              <a:t>墨西哥草帽函数</a:t>
            </a:r>
            <a:r>
              <a:rPr lang="zh-CN" altLang="en-US" sz="2800" b="1" dirty="0" smtClean="0">
                <a:latin typeface="Times New Roman" pitchFamily="18" charset="0"/>
                <a:ea typeface="宋体" pitchFamily="2" charset="-122"/>
                <a:sym typeface="Symbol" pitchFamily="18" charset="2"/>
              </a:rPr>
              <a:t>。</a:t>
            </a:r>
            <a:endParaRPr lang="zh-CN" altLang="en-US" sz="2800" b="1" dirty="0" smtClean="0"/>
          </a:p>
          <a:p>
            <a:pPr eaLnBrk="1" hangingPunct="1">
              <a:lnSpc>
                <a:spcPct val="120000"/>
              </a:lnSpc>
              <a:buFontTx/>
              <a:buNone/>
            </a:pPr>
            <a:r>
              <a:rPr lang="zh-CN" altLang="en-US" sz="2800" b="1" dirty="0" smtClean="0"/>
              <a:t>      先做高斯平滑，然后再用</a:t>
            </a:r>
            <a:r>
              <a:rPr lang="zh-CN" altLang="en-US" sz="2800" b="1" dirty="0" smtClean="0">
                <a:solidFill>
                  <a:srgbClr val="A1010C"/>
                </a:solidFill>
                <a:latin typeface="Times New Roman" pitchFamily="18" charset="0"/>
                <a:cs typeface="Times New Roman" pitchFamily="18" charset="0"/>
              </a:rPr>
              <a:t>▽</a:t>
            </a:r>
            <a:r>
              <a:rPr lang="en-US" altLang="zh-CN" sz="2800" b="1" baseline="30000" dirty="0" smtClean="0">
                <a:solidFill>
                  <a:srgbClr val="A1010C"/>
                </a:solidFill>
                <a:latin typeface="Times New Roman" pitchFamily="18" charset="0"/>
                <a:cs typeface="Times New Roman" pitchFamily="18" charset="0"/>
              </a:rPr>
              <a:t>2</a:t>
            </a:r>
            <a:r>
              <a:rPr lang="zh-CN" altLang="en-US" sz="2800" b="1" dirty="0" smtClean="0"/>
              <a:t>对图像做卷积来找边缘，等价于用</a:t>
            </a:r>
            <a:r>
              <a:rPr lang="zh-CN" altLang="en-US" sz="2800" b="1" dirty="0" smtClean="0">
                <a:solidFill>
                  <a:srgbClr val="A1010C"/>
                </a:solidFill>
                <a:latin typeface="Times New Roman" pitchFamily="18" charset="0"/>
                <a:cs typeface="Times New Roman" pitchFamily="18" charset="0"/>
              </a:rPr>
              <a:t>▽</a:t>
            </a:r>
            <a:r>
              <a:rPr lang="en-US" altLang="zh-CN" sz="2800" b="1" baseline="30000" dirty="0" smtClean="0">
                <a:solidFill>
                  <a:srgbClr val="A1010C"/>
                </a:solidFill>
                <a:latin typeface="Times New Roman" pitchFamily="18" charset="0"/>
                <a:cs typeface="Times New Roman" pitchFamily="18" charset="0"/>
              </a:rPr>
              <a:t>2</a:t>
            </a:r>
            <a:r>
              <a:rPr lang="en-US" altLang="zh-CN" sz="2800" b="1" dirty="0" smtClean="0">
                <a:solidFill>
                  <a:srgbClr val="A1010C"/>
                </a:solidFill>
                <a:latin typeface="Times New Roman" pitchFamily="18" charset="0"/>
                <a:cs typeface="Times New Roman" pitchFamily="18" charset="0"/>
              </a:rPr>
              <a:t>h</a:t>
            </a:r>
            <a:r>
              <a:rPr lang="zh-CN" altLang="en-US" sz="2800" b="1" dirty="0" smtClean="0"/>
              <a:t>对图像做卷积。</a:t>
            </a:r>
          </a:p>
          <a:p>
            <a:pPr eaLnBrk="1" hangingPunct="1">
              <a:lnSpc>
                <a:spcPct val="120000"/>
              </a:lnSpc>
              <a:buFontTx/>
              <a:buNone/>
            </a:pPr>
            <a:r>
              <a:rPr lang="zh-CN" altLang="en-US" sz="2800" b="1" dirty="0" smtClean="0">
                <a:latin typeface="Times New Roman" pitchFamily="18" charset="0"/>
                <a:cs typeface="Times New Roman" pitchFamily="18" charset="0"/>
              </a:rPr>
              <a:t>            因为</a:t>
            </a:r>
            <a:r>
              <a:rPr lang="zh-CN" altLang="en-US" sz="2800" b="1" dirty="0" smtClean="0">
                <a:solidFill>
                  <a:srgbClr val="A1010C"/>
                </a:solidFill>
                <a:latin typeface="Times New Roman" pitchFamily="18" charset="0"/>
                <a:cs typeface="Times New Roman" pitchFamily="18" charset="0"/>
              </a:rPr>
              <a:t>▽</a:t>
            </a:r>
            <a:r>
              <a:rPr lang="en-US" altLang="zh-CN" sz="2800" b="1" baseline="30000" dirty="0" smtClean="0">
                <a:solidFill>
                  <a:srgbClr val="A1010C"/>
                </a:solidFill>
                <a:latin typeface="Times New Roman" pitchFamily="18" charset="0"/>
                <a:cs typeface="Times New Roman" pitchFamily="18" charset="0"/>
              </a:rPr>
              <a:t>2</a:t>
            </a:r>
            <a:r>
              <a:rPr lang="en-US" altLang="zh-CN" sz="2800" b="1" dirty="0" smtClean="0">
                <a:solidFill>
                  <a:srgbClr val="A1010C"/>
                </a:solidFill>
                <a:latin typeface="Times New Roman" pitchFamily="18" charset="0"/>
                <a:cs typeface="Times New Roman" pitchFamily="18" charset="0"/>
              </a:rPr>
              <a:t>h</a:t>
            </a:r>
            <a:r>
              <a:rPr lang="zh-CN" altLang="en-US" sz="2800" b="1" dirty="0" smtClean="0">
                <a:cs typeface="Times New Roman" pitchFamily="18" charset="0"/>
              </a:rPr>
              <a:t>的平滑性质能减少噪声的影响，所以当边缘模糊或噪声较大时。利用</a:t>
            </a:r>
            <a:r>
              <a:rPr lang="zh-CN" altLang="en-US" sz="2800" b="1" dirty="0" smtClean="0">
                <a:solidFill>
                  <a:srgbClr val="A1010C"/>
                </a:solidFill>
                <a:latin typeface="Times New Roman" pitchFamily="18" charset="0"/>
                <a:cs typeface="Times New Roman" pitchFamily="18" charset="0"/>
              </a:rPr>
              <a:t>▽</a:t>
            </a:r>
            <a:r>
              <a:rPr lang="en-US" altLang="zh-CN" sz="2800" b="1" baseline="30000" dirty="0" smtClean="0">
                <a:solidFill>
                  <a:srgbClr val="A1010C"/>
                </a:solidFill>
                <a:latin typeface="Times New Roman" pitchFamily="18" charset="0"/>
                <a:cs typeface="Times New Roman" pitchFamily="18" charset="0"/>
              </a:rPr>
              <a:t>2</a:t>
            </a:r>
            <a:r>
              <a:rPr lang="en-US" altLang="zh-CN" sz="2800" b="1" dirty="0" smtClean="0">
                <a:solidFill>
                  <a:srgbClr val="A1010C"/>
                </a:solidFill>
                <a:latin typeface="Times New Roman" pitchFamily="18" charset="0"/>
                <a:cs typeface="Times New Roman" pitchFamily="18" charset="0"/>
              </a:rPr>
              <a:t>h</a:t>
            </a:r>
            <a:r>
              <a:rPr lang="zh-CN" altLang="en-US" sz="2800" b="1" dirty="0" smtClean="0">
                <a:cs typeface="Times New Roman" pitchFamily="18" charset="0"/>
              </a:rPr>
              <a:t>检测过零点能提供较可靠的边缘位置</a:t>
            </a:r>
            <a:r>
              <a:rPr lang="zh-CN" altLang="en-US" sz="2800" b="1" dirty="0" smtClean="0"/>
              <a:t>。</a:t>
            </a:r>
            <a:endParaRPr lang="zh-CN" altLang="el-GR" sz="2800" b="1"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90499">
                                            <p:txEl>
                                              <p:pRg st="0" end="0"/>
                                            </p:txEl>
                                          </p:spTgt>
                                        </p:tgtEl>
                                        <p:attrNameLst>
                                          <p:attrName>style.visibility</p:attrName>
                                        </p:attrNameLst>
                                      </p:cBhvr>
                                      <p:to>
                                        <p:strVal val="visible"/>
                                      </p:to>
                                    </p:set>
                                    <p:animEffect transition="in" filter="wipe(left)">
                                      <p:cBhvr>
                                        <p:cTn id="7" dur="500"/>
                                        <p:tgtEl>
                                          <p:spTgt spid="4904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90499">
                                            <p:txEl>
                                              <p:pRg st="1" end="1"/>
                                            </p:txEl>
                                          </p:spTgt>
                                        </p:tgtEl>
                                        <p:attrNameLst>
                                          <p:attrName>style.visibility</p:attrName>
                                        </p:attrNameLst>
                                      </p:cBhvr>
                                      <p:to>
                                        <p:strVal val="visible"/>
                                      </p:to>
                                    </p:set>
                                    <p:animEffect transition="in" filter="wipe(left)">
                                      <p:cBhvr>
                                        <p:cTn id="12" dur="500"/>
                                        <p:tgtEl>
                                          <p:spTgt spid="49049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90499">
                                            <p:txEl>
                                              <p:pRg st="2" end="2"/>
                                            </p:txEl>
                                          </p:spTgt>
                                        </p:tgtEl>
                                        <p:attrNameLst>
                                          <p:attrName>style.visibility</p:attrName>
                                        </p:attrNameLst>
                                      </p:cBhvr>
                                      <p:to>
                                        <p:strVal val="visible"/>
                                      </p:to>
                                    </p:set>
                                    <p:animEffect transition="in" filter="wipe(left)">
                                      <p:cBhvr>
                                        <p:cTn id="17" dur="500"/>
                                        <p:tgtEl>
                                          <p:spTgt spid="49049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0499" grpId="0" build="p"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algn="l" eaLnBrk="1" hangingPunct="1"/>
            <a:r>
              <a:rPr lang="en-US" altLang="zh-CN" sz="4000" b="1" dirty="0" smtClean="0">
                <a:solidFill>
                  <a:srgbClr val="679AFF"/>
                </a:solidFill>
                <a:latin typeface="Times New Roman" pitchFamily="18" charset="0"/>
              </a:rPr>
              <a:t>3 </a:t>
            </a:r>
            <a:r>
              <a:rPr lang="zh-CN" altLang="en-US" sz="4000" b="1" dirty="0" smtClean="0">
                <a:solidFill>
                  <a:srgbClr val="679AFF"/>
                </a:solidFill>
              </a:rPr>
              <a:t>边缘检测</a:t>
            </a:r>
          </a:p>
        </p:txBody>
      </p:sp>
      <p:sp>
        <p:nvSpPr>
          <p:cNvPr id="493571" name="Rectangle 3"/>
          <p:cNvSpPr>
            <a:spLocks noGrp="1" noChangeArrowheads="1"/>
          </p:cNvSpPr>
          <p:nvPr>
            <p:ph type="body" idx="1"/>
          </p:nvPr>
        </p:nvSpPr>
        <p:spPr>
          <a:xfrm>
            <a:off x="339439" y="1151744"/>
            <a:ext cx="5400675" cy="3171825"/>
          </a:xfrm>
        </p:spPr>
        <p:txBody>
          <a:bodyPr/>
          <a:lstStyle/>
          <a:p>
            <a:pPr eaLnBrk="1" hangingPunct="1">
              <a:buFontTx/>
              <a:buNone/>
            </a:pPr>
            <a:r>
              <a:rPr lang="zh-CN" altLang="en-US" sz="2400" b="1" dirty="0" smtClean="0"/>
              <a:t>例如：右图显示了一个对</a:t>
            </a:r>
            <a:r>
              <a:rPr lang="zh-CN" altLang="en-US" sz="2400" b="1" dirty="0" smtClean="0">
                <a:solidFill>
                  <a:srgbClr val="A1010C"/>
                </a:solidFill>
                <a:latin typeface="Times New Roman" pitchFamily="18" charset="0"/>
                <a:cs typeface="Times New Roman" pitchFamily="18" charset="0"/>
              </a:rPr>
              <a:t>▽</a:t>
            </a:r>
            <a:r>
              <a:rPr lang="en-US" altLang="zh-CN" sz="2400" b="1" baseline="30000" dirty="0" smtClean="0">
                <a:solidFill>
                  <a:srgbClr val="A1010C"/>
                </a:solidFill>
                <a:latin typeface="Times New Roman" pitchFamily="18" charset="0"/>
                <a:cs typeface="Times New Roman" pitchFamily="18" charset="0"/>
              </a:rPr>
              <a:t>2</a:t>
            </a:r>
            <a:r>
              <a:rPr lang="en-US" altLang="zh-CN" sz="2400" b="1" dirty="0" smtClean="0">
                <a:solidFill>
                  <a:srgbClr val="A1010C"/>
                </a:solidFill>
                <a:latin typeface="Times New Roman" pitchFamily="18" charset="0"/>
                <a:cs typeface="Times New Roman" pitchFamily="18" charset="0"/>
              </a:rPr>
              <a:t>h</a:t>
            </a:r>
            <a:r>
              <a:rPr lang="zh-CN" altLang="en-US" sz="2400" b="1" dirty="0" smtClean="0">
                <a:cs typeface="Times New Roman" pitchFamily="18" charset="0"/>
              </a:rPr>
              <a:t>近似的</a:t>
            </a:r>
            <a:r>
              <a:rPr lang="en-US" altLang="zh-CN" sz="2400" b="1" dirty="0" smtClean="0">
                <a:cs typeface="Times New Roman" pitchFamily="18" charset="0"/>
              </a:rPr>
              <a:t>5</a:t>
            </a:r>
            <a:r>
              <a:rPr lang="en-US" altLang="zh-CN" sz="2400" b="1" dirty="0" smtClean="0">
                <a:cs typeface="Times New Roman" pitchFamily="18" charset="0"/>
                <a:sym typeface="Symbol" pitchFamily="18" charset="2"/>
              </a:rPr>
              <a:t>5</a:t>
            </a:r>
            <a:r>
              <a:rPr lang="zh-CN" altLang="en-US" sz="2400" b="1" dirty="0" smtClean="0">
                <a:cs typeface="Times New Roman" pitchFamily="18" charset="0"/>
                <a:sym typeface="Symbol" pitchFamily="18" charset="2"/>
              </a:rPr>
              <a:t>模板。这种近似不是唯一的。其目的是得到</a:t>
            </a:r>
            <a:r>
              <a:rPr lang="zh-CN" altLang="en-US" sz="2400" b="1" dirty="0" smtClean="0">
                <a:solidFill>
                  <a:srgbClr val="A1010C"/>
                </a:solidFill>
                <a:latin typeface="Times New Roman" pitchFamily="18" charset="0"/>
                <a:cs typeface="Times New Roman" pitchFamily="18" charset="0"/>
              </a:rPr>
              <a:t>▽</a:t>
            </a:r>
            <a:r>
              <a:rPr lang="en-US" altLang="zh-CN" sz="2400" b="1" baseline="30000" dirty="0" smtClean="0">
                <a:solidFill>
                  <a:srgbClr val="A1010C"/>
                </a:solidFill>
                <a:latin typeface="Times New Roman" pitchFamily="18" charset="0"/>
                <a:cs typeface="Times New Roman" pitchFamily="18" charset="0"/>
              </a:rPr>
              <a:t>2</a:t>
            </a:r>
            <a:r>
              <a:rPr lang="en-US" altLang="zh-CN" sz="2400" b="1" dirty="0" smtClean="0">
                <a:solidFill>
                  <a:srgbClr val="A1010C"/>
                </a:solidFill>
                <a:latin typeface="Times New Roman" pitchFamily="18" charset="0"/>
                <a:cs typeface="Times New Roman" pitchFamily="18" charset="0"/>
              </a:rPr>
              <a:t>h</a:t>
            </a:r>
            <a:r>
              <a:rPr lang="zh-CN" altLang="en-US" sz="2400" b="1" dirty="0" smtClean="0">
                <a:cs typeface="Times New Roman" pitchFamily="18" charset="0"/>
                <a:sym typeface="Symbol" pitchFamily="18" charset="2"/>
              </a:rPr>
              <a:t>本质的形状；即，一个正的中心项，周围被一个相邻的负值区域围绕（这个负值区域从原点开始作为距离的函数在值上是增加的），并被一个零值的外部区域所包围。</a:t>
            </a:r>
          </a:p>
        </p:txBody>
      </p:sp>
      <p:grpSp>
        <p:nvGrpSpPr>
          <p:cNvPr id="2" name="Group 4"/>
          <p:cNvGrpSpPr>
            <a:grpSpLocks/>
          </p:cNvGrpSpPr>
          <p:nvPr/>
        </p:nvGrpSpPr>
        <p:grpSpPr bwMode="auto">
          <a:xfrm>
            <a:off x="6153150" y="1524000"/>
            <a:ext cx="2667000" cy="2667000"/>
            <a:chOff x="1392" y="2544"/>
            <a:chExt cx="1680" cy="1680"/>
          </a:xfrm>
        </p:grpSpPr>
        <p:sp>
          <p:nvSpPr>
            <p:cNvPr id="28678" name="Rectangle 5"/>
            <p:cNvSpPr>
              <a:spLocks noChangeArrowheads="1"/>
            </p:cNvSpPr>
            <p:nvPr/>
          </p:nvSpPr>
          <p:spPr bwMode="auto">
            <a:xfrm>
              <a:off x="2064" y="2880"/>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-2</a:t>
              </a:r>
              <a:endParaRPr lang="en-US" altLang="zh-CN"/>
            </a:p>
          </p:txBody>
        </p:sp>
        <p:sp>
          <p:nvSpPr>
            <p:cNvPr id="28679" name="Rectangle 6"/>
            <p:cNvSpPr>
              <a:spLocks noChangeArrowheads="1"/>
            </p:cNvSpPr>
            <p:nvPr/>
          </p:nvSpPr>
          <p:spPr bwMode="auto">
            <a:xfrm>
              <a:off x="2064" y="2544"/>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-1</a:t>
              </a:r>
              <a:endParaRPr lang="en-US" altLang="zh-CN"/>
            </a:p>
          </p:txBody>
        </p:sp>
        <p:sp>
          <p:nvSpPr>
            <p:cNvPr id="28680" name="Rectangle 7"/>
            <p:cNvSpPr>
              <a:spLocks noChangeArrowheads="1"/>
            </p:cNvSpPr>
            <p:nvPr/>
          </p:nvSpPr>
          <p:spPr bwMode="auto">
            <a:xfrm>
              <a:off x="2064" y="3552"/>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-2</a:t>
              </a:r>
              <a:endParaRPr lang="en-US" altLang="zh-CN"/>
            </a:p>
          </p:txBody>
        </p:sp>
        <p:sp>
          <p:nvSpPr>
            <p:cNvPr id="28681" name="Rectangle 8"/>
            <p:cNvSpPr>
              <a:spLocks noChangeArrowheads="1"/>
            </p:cNvSpPr>
            <p:nvPr/>
          </p:nvSpPr>
          <p:spPr bwMode="auto">
            <a:xfrm>
              <a:off x="2064" y="3216"/>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16</a:t>
              </a:r>
              <a:endParaRPr lang="en-US" altLang="zh-CN"/>
            </a:p>
          </p:txBody>
        </p:sp>
        <p:sp>
          <p:nvSpPr>
            <p:cNvPr id="28682" name="Rectangle 9"/>
            <p:cNvSpPr>
              <a:spLocks noChangeArrowheads="1"/>
            </p:cNvSpPr>
            <p:nvPr/>
          </p:nvSpPr>
          <p:spPr bwMode="auto">
            <a:xfrm>
              <a:off x="2064" y="3888"/>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-1</a:t>
              </a:r>
              <a:endParaRPr lang="en-US" altLang="zh-CN"/>
            </a:p>
          </p:txBody>
        </p:sp>
        <p:sp>
          <p:nvSpPr>
            <p:cNvPr id="28683" name="Rectangle 10"/>
            <p:cNvSpPr>
              <a:spLocks noChangeArrowheads="1"/>
            </p:cNvSpPr>
            <p:nvPr/>
          </p:nvSpPr>
          <p:spPr bwMode="auto">
            <a:xfrm>
              <a:off x="2400" y="2880"/>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-1</a:t>
              </a:r>
              <a:endParaRPr lang="en-US" altLang="zh-CN"/>
            </a:p>
          </p:txBody>
        </p:sp>
        <p:sp>
          <p:nvSpPr>
            <p:cNvPr id="28684" name="Rectangle 11"/>
            <p:cNvSpPr>
              <a:spLocks noChangeArrowheads="1"/>
            </p:cNvSpPr>
            <p:nvPr/>
          </p:nvSpPr>
          <p:spPr bwMode="auto">
            <a:xfrm>
              <a:off x="2400" y="2544"/>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0</a:t>
              </a:r>
              <a:endParaRPr lang="en-US" altLang="zh-CN"/>
            </a:p>
          </p:txBody>
        </p:sp>
        <p:sp>
          <p:nvSpPr>
            <p:cNvPr id="28685" name="Rectangle 12"/>
            <p:cNvSpPr>
              <a:spLocks noChangeArrowheads="1"/>
            </p:cNvSpPr>
            <p:nvPr/>
          </p:nvSpPr>
          <p:spPr bwMode="auto">
            <a:xfrm>
              <a:off x="2400" y="3552"/>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-1</a:t>
              </a:r>
              <a:endParaRPr lang="en-US" altLang="zh-CN"/>
            </a:p>
          </p:txBody>
        </p:sp>
        <p:sp>
          <p:nvSpPr>
            <p:cNvPr id="28686" name="Rectangle 13"/>
            <p:cNvSpPr>
              <a:spLocks noChangeArrowheads="1"/>
            </p:cNvSpPr>
            <p:nvPr/>
          </p:nvSpPr>
          <p:spPr bwMode="auto">
            <a:xfrm>
              <a:off x="2400" y="3216"/>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-2</a:t>
              </a:r>
              <a:endParaRPr lang="en-US" altLang="zh-CN"/>
            </a:p>
          </p:txBody>
        </p:sp>
        <p:sp>
          <p:nvSpPr>
            <p:cNvPr id="28687" name="Rectangle 14"/>
            <p:cNvSpPr>
              <a:spLocks noChangeArrowheads="1"/>
            </p:cNvSpPr>
            <p:nvPr/>
          </p:nvSpPr>
          <p:spPr bwMode="auto">
            <a:xfrm>
              <a:off x="2400" y="3888"/>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0</a:t>
              </a:r>
              <a:endParaRPr lang="en-US" altLang="zh-CN"/>
            </a:p>
          </p:txBody>
        </p:sp>
        <p:sp>
          <p:nvSpPr>
            <p:cNvPr id="28688" name="Rectangle 15"/>
            <p:cNvSpPr>
              <a:spLocks noChangeArrowheads="1"/>
            </p:cNvSpPr>
            <p:nvPr/>
          </p:nvSpPr>
          <p:spPr bwMode="auto">
            <a:xfrm>
              <a:off x="1728" y="2880"/>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-1</a:t>
              </a:r>
              <a:endParaRPr lang="en-US" altLang="zh-CN"/>
            </a:p>
          </p:txBody>
        </p:sp>
        <p:sp>
          <p:nvSpPr>
            <p:cNvPr id="28689" name="Rectangle 16"/>
            <p:cNvSpPr>
              <a:spLocks noChangeArrowheads="1"/>
            </p:cNvSpPr>
            <p:nvPr/>
          </p:nvSpPr>
          <p:spPr bwMode="auto">
            <a:xfrm>
              <a:off x="1728" y="2544"/>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0</a:t>
              </a:r>
              <a:endParaRPr lang="en-US" altLang="zh-CN"/>
            </a:p>
          </p:txBody>
        </p:sp>
        <p:sp>
          <p:nvSpPr>
            <p:cNvPr id="28690" name="Rectangle 17"/>
            <p:cNvSpPr>
              <a:spLocks noChangeArrowheads="1"/>
            </p:cNvSpPr>
            <p:nvPr/>
          </p:nvSpPr>
          <p:spPr bwMode="auto">
            <a:xfrm>
              <a:off x="1728" y="3552"/>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-1</a:t>
              </a:r>
              <a:endParaRPr lang="en-US" altLang="zh-CN"/>
            </a:p>
          </p:txBody>
        </p:sp>
        <p:sp>
          <p:nvSpPr>
            <p:cNvPr id="28691" name="Rectangle 18"/>
            <p:cNvSpPr>
              <a:spLocks noChangeArrowheads="1"/>
            </p:cNvSpPr>
            <p:nvPr/>
          </p:nvSpPr>
          <p:spPr bwMode="auto">
            <a:xfrm>
              <a:off x="1728" y="3216"/>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-2</a:t>
              </a:r>
              <a:endParaRPr lang="en-US" altLang="zh-CN"/>
            </a:p>
          </p:txBody>
        </p:sp>
        <p:sp>
          <p:nvSpPr>
            <p:cNvPr id="28692" name="Rectangle 19"/>
            <p:cNvSpPr>
              <a:spLocks noChangeArrowheads="1"/>
            </p:cNvSpPr>
            <p:nvPr/>
          </p:nvSpPr>
          <p:spPr bwMode="auto">
            <a:xfrm>
              <a:off x="1728" y="3888"/>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0</a:t>
              </a:r>
              <a:endParaRPr lang="en-US" altLang="zh-CN"/>
            </a:p>
          </p:txBody>
        </p:sp>
        <p:sp>
          <p:nvSpPr>
            <p:cNvPr id="28693" name="Rectangle 20"/>
            <p:cNvSpPr>
              <a:spLocks noChangeArrowheads="1"/>
            </p:cNvSpPr>
            <p:nvPr/>
          </p:nvSpPr>
          <p:spPr bwMode="auto">
            <a:xfrm>
              <a:off x="2736" y="2880"/>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0</a:t>
              </a:r>
              <a:endParaRPr lang="en-US" altLang="zh-CN"/>
            </a:p>
          </p:txBody>
        </p:sp>
        <p:sp>
          <p:nvSpPr>
            <p:cNvPr id="28694" name="Rectangle 21"/>
            <p:cNvSpPr>
              <a:spLocks noChangeArrowheads="1"/>
            </p:cNvSpPr>
            <p:nvPr/>
          </p:nvSpPr>
          <p:spPr bwMode="auto">
            <a:xfrm>
              <a:off x="2736" y="2544"/>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0</a:t>
              </a:r>
            </a:p>
          </p:txBody>
        </p:sp>
        <p:sp>
          <p:nvSpPr>
            <p:cNvPr id="28695" name="Rectangle 22"/>
            <p:cNvSpPr>
              <a:spLocks noChangeArrowheads="1"/>
            </p:cNvSpPr>
            <p:nvPr/>
          </p:nvSpPr>
          <p:spPr bwMode="auto">
            <a:xfrm>
              <a:off x="2736" y="3552"/>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0</a:t>
              </a:r>
              <a:endParaRPr lang="en-US" altLang="zh-CN"/>
            </a:p>
          </p:txBody>
        </p:sp>
        <p:sp>
          <p:nvSpPr>
            <p:cNvPr id="28696" name="Rectangle 23"/>
            <p:cNvSpPr>
              <a:spLocks noChangeArrowheads="1"/>
            </p:cNvSpPr>
            <p:nvPr/>
          </p:nvSpPr>
          <p:spPr bwMode="auto">
            <a:xfrm>
              <a:off x="2736" y="3216"/>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-1</a:t>
              </a:r>
              <a:endParaRPr lang="en-US" altLang="zh-CN"/>
            </a:p>
          </p:txBody>
        </p:sp>
        <p:sp>
          <p:nvSpPr>
            <p:cNvPr id="28697" name="Rectangle 24"/>
            <p:cNvSpPr>
              <a:spLocks noChangeArrowheads="1"/>
            </p:cNvSpPr>
            <p:nvPr/>
          </p:nvSpPr>
          <p:spPr bwMode="auto">
            <a:xfrm>
              <a:off x="2736" y="3888"/>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0</a:t>
              </a:r>
              <a:endParaRPr lang="en-US" altLang="zh-CN"/>
            </a:p>
          </p:txBody>
        </p:sp>
        <p:sp>
          <p:nvSpPr>
            <p:cNvPr id="28698" name="Rectangle 25"/>
            <p:cNvSpPr>
              <a:spLocks noChangeArrowheads="1"/>
            </p:cNvSpPr>
            <p:nvPr/>
          </p:nvSpPr>
          <p:spPr bwMode="auto">
            <a:xfrm>
              <a:off x="1392" y="2880"/>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0</a:t>
              </a:r>
              <a:endParaRPr lang="en-US" altLang="zh-CN"/>
            </a:p>
          </p:txBody>
        </p:sp>
        <p:sp>
          <p:nvSpPr>
            <p:cNvPr id="28699" name="Rectangle 26"/>
            <p:cNvSpPr>
              <a:spLocks noChangeArrowheads="1"/>
            </p:cNvSpPr>
            <p:nvPr/>
          </p:nvSpPr>
          <p:spPr bwMode="auto">
            <a:xfrm>
              <a:off x="1392" y="2544"/>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0</a:t>
              </a:r>
              <a:endParaRPr lang="en-US" altLang="zh-CN"/>
            </a:p>
          </p:txBody>
        </p:sp>
        <p:sp>
          <p:nvSpPr>
            <p:cNvPr id="28700" name="Rectangle 27"/>
            <p:cNvSpPr>
              <a:spLocks noChangeArrowheads="1"/>
            </p:cNvSpPr>
            <p:nvPr/>
          </p:nvSpPr>
          <p:spPr bwMode="auto">
            <a:xfrm>
              <a:off x="1392" y="3552"/>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0</a:t>
              </a:r>
              <a:endParaRPr lang="en-US" altLang="zh-CN"/>
            </a:p>
          </p:txBody>
        </p:sp>
        <p:sp>
          <p:nvSpPr>
            <p:cNvPr id="28701" name="Rectangle 28"/>
            <p:cNvSpPr>
              <a:spLocks noChangeArrowheads="1"/>
            </p:cNvSpPr>
            <p:nvPr/>
          </p:nvSpPr>
          <p:spPr bwMode="auto">
            <a:xfrm>
              <a:off x="1392" y="3216"/>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-1</a:t>
              </a:r>
              <a:endParaRPr lang="en-US" altLang="zh-CN"/>
            </a:p>
          </p:txBody>
        </p:sp>
        <p:sp>
          <p:nvSpPr>
            <p:cNvPr id="28702" name="Rectangle 29"/>
            <p:cNvSpPr>
              <a:spLocks noChangeArrowheads="1"/>
            </p:cNvSpPr>
            <p:nvPr/>
          </p:nvSpPr>
          <p:spPr bwMode="auto">
            <a:xfrm>
              <a:off x="1392" y="3888"/>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0</a:t>
              </a:r>
              <a:endParaRPr lang="en-US" altLang="zh-CN"/>
            </a:p>
          </p:txBody>
        </p:sp>
      </p:grpSp>
      <p:sp>
        <p:nvSpPr>
          <p:cNvPr id="493598" name="Text Box 30"/>
          <p:cNvSpPr txBox="1">
            <a:spLocks noChangeArrowheads="1"/>
          </p:cNvSpPr>
          <p:nvPr/>
        </p:nvSpPr>
        <p:spPr bwMode="auto">
          <a:xfrm>
            <a:off x="971550" y="4802188"/>
            <a:ext cx="7993063" cy="1169551"/>
          </a:xfrm>
          <a:prstGeom prst="rect">
            <a:avLst/>
          </a:prstGeom>
          <a:noFill/>
          <a:ln w="28575">
            <a:noFill/>
            <a:miter lim="800000"/>
            <a:headEnd/>
            <a:tailEnd/>
          </a:ln>
        </p:spPr>
        <p:txBody>
          <a:bodyPr>
            <a:spAutoFit/>
          </a:bodyPr>
          <a:lstStyle/>
          <a:p>
            <a:pPr>
              <a:spcBef>
                <a:spcPct val="50000"/>
              </a:spcBef>
            </a:pPr>
            <a:r>
              <a:rPr lang="en-US" altLang="zh-CN" sz="2000" dirty="0">
                <a:solidFill>
                  <a:schemeClr val="accent2"/>
                </a:solidFill>
                <a:sym typeface="Symbol" pitchFamily="18" charset="2"/>
              </a:rPr>
              <a:t>        </a:t>
            </a:r>
            <a:r>
              <a:rPr lang="zh-CN" altLang="en-US" sz="2000" dirty="0">
                <a:solidFill>
                  <a:schemeClr val="accent2"/>
                </a:solidFill>
                <a:sym typeface="Symbol" pitchFamily="18" charset="2"/>
              </a:rPr>
              <a:t>系数的总和也必须为零，以便在灰度级不变的区域中模板的响应为零。</a:t>
            </a:r>
          </a:p>
          <a:p>
            <a:pPr>
              <a:spcBef>
                <a:spcPct val="50000"/>
              </a:spcBef>
            </a:pPr>
            <a:r>
              <a:rPr lang="zh-CN" altLang="en-US" sz="2000" dirty="0">
                <a:solidFill>
                  <a:schemeClr val="accent2"/>
                </a:solidFill>
                <a:sym typeface="Symbol" pitchFamily="18" charset="2"/>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93571">
                                            <p:txEl>
                                              <p:pRg st="0" end="0"/>
                                            </p:txEl>
                                          </p:spTgt>
                                        </p:tgtEl>
                                        <p:attrNameLst>
                                          <p:attrName>style.visibility</p:attrName>
                                        </p:attrNameLst>
                                      </p:cBhvr>
                                      <p:to>
                                        <p:strVal val="visible"/>
                                      </p:to>
                                    </p:set>
                                    <p:animEffect transition="in" filter="wipe(left)">
                                      <p:cBhvr>
                                        <p:cTn id="12" dur="500"/>
                                        <p:tgtEl>
                                          <p:spTgt spid="49357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93598"/>
                                        </p:tgtEl>
                                        <p:attrNameLst>
                                          <p:attrName>style.visibility</p:attrName>
                                        </p:attrNameLst>
                                      </p:cBhvr>
                                      <p:to>
                                        <p:strVal val="visible"/>
                                      </p:to>
                                    </p:set>
                                    <p:animEffect transition="in" filter="wipe(left)">
                                      <p:cBhvr>
                                        <p:cTn id="17" dur="500"/>
                                        <p:tgtEl>
                                          <p:spTgt spid="4935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571" grpId="0" build="p" autoUpdateAnimBg="0"/>
      <p:bldP spid="493598"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
          <p:cNvGrpSpPr>
            <a:grpSpLocks/>
          </p:cNvGrpSpPr>
          <p:nvPr/>
        </p:nvGrpSpPr>
        <p:grpSpPr bwMode="auto">
          <a:xfrm>
            <a:off x="896599" y="1138003"/>
            <a:ext cx="6840538" cy="4752975"/>
            <a:chOff x="612" y="1298"/>
            <a:chExt cx="4309" cy="2994"/>
          </a:xfrm>
        </p:grpSpPr>
        <p:pic>
          <p:nvPicPr>
            <p:cNvPr id="29700" name="Picture 5"/>
            <p:cNvPicPr>
              <a:picLocks noChangeAspect="1" noChangeArrowheads="1"/>
            </p:cNvPicPr>
            <p:nvPr/>
          </p:nvPicPr>
          <p:blipFill>
            <a:blip r:embed="rId3" cstate="print"/>
            <a:srcRect/>
            <a:stretch>
              <a:fillRect/>
            </a:stretch>
          </p:blipFill>
          <p:spPr bwMode="auto">
            <a:xfrm>
              <a:off x="930" y="1635"/>
              <a:ext cx="3991" cy="2657"/>
            </a:xfrm>
            <a:prstGeom prst="rect">
              <a:avLst/>
            </a:prstGeom>
            <a:noFill/>
            <a:ln w="9525">
              <a:noFill/>
              <a:miter lim="800000"/>
              <a:headEnd/>
              <a:tailEnd/>
            </a:ln>
          </p:spPr>
        </p:pic>
        <p:sp>
          <p:nvSpPr>
            <p:cNvPr id="29701" name="Text Box 6"/>
            <p:cNvSpPr txBox="1">
              <a:spLocks noChangeArrowheads="1"/>
            </p:cNvSpPr>
            <p:nvPr/>
          </p:nvSpPr>
          <p:spPr bwMode="auto">
            <a:xfrm>
              <a:off x="612" y="1298"/>
              <a:ext cx="2132" cy="327"/>
            </a:xfrm>
            <a:prstGeom prst="rect">
              <a:avLst/>
            </a:prstGeom>
            <a:noFill/>
            <a:ln w="9525">
              <a:noFill/>
              <a:miter lim="800000"/>
              <a:headEnd/>
              <a:tailEnd/>
            </a:ln>
          </p:spPr>
          <p:txBody>
            <a:bodyPr>
              <a:spAutoFit/>
            </a:bodyPr>
            <a:lstStyle/>
            <a:p>
              <a:pPr>
                <a:spcBef>
                  <a:spcPct val="50000"/>
                </a:spcBef>
              </a:pPr>
              <a:r>
                <a:rPr lang="zh-CN" altLang="en-US" sz="2800">
                  <a:solidFill>
                    <a:srgbClr val="A1010C"/>
                  </a:solidFill>
                </a:rPr>
                <a:t>与梯度算子比较：</a:t>
              </a:r>
            </a:p>
          </p:txBody>
        </p:sp>
      </p:grpSp>
      <p:sp>
        <p:nvSpPr>
          <p:cNvPr id="29699" name="Rectangle 7"/>
          <p:cNvSpPr>
            <a:spLocks noChangeArrowheads="1"/>
          </p:cNvSpPr>
          <p:nvPr/>
        </p:nvSpPr>
        <p:spPr bwMode="auto">
          <a:xfrm>
            <a:off x="405983" y="0"/>
            <a:ext cx="7772400" cy="974361"/>
          </a:xfrm>
          <a:prstGeom prst="rect">
            <a:avLst/>
          </a:prstGeom>
          <a:noFill/>
          <a:ln w="9525">
            <a:noFill/>
            <a:miter lim="800000"/>
            <a:headEnd/>
            <a:tailEnd/>
          </a:ln>
        </p:spPr>
        <p:txBody>
          <a:bodyPr anchor="ctr"/>
          <a:lstStyle/>
          <a:p>
            <a:pPr eaLnBrk="1" hangingPunct="1"/>
            <a:r>
              <a:rPr lang="en-US" altLang="zh-CN" sz="4000" dirty="0" smtClean="0">
                <a:solidFill>
                  <a:srgbClr val="679AFF"/>
                </a:solidFill>
                <a:ea typeface="方正大黑简体" pitchFamily="65" charset="-122"/>
              </a:rPr>
              <a:t>3 </a:t>
            </a:r>
            <a:r>
              <a:rPr lang="zh-CN" altLang="en-US" sz="4000" dirty="0">
                <a:solidFill>
                  <a:srgbClr val="679AFF"/>
                </a:solidFill>
                <a:latin typeface="方正大黑简体" pitchFamily="65" charset="-122"/>
                <a:ea typeface="方正大黑简体" pitchFamily="65" charset="-122"/>
              </a:rPr>
              <a:t>边缘检测</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noFill/>
        </p:spPr>
        <p:txBody>
          <a:bodyPr anchor="t"/>
          <a:lstStyle/>
          <a:p>
            <a:pPr eaLnBrk="1" hangingPunct="1"/>
            <a:r>
              <a:rPr lang="zh-CN" altLang="en-US" smtClean="0">
                <a:ea typeface="黑体" pitchFamily="49" charset="-122"/>
              </a:rPr>
              <a:t>图像微分算子</a:t>
            </a:r>
          </a:p>
        </p:txBody>
      </p:sp>
      <p:sp>
        <p:nvSpPr>
          <p:cNvPr id="56323" name="Rectangle 3"/>
          <p:cNvSpPr>
            <a:spLocks noGrp="1" noChangeArrowheads="1"/>
          </p:cNvSpPr>
          <p:nvPr>
            <p:ph idx="1"/>
          </p:nvPr>
        </p:nvSpPr>
        <p:spPr/>
        <p:txBody>
          <a:bodyPr/>
          <a:lstStyle/>
          <a:p>
            <a:pPr eaLnBrk="1" hangingPunct="1"/>
            <a:r>
              <a:rPr lang="zh-CN" altLang="en-US" smtClean="0">
                <a:latin typeface="黑体" pitchFamily="49" charset="-122"/>
                <a:ea typeface="黑体" pitchFamily="49" charset="-122"/>
              </a:rPr>
              <a:t>一阶微分算子（梯度算子） </a:t>
            </a:r>
            <a:r>
              <a:rPr lang="en-US" altLang="zh-CN" smtClean="0">
                <a:latin typeface="黑体" pitchFamily="49" charset="-122"/>
                <a:ea typeface="黑体" pitchFamily="49" charset="-122"/>
              </a:rPr>
              <a:t>Prewitt, Sobel </a:t>
            </a:r>
          </a:p>
          <a:p>
            <a:pPr lvl="1" eaLnBrk="1" hangingPunct="1"/>
            <a:r>
              <a:rPr lang="zh-CN" altLang="en-US" smtClean="0">
                <a:latin typeface="黑体" pitchFamily="49" charset="-122"/>
                <a:ea typeface="黑体" pitchFamily="49" charset="-122"/>
              </a:rPr>
              <a:t>检测最大值</a:t>
            </a:r>
            <a:endParaRPr lang="en-US" altLang="zh-CN" smtClean="0">
              <a:latin typeface="黑体" pitchFamily="49" charset="-122"/>
              <a:ea typeface="黑体" pitchFamily="49" charset="-122"/>
            </a:endParaRPr>
          </a:p>
          <a:p>
            <a:pPr lvl="1" eaLnBrk="1" hangingPunct="1"/>
            <a:endParaRPr lang="en-US" altLang="zh-CN" smtClean="0">
              <a:latin typeface="黑体" pitchFamily="49" charset="-122"/>
              <a:ea typeface="黑体" pitchFamily="49" charset="-122"/>
            </a:endParaRPr>
          </a:p>
          <a:p>
            <a:pPr lvl="1" eaLnBrk="1" hangingPunct="1"/>
            <a:endParaRPr lang="zh-CN" altLang="en-US" smtClean="0">
              <a:latin typeface="黑体" pitchFamily="49" charset="-122"/>
              <a:ea typeface="黑体" pitchFamily="49" charset="-122"/>
            </a:endParaRPr>
          </a:p>
          <a:p>
            <a:pPr eaLnBrk="1" hangingPunct="1"/>
            <a:r>
              <a:rPr lang="zh-CN" altLang="en-US" smtClean="0">
                <a:latin typeface="黑体" pitchFamily="49" charset="-122"/>
                <a:ea typeface="黑体" pitchFamily="49" charset="-122"/>
              </a:rPr>
              <a:t>二阶微分算子（</a:t>
            </a:r>
            <a:r>
              <a:rPr lang="en-US" altLang="zh-CN" smtClean="0">
                <a:latin typeface="黑体" pitchFamily="49" charset="-122"/>
                <a:ea typeface="黑体" pitchFamily="49" charset="-122"/>
              </a:rPr>
              <a:t>Laplacian</a:t>
            </a:r>
            <a:r>
              <a:rPr lang="zh-CN" altLang="en-US" smtClean="0">
                <a:latin typeface="黑体" pitchFamily="49" charset="-122"/>
                <a:ea typeface="黑体" pitchFamily="49" charset="-122"/>
              </a:rPr>
              <a:t>）</a:t>
            </a:r>
          </a:p>
          <a:p>
            <a:pPr lvl="1" eaLnBrk="1" hangingPunct="1"/>
            <a:r>
              <a:rPr lang="zh-CN" altLang="en-US" smtClean="0">
                <a:latin typeface="黑体" pitchFamily="49" charset="-122"/>
                <a:ea typeface="黑体" pitchFamily="49" charset="-122"/>
              </a:rPr>
              <a:t>检测过零点</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323528" y="969207"/>
            <a:ext cx="8425185" cy="4695825"/>
          </a:xfrm>
        </p:spPr>
        <p:txBody>
          <a:bodyPr/>
          <a:lstStyle/>
          <a:p>
            <a:r>
              <a:rPr lang="zh-CN" altLang="en-US" dirty="0" smtClean="0"/>
              <a:t>两个具有不同灰度值的相邻区域之间总存在边缘，边缘是灰度值不连续的表现，其是原图像上灰度变化最剧烈的地方。</a:t>
            </a:r>
            <a:endParaRPr lang="en-US" altLang="zh-CN" dirty="0" smtClean="0"/>
          </a:p>
          <a:p>
            <a:r>
              <a:rPr lang="zh-CN" altLang="en-US" dirty="0" smtClean="0"/>
              <a:t>传统的边缘检测正是利用了这一点，对图像的各个像素进行一阶微分或二阶微分确定边缘像素点。</a:t>
            </a:r>
            <a:endParaRPr lang="en-US" altLang="zh-CN" dirty="0" smtClean="0"/>
          </a:p>
          <a:p>
            <a:r>
              <a:rPr lang="zh-CN" altLang="en-US" dirty="0" smtClean="0"/>
              <a:t>在图像处理中一般用小区域的模版卷积来近似图像梯度。通常是对二维图像的</a:t>
            </a:r>
            <a:r>
              <a:rPr lang="en-US" altLang="zh-CN" dirty="0" smtClean="0"/>
              <a:t>x</a:t>
            </a:r>
            <a:r>
              <a:rPr lang="zh-CN" altLang="en-US" dirty="0" smtClean="0"/>
              <a:t>方向和</a:t>
            </a:r>
            <a:r>
              <a:rPr lang="en-US" altLang="zh-CN" dirty="0" smtClean="0"/>
              <a:t>y</a:t>
            </a:r>
            <a:r>
              <a:rPr lang="zh-CN" altLang="en-US" dirty="0" smtClean="0"/>
              <a:t>方向分别用不同的模板，这两个模板组合起来可以构成一个梯度算子。</a:t>
            </a:r>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algn="ctr" eaLnBrk="1" hangingPunct="1"/>
            <a:r>
              <a:rPr lang="en-US" altLang="zh-CN" b="1" smtClean="0">
                <a:ea typeface="宋体" pitchFamily="2" charset="-122"/>
              </a:rPr>
              <a:t>8.2.2  </a:t>
            </a:r>
            <a:r>
              <a:rPr lang="zh-CN" altLang="en-US" b="1" smtClean="0">
                <a:ea typeface="宋体" pitchFamily="2" charset="-122"/>
              </a:rPr>
              <a:t>自适应阈值</a:t>
            </a:r>
          </a:p>
        </p:txBody>
      </p:sp>
      <p:sp>
        <p:nvSpPr>
          <p:cNvPr id="41987" name="Rectangle 3"/>
          <p:cNvSpPr>
            <a:spLocks noGrp="1" noChangeArrowheads="1"/>
          </p:cNvSpPr>
          <p:nvPr>
            <p:ph type="body" idx="1"/>
          </p:nvPr>
        </p:nvSpPr>
        <p:spPr>
          <a:xfrm>
            <a:off x="468313" y="1700213"/>
            <a:ext cx="8137525" cy="4176712"/>
          </a:xfrm>
        </p:spPr>
        <p:txBody>
          <a:bodyPr/>
          <a:lstStyle/>
          <a:p>
            <a:pPr eaLnBrk="1" hangingPunct="1"/>
            <a:r>
              <a:rPr lang="zh-CN" altLang="en-US" smtClean="0">
                <a:ea typeface="宋体" pitchFamily="2" charset="-122"/>
              </a:rPr>
              <a:t>改进方法：在许多情况下，背景的灰度值并不是常数，物件和背景的对比度在图像中也有变化，这时，一个在图像中某一区域效果良好的阈值在其它区域却可能效果很差。</a:t>
            </a:r>
            <a:endParaRPr lang="en-US" altLang="zh-CN" smtClean="0">
              <a:ea typeface="宋体" pitchFamily="2" charset="-122"/>
            </a:endParaRPr>
          </a:p>
          <a:p>
            <a:pPr eaLnBrk="1" hangingPunct="1"/>
            <a:endParaRPr lang="en-US" altLang="zh-CN" smtClean="0">
              <a:ea typeface="宋体" pitchFamily="2" charset="-122"/>
            </a:endParaRPr>
          </a:p>
          <a:p>
            <a:pPr eaLnBrk="1" hangingPunct="1"/>
            <a:r>
              <a:rPr lang="zh-CN" altLang="en-US" smtClean="0">
                <a:ea typeface="宋体" pitchFamily="2" charset="-122"/>
              </a:rPr>
              <a:t>在这种情况下，把灰度阈值取成一个随图像中位置缓慢变化的函数值将有较好的效果，称为自适应阈值。 </a:t>
            </a:r>
          </a:p>
          <a:p>
            <a:pPr eaLnBrk="1" hangingPunct="1">
              <a:buFont typeface="Wingdings" pitchFamily="2" charset="2"/>
              <a:buNone/>
            </a:pPr>
            <a:endParaRPr lang="zh-CN" altLang="en-US" smtClean="0">
              <a:ea typeface="宋体" pitchFamily="2" charset="-122"/>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Grp="1" noChangeArrowheads="1"/>
          </p:cNvSpPr>
          <p:nvPr>
            <p:ph type="title"/>
          </p:nvPr>
        </p:nvSpPr>
        <p:spPr>
          <a:noFill/>
        </p:spPr>
        <p:txBody>
          <a:bodyPr anchor="t"/>
          <a:lstStyle/>
          <a:p>
            <a:pPr eaLnBrk="1" hangingPunct="1"/>
            <a:r>
              <a:rPr lang="zh-CN" altLang="en-US" smtClean="0">
                <a:ea typeface="黑体" pitchFamily="49" charset="-122"/>
              </a:rPr>
              <a:t>微分算子检测边缘：一维信号</a:t>
            </a:r>
          </a:p>
        </p:txBody>
      </p:sp>
      <p:pic>
        <p:nvPicPr>
          <p:cNvPr id="6149" name="Picture 4"/>
          <p:cNvPicPr>
            <a:picLocks noChangeAspect="1" noChangeArrowheads="1"/>
          </p:cNvPicPr>
          <p:nvPr/>
        </p:nvPicPr>
        <p:blipFill>
          <a:blip r:embed="rId4" cstate="print"/>
          <a:srcRect/>
          <a:stretch>
            <a:fillRect/>
          </a:stretch>
        </p:blipFill>
        <p:spPr bwMode="auto">
          <a:xfrm>
            <a:off x="5148263" y="1412875"/>
            <a:ext cx="3671887" cy="1265238"/>
          </a:xfrm>
          <a:prstGeom prst="rect">
            <a:avLst/>
          </a:prstGeom>
          <a:noFill/>
          <a:ln w="9525">
            <a:noFill/>
            <a:miter lim="800000"/>
            <a:headEnd/>
            <a:tailEnd/>
          </a:ln>
        </p:spPr>
      </p:pic>
      <p:pic>
        <p:nvPicPr>
          <p:cNvPr id="6150" name="Picture 5"/>
          <p:cNvPicPr>
            <a:picLocks noChangeAspect="1" noChangeArrowheads="1"/>
          </p:cNvPicPr>
          <p:nvPr/>
        </p:nvPicPr>
        <p:blipFill>
          <a:blip r:embed="rId5" cstate="print"/>
          <a:srcRect/>
          <a:stretch>
            <a:fillRect/>
          </a:stretch>
        </p:blipFill>
        <p:spPr bwMode="auto">
          <a:xfrm>
            <a:off x="5148263" y="3141663"/>
            <a:ext cx="3671887" cy="1255712"/>
          </a:xfrm>
          <a:prstGeom prst="rect">
            <a:avLst/>
          </a:prstGeom>
          <a:noFill/>
          <a:ln w="9525">
            <a:noFill/>
            <a:miter lim="800000"/>
            <a:headEnd/>
            <a:tailEnd/>
          </a:ln>
        </p:spPr>
      </p:pic>
      <p:pic>
        <p:nvPicPr>
          <p:cNvPr id="6151" name="Picture 6"/>
          <p:cNvPicPr>
            <a:picLocks noChangeAspect="1" noChangeArrowheads="1"/>
          </p:cNvPicPr>
          <p:nvPr/>
        </p:nvPicPr>
        <p:blipFill>
          <a:blip r:embed="rId6" cstate="print"/>
          <a:srcRect/>
          <a:stretch>
            <a:fillRect/>
          </a:stretch>
        </p:blipFill>
        <p:spPr bwMode="auto">
          <a:xfrm>
            <a:off x="5148263" y="4652963"/>
            <a:ext cx="3671887" cy="1255712"/>
          </a:xfrm>
          <a:prstGeom prst="rect">
            <a:avLst/>
          </a:prstGeom>
          <a:noFill/>
          <a:ln w="9525">
            <a:noFill/>
            <a:miter lim="800000"/>
            <a:headEnd/>
            <a:tailEnd/>
          </a:ln>
        </p:spPr>
      </p:pic>
      <p:sp>
        <p:nvSpPr>
          <p:cNvPr id="6152" name="Text Box 7"/>
          <p:cNvSpPr txBox="1">
            <a:spLocks noChangeArrowheads="1"/>
          </p:cNvSpPr>
          <p:nvPr/>
        </p:nvSpPr>
        <p:spPr bwMode="auto">
          <a:xfrm>
            <a:off x="250825" y="2636838"/>
            <a:ext cx="3232150" cy="457200"/>
          </a:xfrm>
          <a:prstGeom prst="rect">
            <a:avLst/>
          </a:prstGeom>
          <a:noFill/>
          <a:ln w="9525">
            <a:noFill/>
            <a:miter lim="800000"/>
            <a:headEnd/>
            <a:tailEnd/>
          </a:ln>
        </p:spPr>
        <p:txBody>
          <a:bodyPr wrap="none">
            <a:spAutoFit/>
          </a:bodyPr>
          <a:lstStyle/>
          <a:p>
            <a:r>
              <a:rPr lang="zh-CN" altLang="en-US" sz="2400" b="1">
                <a:ea typeface="宋体" pitchFamily="2" charset="-122"/>
              </a:rPr>
              <a:t>一阶导数的极大值点：</a:t>
            </a:r>
          </a:p>
        </p:txBody>
      </p:sp>
      <p:sp>
        <p:nvSpPr>
          <p:cNvPr id="6153" name="Text Box 8"/>
          <p:cNvSpPr txBox="1">
            <a:spLocks noChangeArrowheads="1"/>
          </p:cNvSpPr>
          <p:nvPr/>
        </p:nvSpPr>
        <p:spPr bwMode="auto">
          <a:xfrm>
            <a:off x="276225" y="4221163"/>
            <a:ext cx="2927350" cy="457200"/>
          </a:xfrm>
          <a:prstGeom prst="rect">
            <a:avLst/>
          </a:prstGeom>
          <a:noFill/>
          <a:ln w="9525">
            <a:noFill/>
            <a:miter lim="800000"/>
            <a:headEnd/>
            <a:tailEnd/>
          </a:ln>
        </p:spPr>
        <p:txBody>
          <a:bodyPr wrap="none">
            <a:spAutoFit/>
          </a:bodyPr>
          <a:lstStyle/>
          <a:p>
            <a:r>
              <a:rPr lang="zh-CN" altLang="en-US" sz="2400" b="1">
                <a:ea typeface="宋体" pitchFamily="2" charset="-122"/>
              </a:rPr>
              <a:t>二阶导数的过零点：</a:t>
            </a:r>
          </a:p>
        </p:txBody>
      </p:sp>
      <p:pic>
        <p:nvPicPr>
          <p:cNvPr id="6154" name="Picture 9"/>
          <p:cNvPicPr>
            <a:picLocks noChangeAspect="1" noChangeArrowheads="1"/>
          </p:cNvPicPr>
          <p:nvPr/>
        </p:nvPicPr>
        <p:blipFill>
          <a:blip r:embed="rId7" cstate="print"/>
          <a:srcRect/>
          <a:stretch>
            <a:fillRect/>
          </a:stretch>
        </p:blipFill>
        <p:spPr bwMode="auto">
          <a:xfrm>
            <a:off x="250825" y="1412875"/>
            <a:ext cx="3527425" cy="1223963"/>
          </a:xfrm>
          <a:prstGeom prst="rect">
            <a:avLst/>
          </a:prstGeom>
          <a:noFill/>
          <a:ln w="9525">
            <a:noFill/>
            <a:miter lim="800000"/>
            <a:headEnd/>
            <a:tailEnd/>
          </a:ln>
        </p:spPr>
      </p:pic>
      <p:sp>
        <p:nvSpPr>
          <p:cNvPr id="6155" name="AutoShape 11"/>
          <p:cNvSpPr>
            <a:spLocks noChangeArrowheads="1"/>
          </p:cNvSpPr>
          <p:nvPr/>
        </p:nvSpPr>
        <p:spPr bwMode="auto">
          <a:xfrm>
            <a:off x="3995738" y="2079625"/>
            <a:ext cx="976312" cy="485775"/>
          </a:xfrm>
          <a:prstGeom prst="rightArrow">
            <a:avLst>
              <a:gd name="adj1" fmla="val 50000"/>
              <a:gd name="adj2" fmla="val 50245"/>
            </a:avLst>
          </a:prstGeom>
          <a:solidFill>
            <a:schemeClr val="accent1"/>
          </a:solidFill>
          <a:ln w="9525">
            <a:solidFill>
              <a:schemeClr val="tx1"/>
            </a:solidFill>
            <a:miter lim="800000"/>
            <a:headEnd/>
            <a:tailEnd/>
          </a:ln>
        </p:spPr>
        <p:txBody>
          <a:bodyPr wrap="none" anchor="ctr"/>
          <a:lstStyle/>
          <a:p>
            <a:endParaRPr lang="zh-CN" altLang="en-US">
              <a:ea typeface="宋体" pitchFamily="2" charset="-122"/>
            </a:endParaRPr>
          </a:p>
        </p:txBody>
      </p:sp>
      <p:sp>
        <p:nvSpPr>
          <p:cNvPr id="6156" name="Line 12"/>
          <p:cNvSpPr>
            <a:spLocks noChangeShapeType="1"/>
          </p:cNvSpPr>
          <p:nvPr/>
        </p:nvSpPr>
        <p:spPr bwMode="auto">
          <a:xfrm>
            <a:off x="73025" y="2349500"/>
            <a:ext cx="3851275" cy="0"/>
          </a:xfrm>
          <a:prstGeom prst="line">
            <a:avLst/>
          </a:prstGeom>
          <a:noFill/>
          <a:ln w="9525">
            <a:solidFill>
              <a:schemeClr val="hlink"/>
            </a:solidFill>
            <a:round/>
            <a:headEnd/>
            <a:tailEnd/>
          </a:ln>
        </p:spPr>
        <p:txBody>
          <a:bodyPr/>
          <a:lstStyle/>
          <a:p>
            <a:endParaRPr lang="zh-CN" altLang="en-US"/>
          </a:p>
        </p:txBody>
      </p:sp>
      <p:sp>
        <p:nvSpPr>
          <p:cNvPr id="6157" name="Rectangle 14"/>
          <p:cNvSpPr>
            <a:spLocks noChangeArrowheads="1"/>
          </p:cNvSpPr>
          <p:nvPr/>
        </p:nvSpPr>
        <p:spPr bwMode="auto">
          <a:xfrm>
            <a:off x="0" y="3328988"/>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158" name="Rectangle 16"/>
          <p:cNvSpPr>
            <a:spLocks noChangeArrowheads="1"/>
          </p:cNvSpPr>
          <p:nvPr/>
        </p:nvSpPr>
        <p:spPr bwMode="auto">
          <a:xfrm>
            <a:off x="0" y="3328988"/>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159" name="Text Box 17"/>
          <p:cNvSpPr txBox="1">
            <a:spLocks noChangeArrowheads="1"/>
          </p:cNvSpPr>
          <p:nvPr/>
        </p:nvSpPr>
        <p:spPr bwMode="auto">
          <a:xfrm>
            <a:off x="250825" y="5440363"/>
            <a:ext cx="3940502" cy="707886"/>
          </a:xfrm>
          <a:prstGeom prst="rect">
            <a:avLst/>
          </a:prstGeom>
          <a:noFill/>
          <a:ln w="9525">
            <a:noFill/>
            <a:miter lim="800000"/>
            <a:headEnd/>
            <a:tailEnd/>
          </a:ln>
        </p:spPr>
        <p:txBody>
          <a:bodyPr wrap="none">
            <a:spAutoFit/>
          </a:bodyPr>
          <a:lstStyle/>
          <a:p>
            <a:r>
              <a:rPr lang="zh-CN" altLang="en-US" sz="2000" b="1">
                <a:ea typeface="宋体" pitchFamily="2" charset="-122"/>
              </a:rPr>
              <a:t>注意：仅仅等于</a:t>
            </a:r>
            <a:r>
              <a:rPr lang="en-US" altLang="zh-CN" sz="2000" b="1">
                <a:ea typeface="宋体" pitchFamily="2" charset="-122"/>
              </a:rPr>
              <a:t>0</a:t>
            </a:r>
            <a:r>
              <a:rPr lang="zh-CN" altLang="en-US" sz="2000" b="1">
                <a:ea typeface="宋体" pitchFamily="2" charset="-122"/>
              </a:rPr>
              <a:t>不够，常数函数</a:t>
            </a:r>
          </a:p>
          <a:p>
            <a:r>
              <a:rPr lang="zh-CN" altLang="en-US" sz="2000" b="1">
                <a:ea typeface="宋体" pitchFamily="2" charset="-122"/>
              </a:rPr>
              <a:t>也为</a:t>
            </a:r>
            <a:r>
              <a:rPr lang="en-US" altLang="zh-CN" sz="2000" b="1">
                <a:ea typeface="宋体" pitchFamily="2" charset="-122"/>
              </a:rPr>
              <a:t>0</a:t>
            </a:r>
            <a:r>
              <a:rPr lang="zh-CN" altLang="en-US" sz="2000" b="1">
                <a:ea typeface="宋体" pitchFamily="2" charset="-122"/>
              </a:rPr>
              <a:t>，必须存在符号改变</a:t>
            </a:r>
          </a:p>
        </p:txBody>
      </p:sp>
      <p:graphicFrame>
        <p:nvGraphicFramePr>
          <p:cNvPr id="6146" name="Object 4"/>
          <p:cNvGraphicFramePr>
            <a:graphicFrameLocks noChangeAspect="1"/>
          </p:cNvGraphicFramePr>
          <p:nvPr/>
        </p:nvGraphicFramePr>
        <p:xfrm>
          <a:off x="250825" y="3429000"/>
          <a:ext cx="4697413" cy="490538"/>
        </p:xfrm>
        <a:graphic>
          <a:graphicData uri="http://schemas.openxmlformats.org/presentationml/2006/ole">
            <p:oleObj spid="_x0000_s8194" name="Equation" r:id="rId8" imgW="1942920" imgH="203040" progId="Equation.DSMT4">
              <p:embed/>
            </p:oleObj>
          </a:graphicData>
        </a:graphic>
      </p:graphicFrame>
      <p:graphicFrame>
        <p:nvGraphicFramePr>
          <p:cNvPr id="6147" name="Object 5"/>
          <p:cNvGraphicFramePr>
            <a:graphicFrameLocks noChangeAspect="1"/>
          </p:cNvGraphicFramePr>
          <p:nvPr/>
        </p:nvGraphicFramePr>
        <p:xfrm>
          <a:off x="250825" y="4868863"/>
          <a:ext cx="4821238" cy="419100"/>
        </p:xfrm>
        <a:graphic>
          <a:graphicData uri="http://schemas.openxmlformats.org/presentationml/2006/ole">
            <p:oleObj spid="_x0000_s8195" name="Equation" r:id="rId9" imgW="2336760" imgH="203040" progId="Equation.DSMT4">
              <p:embed/>
            </p:oleObj>
          </a:graphicData>
        </a:graphic>
      </p:graphicFrame>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11"/>
          <p:cNvSpPr>
            <a:spLocks noGrp="1" noChangeArrowheads="1"/>
          </p:cNvSpPr>
          <p:nvPr>
            <p:ph type="title"/>
          </p:nvPr>
        </p:nvSpPr>
        <p:spPr>
          <a:noFill/>
        </p:spPr>
        <p:txBody>
          <a:bodyPr anchor="t"/>
          <a:lstStyle/>
          <a:p>
            <a:pPr eaLnBrk="1" hangingPunct="1"/>
            <a:r>
              <a:rPr lang="zh-CN" altLang="en-US" smtClean="0">
                <a:ea typeface="黑体" pitchFamily="49" charset="-122"/>
              </a:rPr>
              <a:t>微分算子检测边缘：二维信号</a:t>
            </a:r>
          </a:p>
        </p:txBody>
      </p:sp>
      <p:sp>
        <p:nvSpPr>
          <p:cNvPr id="7175" name="Rectangle 13"/>
          <p:cNvSpPr>
            <a:spLocks noChangeArrowheads="1"/>
          </p:cNvSpPr>
          <p:nvPr/>
        </p:nvSpPr>
        <p:spPr bwMode="auto">
          <a:xfrm>
            <a:off x="0" y="3328988"/>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7170" name="Object 12"/>
          <p:cNvGraphicFramePr>
            <a:graphicFrameLocks noChangeAspect="1"/>
          </p:cNvGraphicFramePr>
          <p:nvPr/>
        </p:nvGraphicFramePr>
        <p:xfrm>
          <a:off x="179388" y="2370138"/>
          <a:ext cx="8424862" cy="627062"/>
        </p:xfrm>
        <a:graphic>
          <a:graphicData uri="http://schemas.openxmlformats.org/presentationml/2006/ole">
            <p:oleObj spid="_x0000_s9218" name="Equation" r:id="rId4" imgW="2692400" imgH="203200" progId="Equation.DSMT4">
              <p:embed/>
            </p:oleObj>
          </a:graphicData>
        </a:graphic>
      </p:graphicFrame>
      <p:sp>
        <p:nvSpPr>
          <p:cNvPr id="7176" name="Rectangle 15"/>
          <p:cNvSpPr>
            <a:spLocks noChangeArrowheads="1"/>
          </p:cNvSpPr>
          <p:nvPr/>
        </p:nvSpPr>
        <p:spPr bwMode="auto">
          <a:xfrm>
            <a:off x="0" y="3328988"/>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7177" name="Text Box 18"/>
          <p:cNvSpPr txBox="1">
            <a:spLocks noChangeArrowheads="1"/>
          </p:cNvSpPr>
          <p:nvPr/>
        </p:nvSpPr>
        <p:spPr bwMode="auto">
          <a:xfrm>
            <a:off x="100013" y="1628775"/>
            <a:ext cx="3248025" cy="457200"/>
          </a:xfrm>
          <a:prstGeom prst="rect">
            <a:avLst/>
          </a:prstGeom>
          <a:noFill/>
          <a:ln w="9525">
            <a:noFill/>
            <a:miter lim="800000"/>
            <a:headEnd/>
            <a:tailEnd/>
          </a:ln>
        </p:spPr>
        <p:txBody>
          <a:bodyPr wrap="none">
            <a:spAutoFit/>
          </a:bodyPr>
          <a:lstStyle/>
          <a:p>
            <a:r>
              <a:rPr lang="zh-CN" altLang="en-US" sz="2400" b="1">
                <a:ea typeface="宋体" pitchFamily="2" charset="-122"/>
              </a:rPr>
              <a:t>一阶导数的极大值点：</a:t>
            </a:r>
          </a:p>
        </p:txBody>
      </p:sp>
      <p:sp>
        <p:nvSpPr>
          <p:cNvPr id="7178" name="Rectangle 20"/>
          <p:cNvSpPr>
            <a:spLocks noChangeArrowheads="1"/>
          </p:cNvSpPr>
          <p:nvPr/>
        </p:nvSpPr>
        <p:spPr bwMode="auto">
          <a:xfrm>
            <a:off x="0" y="3219450"/>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7171" name="Object 19"/>
          <p:cNvGraphicFramePr>
            <a:graphicFrameLocks noChangeAspect="1"/>
          </p:cNvGraphicFramePr>
          <p:nvPr/>
        </p:nvGraphicFramePr>
        <p:xfrm>
          <a:off x="3348038" y="3141663"/>
          <a:ext cx="3240087" cy="1114425"/>
        </p:xfrm>
        <a:graphic>
          <a:graphicData uri="http://schemas.openxmlformats.org/presentationml/2006/ole">
            <p:oleObj spid="_x0000_s9219" name="Equation" r:id="rId5" imgW="1219200" imgH="419100" progId="Equation.DSMT4">
              <p:embed/>
            </p:oleObj>
          </a:graphicData>
        </a:graphic>
      </p:graphicFrame>
      <p:sp>
        <p:nvSpPr>
          <p:cNvPr id="7179" name="Text Box 21"/>
          <p:cNvSpPr txBox="1">
            <a:spLocks noChangeArrowheads="1"/>
          </p:cNvSpPr>
          <p:nvPr/>
        </p:nvSpPr>
        <p:spPr bwMode="auto">
          <a:xfrm>
            <a:off x="107950" y="3403600"/>
            <a:ext cx="3248025" cy="457200"/>
          </a:xfrm>
          <a:prstGeom prst="rect">
            <a:avLst/>
          </a:prstGeom>
          <a:noFill/>
          <a:ln w="9525">
            <a:noFill/>
            <a:miter lim="800000"/>
            <a:headEnd/>
            <a:tailEnd/>
          </a:ln>
        </p:spPr>
        <p:txBody>
          <a:bodyPr wrap="none">
            <a:spAutoFit/>
          </a:bodyPr>
          <a:lstStyle/>
          <a:p>
            <a:r>
              <a:rPr lang="zh-CN" altLang="en-US" sz="2400" b="1">
                <a:ea typeface="宋体" pitchFamily="2" charset="-122"/>
              </a:rPr>
              <a:t>其中，图像梯度向量：</a:t>
            </a:r>
          </a:p>
        </p:txBody>
      </p:sp>
      <p:sp>
        <p:nvSpPr>
          <p:cNvPr id="7180" name="Rectangle 23"/>
          <p:cNvSpPr>
            <a:spLocks noChangeArrowheads="1"/>
          </p:cNvSpPr>
          <p:nvPr/>
        </p:nvSpPr>
        <p:spPr bwMode="auto">
          <a:xfrm>
            <a:off x="0" y="3195638"/>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7172" name="Object 22"/>
          <p:cNvGraphicFramePr>
            <a:graphicFrameLocks noChangeAspect="1"/>
          </p:cNvGraphicFramePr>
          <p:nvPr/>
        </p:nvGraphicFramePr>
        <p:xfrm>
          <a:off x="34925" y="4924425"/>
          <a:ext cx="3744913" cy="1025525"/>
        </p:xfrm>
        <a:graphic>
          <a:graphicData uri="http://schemas.openxmlformats.org/presentationml/2006/ole">
            <p:oleObj spid="_x0000_s9220" name="Equation" r:id="rId6" imgW="1701800" imgH="469900" progId="Equation.DSMT4">
              <p:embed/>
            </p:oleObj>
          </a:graphicData>
        </a:graphic>
      </p:graphicFrame>
      <p:sp>
        <p:nvSpPr>
          <p:cNvPr id="7181" name="Text Box 24"/>
          <p:cNvSpPr txBox="1">
            <a:spLocks noChangeArrowheads="1"/>
          </p:cNvSpPr>
          <p:nvPr/>
        </p:nvSpPr>
        <p:spPr bwMode="auto">
          <a:xfrm>
            <a:off x="107950" y="4267200"/>
            <a:ext cx="3554413" cy="457200"/>
          </a:xfrm>
          <a:prstGeom prst="rect">
            <a:avLst/>
          </a:prstGeom>
          <a:noFill/>
          <a:ln w="9525">
            <a:noFill/>
            <a:miter lim="800000"/>
            <a:headEnd/>
            <a:tailEnd/>
          </a:ln>
        </p:spPr>
        <p:txBody>
          <a:bodyPr wrap="none">
            <a:spAutoFit/>
          </a:bodyPr>
          <a:lstStyle/>
          <a:p>
            <a:r>
              <a:rPr lang="zh-CN" altLang="en-US" sz="2400" b="1">
                <a:ea typeface="宋体" pitchFamily="2" charset="-122"/>
              </a:rPr>
              <a:t>梯度幅值表示边缘的强弱</a:t>
            </a:r>
          </a:p>
        </p:txBody>
      </p:sp>
      <p:sp>
        <p:nvSpPr>
          <p:cNvPr id="7182" name="Text Box 25"/>
          <p:cNvSpPr txBox="1">
            <a:spLocks noChangeArrowheads="1"/>
          </p:cNvSpPr>
          <p:nvPr/>
        </p:nvSpPr>
        <p:spPr bwMode="auto">
          <a:xfrm>
            <a:off x="4284663" y="4267200"/>
            <a:ext cx="4779962" cy="457200"/>
          </a:xfrm>
          <a:prstGeom prst="rect">
            <a:avLst/>
          </a:prstGeom>
          <a:noFill/>
          <a:ln w="9525">
            <a:noFill/>
            <a:miter lim="800000"/>
            <a:headEnd/>
            <a:tailEnd/>
          </a:ln>
        </p:spPr>
        <p:txBody>
          <a:bodyPr wrap="none">
            <a:spAutoFit/>
          </a:bodyPr>
          <a:lstStyle/>
          <a:p>
            <a:r>
              <a:rPr lang="zh-CN" altLang="en-US" sz="2400" b="1">
                <a:ea typeface="宋体" pitchFamily="2" charset="-122"/>
              </a:rPr>
              <a:t>梯度方向代表灰度变化最快的方向</a:t>
            </a:r>
          </a:p>
        </p:txBody>
      </p:sp>
      <p:sp>
        <p:nvSpPr>
          <p:cNvPr id="7183" name="Rectangle 27"/>
          <p:cNvSpPr>
            <a:spLocks noChangeArrowheads="1"/>
          </p:cNvSpPr>
          <p:nvPr/>
        </p:nvSpPr>
        <p:spPr bwMode="auto">
          <a:xfrm>
            <a:off x="0" y="3219450"/>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7173" name="Object 26"/>
          <p:cNvGraphicFramePr>
            <a:graphicFrameLocks noChangeAspect="1"/>
          </p:cNvGraphicFramePr>
          <p:nvPr/>
        </p:nvGraphicFramePr>
        <p:xfrm>
          <a:off x="4356100" y="5013325"/>
          <a:ext cx="3240088" cy="849313"/>
        </p:xfrm>
        <a:graphic>
          <a:graphicData uri="http://schemas.openxmlformats.org/presentationml/2006/ole">
            <p:oleObj spid="_x0000_s9221" name="Equation" r:id="rId7" imgW="1600200" imgH="419100" progId="Equation.DSMT4">
              <p:embed/>
            </p:oleObj>
          </a:graphicData>
        </a:graphic>
      </p:graphicFrame>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Grp="1" noChangeArrowheads="1"/>
          </p:cNvSpPr>
          <p:nvPr>
            <p:ph type="title"/>
          </p:nvPr>
        </p:nvSpPr>
        <p:spPr>
          <a:noFill/>
        </p:spPr>
        <p:txBody>
          <a:bodyPr anchor="t"/>
          <a:lstStyle/>
          <a:p>
            <a:pPr eaLnBrk="1" hangingPunct="1"/>
            <a:r>
              <a:rPr lang="zh-CN" altLang="en-US" smtClean="0">
                <a:ea typeface="黑体" pitchFamily="49" charset="-122"/>
              </a:rPr>
              <a:t>微分算子检测边缘：二维信号</a:t>
            </a:r>
          </a:p>
        </p:txBody>
      </p:sp>
      <p:sp>
        <p:nvSpPr>
          <p:cNvPr id="8197" name="Rectangle 3"/>
          <p:cNvSpPr>
            <a:spLocks noChangeArrowheads="1"/>
          </p:cNvSpPr>
          <p:nvPr/>
        </p:nvSpPr>
        <p:spPr bwMode="auto">
          <a:xfrm>
            <a:off x="0" y="3328988"/>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8198" name="Rectangle 5"/>
          <p:cNvSpPr>
            <a:spLocks noChangeArrowheads="1"/>
          </p:cNvSpPr>
          <p:nvPr/>
        </p:nvSpPr>
        <p:spPr bwMode="auto">
          <a:xfrm>
            <a:off x="0" y="3328988"/>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8194" name="Object 6"/>
          <p:cNvGraphicFramePr>
            <a:graphicFrameLocks noChangeAspect="1"/>
          </p:cNvGraphicFramePr>
          <p:nvPr/>
        </p:nvGraphicFramePr>
        <p:xfrm>
          <a:off x="177800" y="2492375"/>
          <a:ext cx="8931275" cy="649288"/>
        </p:xfrm>
        <a:graphic>
          <a:graphicData uri="http://schemas.openxmlformats.org/presentationml/2006/ole">
            <p:oleObj spid="_x0000_s10242" name="Equation" r:id="rId4" imgW="2755800" imgH="203040" progId="Equation.DSMT4">
              <p:embed/>
            </p:oleObj>
          </a:graphicData>
        </a:graphic>
      </p:graphicFrame>
      <p:sp>
        <p:nvSpPr>
          <p:cNvPr id="8199" name="Text Box 7"/>
          <p:cNvSpPr txBox="1">
            <a:spLocks noChangeArrowheads="1"/>
          </p:cNvSpPr>
          <p:nvPr/>
        </p:nvSpPr>
        <p:spPr bwMode="auto">
          <a:xfrm>
            <a:off x="395288" y="1647825"/>
            <a:ext cx="2941637" cy="457200"/>
          </a:xfrm>
          <a:prstGeom prst="rect">
            <a:avLst/>
          </a:prstGeom>
          <a:noFill/>
          <a:ln w="9525">
            <a:noFill/>
            <a:miter lim="800000"/>
            <a:headEnd/>
            <a:tailEnd/>
          </a:ln>
        </p:spPr>
        <p:txBody>
          <a:bodyPr wrap="none">
            <a:spAutoFit/>
          </a:bodyPr>
          <a:lstStyle/>
          <a:p>
            <a:r>
              <a:rPr lang="zh-CN" altLang="en-US" sz="2400" b="1">
                <a:ea typeface="宋体" pitchFamily="2" charset="-122"/>
              </a:rPr>
              <a:t>二阶导数的过零点：</a:t>
            </a:r>
          </a:p>
        </p:txBody>
      </p:sp>
      <p:sp>
        <p:nvSpPr>
          <p:cNvPr id="8200" name="Rectangle 10"/>
          <p:cNvSpPr>
            <a:spLocks noChangeArrowheads="1"/>
          </p:cNvSpPr>
          <p:nvPr/>
        </p:nvSpPr>
        <p:spPr bwMode="auto">
          <a:xfrm>
            <a:off x="0" y="3205163"/>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8195" name="Object 9"/>
          <p:cNvGraphicFramePr>
            <a:graphicFrameLocks noChangeAspect="1"/>
          </p:cNvGraphicFramePr>
          <p:nvPr/>
        </p:nvGraphicFramePr>
        <p:xfrm>
          <a:off x="468313" y="4125913"/>
          <a:ext cx="3311525" cy="1103312"/>
        </p:xfrm>
        <a:graphic>
          <a:graphicData uri="http://schemas.openxmlformats.org/presentationml/2006/ole">
            <p:oleObj spid="_x0000_s10243" name="Equation" r:id="rId5" imgW="1345616" imgH="444307" progId="Equation.DSMT4">
              <p:embed/>
            </p:oleObj>
          </a:graphicData>
        </a:graphic>
      </p:graphicFrame>
      <p:sp>
        <p:nvSpPr>
          <p:cNvPr id="8201" name="Text Box 11"/>
          <p:cNvSpPr txBox="1">
            <a:spLocks noChangeArrowheads="1"/>
          </p:cNvSpPr>
          <p:nvPr/>
        </p:nvSpPr>
        <p:spPr bwMode="auto">
          <a:xfrm>
            <a:off x="468313" y="3403600"/>
            <a:ext cx="2328862" cy="457200"/>
          </a:xfrm>
          <a:prstGeom prst="rect">
            <a:avLst/>
          </a:prstGeom>
          <a:noFill/>
          <a:ln w="9525">
            <a:noFill/>
            <a:miter lim="800000"/>
            <a:headEnd/>
            <a:tailEnd/>
          </a:ln>
        </p:spPr>
        <p:txBody>
          <a:bodyPr wrap="none">
            <a:spAutoFit/>
          </a:bodyPr>
          <a:lstStyle/>
          <a:p>
            <a:r>
              <a:rPr lang="zh-CN" altLang="en-US" sz="2400" b="1">
                <a:ea typeface="宋体" pitchFamily="2" charset="-122"/>
              </a:rPr>
              <a:t>拉普拉斯算子：</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title"/>
          </p:nvPr>
        </p:nvSpPr>
        <p:spPr>
          <a:noFill/>
        </p:spPr>
        <p:txBody>
          <a:bodyPr anchor="t"/>
          <a:lstStyle/>
          <a:p>
            <a:r>
              <a:rPr lang="zh-CN" altLang="en-US" smtClean="0">
                <a:ea typeface="黑体" pitchFamily="49" charset="-122"/>
              </a:rPr>
              <a:t>在数字图像上计算梯度</a:t>
            </a:r>
          </a:p>
        </p:txBody>
      </p:sp>
      <p:sp>
        <p:nvSpPr>
          <p:cNvPr id="9221" name="Rectangle 3"/>
          <p:cNvSpPr>
            <a:spLocks noGrp="1" noChangeArrowheads="1"/>
          </p:cNvSpPr>
          <p:nvPr>
            <p:ph type="body" sz="half" idx="1"/>
          </p:nvPr>
        </p:nvSpPr>
        <p:spPr>
          <a:noFill/>
        </p:spPr>
        <p:txBody>
          <a:bodyPr/>
          <a:lstStyle/>
          <a:p>
            <a:r>
              <a:rPr lang="zh-CN" altLang="en-US" smtClean="0">
                <a:ea typeface="黑体" pitchFamily="49" charset="-122"/>
              </a:rPr>
              <a:t>一维的情况</a:t>
            </a:r>
            <a:r>
              <a:rPr lang="zh-CN" altLang="en-US" smtClean="0">
                <a:ea typeface="宋体" pitchFamily="2" charset="-122"/>
              </a:rPr>
              <a:t>：</a:t>
            </a:r>
          </a:p>
          <a:p>
            <a:endParaRPr lang="en-US" altLang="zh-CN" smtClean="0">
              <a:ea typeface="宋体" pitchFamily="2" charset="-122"/>
            </a:endParaRPr>
          </a:p>
        </p:txBody>
      </p:sp>
      <p:sp>
        <p:nvSpPr>
          <p:cNvPr id="9222" name="Line 4"/>
          <p:cNvSpPr>
            <a:spLocks noChangeShapeType="1"/>
          </p:cNvSpPr>
          <p:nvPr/>
        </p:nvSpPr>
        <p:spPr bwMode="auto">
          <a:xfrm flipV="1">
            <a:off x="6156325" y="2565400"/>
            <a:ext cx="0" cy="2447925"/>
          </a:xfrm>
          <a:prstGeom prst="line">
            <a:avLst/>
          </a:prstGeom>
          <a:noFill/>
          <a:ln w="9525">
            <a:solidFill>
              <a:schemeClr val="tx1"/>
            </a:solidFill>
            <a:round/>
            <a:headEnd/>
            <a:tailEnd type="triangle" w="med" len="med"/>
          </a:ln>
        </p:spPr>
        <p:txBody>
          <a:bodyPr/>
          <a:lstStyle/>
          <a:p>
            <a:endParaRPr lang="zh-CN" altLang="en-US"/>
          </a:p>
        </p:txBody>
      </p:sp>
      <p:sp>
        <p:nvSpPr>
          <p:cNvPr id="9223" name="Line 5"/>
          <p:cNvSpPr>
            <a:spLocks noChangeShapeType="1"/>
          </p:cNvSpPr>
          <p:nvPr/>
        </p:nvSpPr>
        <p:spPr bwMode="auto">
          <a:xfrm>
            <a:off x="5724525" y="4724400"/>
            <a:ext cx="3095625" cy="0"/>
          </a:xfrm>
          <a:prstGeom prst="line">
            <a:avLst/>
          </a:prstGeom>
          <a:noFill/>
          <a:ln w="9525">
            <a:solidFill>
              <a:schemeClr val="tx1"/>
            </a:solidFill>
            <a:round/>
            <a:headEnd/>
            <a:tailEnd type="triangle" w="med" len="med"/>
          </a:ln>
        </p:spPr>
        <p:txBody>
          <a:bodyPr/>
          <a:lstStyle/>
          <a:p>
            <a:endParaRPr lang="zh-CN" altLang="en-US"/>
          </a:p>
        </p:txBody>
      </p:sp>
      <p:sp>
        <p:nvSpPr>
          <p:cNvPr id="9224" name="Freeform 9"/>
          <p:cNvSpPr>
            <a:spLocks/>
          </p:cNvSpPr>
          <p:nvPr/>
        </p:nvSpPr>
        <p:spPr bwMode="auto">
          <a:xfrm rot="222711">
            <a:off x="6580188" y="2997200"/>
            <a:ext cx="1304925" cy="1209675"/>
          </a:xfrm>
          <a:custGeom>
            <a:avLst/>
            <a:gdLst>
              <a:gd name="T0" fmla="*/ 0 w 1496"/>
              <a:gd name="T1" fmla="*/ 2147483647 h 937"/>
              <a:gd name="T2" fmla="*/ 2147483647 w 1496"/>
              <a:gd name="T3" fmla="*/ 2147483647 h 937"/>
              <a:gd name="T4" fmla="*/ 2147483647 w 1496"/>
              <a:gd name="T5" fmla="*/ 2147483647 h 937"/>
              <a:gd name="T6" fmla="*/ 2147483647 w 1496"/>
              <a:gd name="T7" fmla="*/ 2147483647 h 937"/>
              <a:gd name="T8" fmla="*/ 2147483647 w 1496"/>
              <a:gd name="T9" fmla="*/ 2147483647 h 937"/>
              <a:gd name="T10" fmla="*/ 0 60000 65536"/>
              <a:gd name="T11" fmla="*/ 0 60000 65536"/>
              <a:gd name="T12" fmla="*/ 0 60000 65536"/>
              <a:gd name="T13" fmla="*/ 0 60000 65536"/>
              <a:gd name="T14" fmla="*/ 0 60000 65536"/>
              <a:gd name="T15" fmla="*/ 0 w 1496"/>
              <a:gd name="T16" fmla="*/ 0 h 937"/>
              <a:gd name="T17" fmla="*/ 1496 w 1496"/>
              <a:gd name="T18" fmla="*/ 937 h 937"/>
            </a:gdLst>
            <a:ahLst/>
            <a:cxnLst>
              <a:cxn ang="T10">
                <a:pos x="T0" y="T1"/>
              </a:cxn>
              <a:cxn ang="T11">
                <a:pos x="T2" y="T3"/>
              </a:cxn>
              <a:cxn ang="T12">
                <a:pos x="T4" y="T5"/>
              </a:cxn>
              <a:cxn ang="T13">
                <a:pos x="T6" y="T7"/>
              </a:cxn>
              <a:cxn ang="T14">
                <a:pos x="T8" y="T9"/>
              </a:cxn>
            </a:cxnLst>
            <a:rect l="T15" t="T16" r="T17" b="T18"/>
            <a:pathLst>
              <a:path w="1496" h="937">
                <a:moveTo>
                  <a:pt x="0" y="937"/>
                </a:moveTo>
                <a:cubicBezTo>
                  <a:pt x="15" y="793"/>
                  <a:pt x="30" y="650"/>
                  <a:pt x="90" y="529"/>
                </a:cubicBezTo>
                <a:cubicBezTo>
                  <a:pt x="150" y="408"/>
                  <a:pt x="226" y="295"/>
                  <a:pt x="362" y="212"/>
                </a:cubicBezTo>
                <a:cubicBezTo>
                  <a:pt x="498" y="129"/>
                  <a:pt x="718" y="60"/>
                  <a:pt x="907" y="30"/>
                </a:cubicBezTo>
                <a:cubicBezTo>
                  <a:pt x="1096" y="0"/>
                  <a:pt x="1296" y="15"/>
                  <a:pt x="1496" y="30"/>
                </a:cubicBezTo>
              </a:path>
            </a:pathLst>
          </a:custGeom>
          <a:noFill/>
          <a:ln w="9525">
            <a:solidFill>
              <a:schemeClr val="tx1"/>
            </a:solidFill>
            <a:round/>
            <a:headEnd/>
            <a:tailEnd/>
          </a:ln>
        </p:spPr>
        <p:txBody>
          <a:bodyPr/>
          <a:lstStyle/>
          <a:p>
            <a:endParaRPr lang="zh-CN" altLang="en-US">
              <a:ea typeface="宋体" pitchFamily="2" charset="-122"/>
            </a:endParaRPr>
          </a:p>
        </p:txBody>
      </p:sp>
      <p:sp>
        <p:nvSpPr>
          <p:cNvPr id="9225" name="Line 10"/>
          <p:cNvSpPr>
            <a:spLocks noChangeShapeType="1"/>
          </p:cNvSpPr>
          <p:nvPr/>
        </p:nvSpPr>
        <p:spPr bwMode="auto">
          <a:xfrm flipV="1">
            <a:off x="6372225" y="2565400"/>
            <a:ext cx="1223963" cy="1223963"/>
          </a:xfrm>
          <a:prstGeom prst="line">
            <a:avLst/>
          </a:prstGeom>
          <a:noFill/>
          <a:ln w="9525">
            <a:solidFill>
              <a:schemeClr val="tx1"/>
            </a:solidFill>
            <a:round/>
            <a:headEnd/>
            <a:tailEnd/>
          </a:ln>
        </p:spPr>
        <p:txBody>
          <a:bodyPr/>
          <a:lstStyle/>
          <a:p>
            <a:endParaRPr lang="zh-CN" altLang="en-US"/>
          </a:p>
        </p:txBody>
      </p:sp>
      <p:sp>
        <p:nvSpPr>
          <p:cNvPr id="9226" name="Line 11"/>
          <p:cNvSpPr>
            <a:spLocks noChangeShapeType="1"/>
          </p:cNvSpPr>
          <p:nvPr/>
        </p:nvSpPr>
        <p:spPr bwMode="auto">
          <a:xfrm>
            <a:off x="6877050" y="3284538"/>
            <a:ext cx="0" cy="1439862"/>
          </a:xfrm>
          <a:prstGeom prst="line">
            <a:avLst/>
          </a:prstGeom>
          <a:noFill/>
          <a:ln w="9525">
            <a:solidFill>
              <a:schemeClr val="tx1"/>
            </a:solidFill>
            <a:prstDash val="dash"/>
            <a:round/>
            <a:headEnd/>
            <a:tailEnd/>
          </a:ln>
        </p:spPr>
        <p:txBody>
          <a:bodyPr/>
          <a:lstStyle/>
          <a:p>
            <a:endParaRPr lang="zh-CN" altLang="en-US"/>
          </a:p>
        </p:txBody>
      </p:sp>
      <p:sp>
        <p:nvSpPr>
          <p:cNvPr id="9227" name="Line 12"/>
          <p:cNvSpPr>
            <a:spLocks noChangeShapeType="1"/>
          </p:cNvSpPr>
          <p:nvPr/>
        </p:nvSpPr>
        <p:spPr bwMode="auto">
          <a:xfrm>
            <a:off x="7092950" y="3068638"/>
            <a:ext cx="0" cy="1655762"/>
          </a:xfrm>
          <a:prstGeom prst="line">
            <a:avLst/>
          </a:prstGeom>
          <a:noFill/>
          <a:ln w="9525">
            <a:solidFill>
              <a:schemeClr val="tx1"/>
            </a:solidFill>
            <a:prstDash val="dash"/>
            <a:round/>
            <a:headEnd/>
            <a:tailEnd/>
          </a:ln>
        </p:spPr>
        <p:txBody>
          <a:bodyPr/>
          <a:lstStyle/>
          <a:p>
            <a:endParaRPr lang="zh-CN" altLang="en-US"/>
          </a:p>
        </p:txBody>
      </p:sp>
      <p:sp>
        <p:nvSpPr>
          <p:cNvPr id="9228" name="Line 13"/>
          <p:cNvSpPr>
            <a:spLocks noChangeShapeType="1"/>
          </p:cNvSpPr>
          <p:nvPr/>
        </p:nvSpPr>
        <p:spPr bwMode="auto">
          <a:xfrm>
            <a:off x="6659563" y="3500438"/>
            <a:ext cx="0" cy="1223962"/>
          </a:xfrm>
          <a:prstGeom prst="line">
            <a:avLst/>
          </a:prstGeom>
          <a:noFill/>
          <a:ln w="9525">
            <a:solidFill>
              <a:schemeClr val="tx1"/>
            </a:solidFill>
            <a:prstDash val="dash"/>
            <a:round/>
            <a:headEnd/>
            <a:tailEnd/>
          </a:ln>
        </p:spPr>
        <p:txBody>
          <a:bodyPr/>
          <a:lstStyle/>
          <a:p>
            <a:endParaRPr lang="zh-CN" altLang="en-US"/>
          </a:p>
        </p:txBody>
      </p:sp>
      <p:sp>
        <p:nvSpPr>
          <p:cNvPr id="9229" name="Text Box 14"/>
          <p:cNvSpPr txBox="1">
            <a:spLocks noChangeArrowheads="1"/>
          </p:cNvSpPr>
          <p:nvPr/>
        </p:nvSpPr>
        <p:spPr bwMode="auto">
          <a:xfrm>
            <a:off x="5651500" y="2636838"/>
            <a:ext cx="649288" cy="366712"/>
          </a:xfrm>
          <a:prstGeom prst="rect">
            <a:avLst/>
          </a:prstGeom>
          <a:noFill/>
          <a:ln w="9525">
            <a:noFill/>
            <a:miter lim="800000"/>
            <a:headEnd/>
            <a:tailEnd/>
          </a:ln>
        </p:spPr>
        <p:txBody>
          <a:bodyPr>
            <a:spAutoFit/>
          </a:bodyPr>
          <a:lstStyle/>
          <a:p>
            <a:pPr>
              <a:spcBef>
                <a:spcPct val="50000"/>
              </a:spcBef>
            </a:pPr>
            <a:r>
              <a:rPr lang="en-US" altLang="zh-CN" i="1">
                <a:ea typeface="宋体" pitchFamily="2" charset="-122"/>
              </a:rPr>
              <a:t>f</a:t>
            </a:r>
            <a:r>
              <a:rPr lang="en-US" altLang="zh-CN">
                <a:ea typeface="宋体" pitchFamily="2" charset="-122"/>
              </a:rPr>
              <a:t>(x)</a:t>
            </a:r>
          </a:p>
        </p:txBody>
      </p:sp>
      <p:sp>
        <p:nvSpPr>
          <p:cNvPr id="9230" name="Text Box 15"/>
          <p:cNvSpPr txBox="1">
            <a:spLocks noChangeArrowheads="1"/>
          </p:cNvSpPr>
          <p:nvPr/>
        </p:nvSpPr>
        <p:spPr bwMode="auto">
          <a:xfrm>
            <a:off x="6300788" y="4646613"/>
            <a:ext cx="501650" cy="366712"/>
          </a:xfrm>
          <a:prstGeom prst="rect">
            <a:avLst/>
          </a:prstGeom>
          <a:noFill/>
          <a:ln w="9525">
            <a:noFill/>
            <a:miter lim="800000"/>
            <a:headEnd/>
            <a:tailEnd/>
          </a:ln>
        </p:spPr>
        <p:txBody>
          <a:bodyPr wrap="none">
            <a:spAutoFit/>
          </a:bodyPr>
          <a:lstStyle/>
          <a:p>
            <a:r>
              <a:rPr lang="en-US" altLang="zh-CN">
                <a:ea typeface="宋体" pitchFamily="2" charset="-122"/>
              </a:rPr>
              <a:t>x-1</a:t>
            </a:r>
          </a:p>
        </p:txBody>
      </p:sp>
      <p:sp>
        <p:nvSpPr>
          <p:cNvPr id="9231" name="Text Box 16"/>
          <p:cNvSpPr txBox="1">
            <a:spLocks noChangeArrowheads="1"/>
          </p:cNvSpPr>
          <p:nvPr/>
        </p:nvSpPr>
        <p:spPr bwMode="auto">
          <a:xfrm>
            <a:off x="6965950" y="4646613"/>
            <a:ext cx="558800" cy="366712"/>
          </a:xfrm>
          <a:prstGeom prst="rect">
            <a:avLst/>
          </a:prstGeom>
          <a:noFill/>
          <a:ln w="9525">
            <a:noFill/>
            <a:miter lim="800000"/>
            <a:headEnd/>
            <a:tailEnd/>
          </a:ln>
        </p:spPr>
        <p:txBody>
          <a:bodyPr wrap="none">
            <a:spAutoFit/>
          </a:bodyPr>
          <a:lstStyle/>
          <a:p>
            <a:r>
              <a:rPr lang="en-US" altLang="zh-CN">
                <a:ea typeface="宋体" pitchFamily="2" charset="-122"/>
              </a:rPr>
              <a:t>x+1</a:t>
            </a:r>
          </a:p>
        </p:txBody>
      </p:sp>
      <p:sp>
        <p:nvSpPr>
          <p:cNvPr id="9232" name="Line 17"/>
          <p:cNvSpPr>
            <a:spLocks noChangeShapeType="1"/>
          </p:cNvSpPr>
          <p:nvPr/>
        </p:nvSpPr>
        <p:spPr bwMode="auto">
          <a:xfrm flipV="1">
            <a:off x="6659563" y="3141663"/>
            <a:ext cx="433387" cy="503237"/>
          </a:xfrm>
          <a:prstGeom prst="line">
            <a:avLst/>
          </a:prstGeom>
          <a:noFill/>
          <a:ln w="9525">
            <a:solidFill>
              <a:schemeClr val="tx1"/>
            </a:solidFill>
            <a:prstDash val="dash"/>
            <a:round/>
            <a:headEnd/>
            <a:tailEnd/>
          </a:ln>
        </p:spPr>
        <p:txBody>
          <a:bodyPr/>
          <a:lstStyle/>
          <a:p>
            <a:endParaRPr lang="zh-CN" altLang="en-US"/>
          </a:p>
        </p:txBody>
      </p:sp>
      <p:sp>
        <p:nvSpPr>
          <p:cNvPr id="9233" name="Rectangle 19"/>
          <p:cNvSpPr>
            <a:spLocks noChangeArrowheads="1"/>
          </p:cNvSpPr>
          <p:nvPr/>
        </p:nvSpPr>
        <p:spPr bwMode="auto">
          <a:xfrm>
            <a:off x="0" y="3233738"/>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9218" name="Object 2"/>
          <p:cNvGraphicFramePr>
            <a:graphicFrameLocks noChangeAspect="1"/>
          </p:cNvGraphicFramePr>
          <p:nvPr/>
        </p:nvGraphicFramePr>
        <p:xfrm>
          <a:off x="611188" y="2492375"/>
          <a:ext cx="4752975" cy="857250"/>
        </p:xfrm>
        <a:graphic>
          <a:graphicData uri="http://schemas.openxmlformats.org/presentationml/2006/ole">
            <p:oleObj spid="_x0000_s11266" name="Equation" r:id="rId4" imgW="2159000" imgH="393700" progId="Equation.DSMT4">
              <p:embed/>
            </p:oleObj>
          </a:graphicData>
        </a:graphic>
      </p:graphicFrame>
      <p:sp>
        <p:nvSpPr>
          <p:cNvPr id="9234" name="Text Box 20"/>
          <p:cNvSpPr txBox="1">
            <a:spLocks noChangeArrowheads="1"/>
          </p:cNvSpPr>
          <p:nvPr/>
        </p:nvSpPr>
        <p:spPr bwMode="auto">
          <a:xfrm>
            <a:off x="592138" y="3651250"/>
            <a:ext cx="6062878" cy="461665"/>
          </a:xfrm>
          <a:prstGeom prst="rect">
            <a:avLst/>
          </a:prstGeom>
          <a:noFill/>
          <a:ln w="9525">
            <a:noFill/>
            <a:miter lim="800000"/>
            <a:headEnd/>
            <a:tailEnd/>
          </a:ln>
        </p:spPr>
        <p:txBody>
          <a:bodyPr wrap="none">
            <a:spAutoFit/>
          </a:bodyPr>
          <a:lstStyle/>
          <a:p>
            <a:r>
              <a:rPr lang="zh-CN" altLang="en-US" sz="2400" b="1" dirty="0">
                <a:ea typeface="宋体" pitchFamily="2" charset="-122"/>
              </a:rPr>
              <a:t>对于离散的数字信号，可以使用差分近似</a:t>
            </a:r>
            <a:r>
              <a:rPr lang="zh-CN" altLang="en-US" sz="2400" dirty="0">
                <a:ea typeface="宋体" pitchFamily="2" charset="-122"/>
              </a:rPr>
              <a:t>：</a:t>
            </a:r>
          </a:p>
        </p:txBody>
      </p:sp>
      <p:sp>
        <p:nvSpPr>
          <p:cNvPr id="9235" name="Rectangle 22"/>
          <p:cNvSpPr>
            <a:spLocks noChangeArrowheads="1"/>
          </p:cNvSpPr>
          <p:nvPr/>
        </p:nvSpPr>
        <p:spPr bwMode="auto">
          <a:xfrm>
            <a:off x="0" y="3233738"/>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9219" name="Object 3"/>
          <p:cNvGraphicFramePr>
            <a:graphicFrameLocks noChangeAspect="1"/>
          </p:cNvGraphicFramePr>
          <p:nvPr/>
        </p:nvGraphicFramePr>
        <p:xfrm>
          <a:off x="684213" y="4221163"/>
          <a:ext cx="3529012" cy="841375"/>
        </p:xfrm>
        <a:graphic>
          <a:graphicData uri="http://schemas.openxmlformats.org/presentationml/2006/ole">
            <p:oleObj spid="_x0000_s11267" name="Equation" r:id="rId5" imgW="1638000" imgH="393480" progId="Equation.DSMT4">
              <p:embed/>
            </p:oleObj>
          </a:graphicData>
        </a:graphic>
      </p:graphicFrame>
      <p:sp>
        <p:nvSpPr>
          <p:cNvPr id="9236" name="Text Box 23"/>
          <p:cNvSpPr txBox="1">
            <a:spLocks noChangeArrowheads="1"/>
          </p:cNvSpPr>
          <p:nvPr/>
        </p:nvSpPr>
        <p:spPr bwMode="auto">
          <a:xfrm>
            <a:off x="585788" y="5013325"/>
            <a:ext cx="4825360" cy="461665"/>
          </a:xfrm>
          <a:prstGeom prst="rect">
            <a:avLst/>
          </a:prstGeom>
          <a:noFill/>
          <a:ln w="9525">
            <a:noFill/>
            <a:miter lim="800000"/>
            <a:headEnd/>
            <a:tailEnd/>
          </a:ln>
        </p:spPr>
        <p:txBody>
          <a:bodyPr wrap="none">
            <a:spAutoFit/>
          </a:bodyPr>
          <a:lstStyle/>
          <a:p>
            <a:r>
              <a:rPr lang="zh-CN" altLang="en-US" sz="2400" b="1" dirty="0">
                <a:ea typeface="宋体" pitchFamily="2" charset="-122"/>
              </a:rPr>
              <a:t>相当于与如下模版进行卷积运算</a:t>
            </a:r>
            <a:r>
              <a:rPr lang="zh-CN" altLang="en-US" sz="2400" dirty="0">
                <a:ea typeface="宋体" pitchFamily="2" charset="-122"/>
              </a:rPr>
              <a:t>：</a:t>
            </a:r>
          </a:p>
        </p:txBody>
      </p:sp>
      <p:graphicFrame>
        <p:nvGraphicFramePr>
          <p:cNvPr id="662565" name="Group 37"/>
          <p:cNvGraphicFramePr>
            <a:graphicFrameLocks noGrp="1"/>
          </p:cNvGraphicFramePr>
          <p:nvPr>
            <p:ph sz="half" idx="2"/>
          </p:nvPr>
        </p:nvGraphicFramePr>
        <p:xfrm>
          <a:off x="2036059" y="5638774"/>
          <a:ext cx="1584325" cy="518160"/>
        </p:xfrm>
        <a:graphic>
          <a:graphicData uri="http://schemas.openxmlformats.org/drawingml/2006/table">
            <a:tbl>
              <a:tblPr/>
              <a:tblGrid>
                <a:gridCol w="528638"/>
                <a:gridCol w="527050"/>
                <a:gridCol w="528637"/>
              </a:tblGrid>
              <a:tr h="2444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dirty="0" smtClean="0">
                          <a:ln>
                            <a:noFill/>
                          </a:ln>
                          <a:solidFill>
                            <a:schemeClr val="tx1"/>
                          </a:solidFill>
                          <a:effectLst/>
                          <a:latin typeface="Times New Roman" pitchFamily="18" charset="0"/>
                          <a:ea typeface="宋体" pitchFamily="2" charset="-122"/>
                        </a:rPr>
                        <a:t>-1</a:t>
                      </a:r>
                      <a:endParaRPr kumimoji="1" lang="en-US" sz="2800" b="0" i="0" u="none" strike="noStrike" cap="none" normalizeH="0" baseline="0" dirty="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dirty="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9247" name="Text Box 38"/>
          <p:cNvSpPr txBox="1">
            <a:spLocks noChangeArrowheads="1"/>
          </p:cNvSpPr>
          <p:nvPr/>
        </p:nvSpPr>
        <p:spPr bwMode="auto">
          <a:xfrm>
            <a:off x="3667307" y="5774596"/>
            <a:ext cx="730250" cy="366713"/>
          </a:xfrm>
          <a:prstGeom prst="rect">
            <a:avLst/>
          </a:prstGeom>
          <a:noFill/>
          <a:ln w="9525">
            <a:noFill/>
            <a:miter lim="800000"/>
            <a:headEnd/>
            <a:tailEnd/>
          </a:ln>
        </p:spPr>
        <p:txBody>
          <a:bodyPr wrap="none">
            <a:spAutoFit/>
          </a:bodyPr>
          <a:lstStyle/>
          <a:p>
            <a:r>
              <a:rPr lang="en-US" altLang="zh-CN" dirty="0">
                <a:ea typeface="宋体" pitchFamily="2" charset="-122"/>
              </a:rPr>
              <a:t>×0.5</a:t>
            </a:r>
          </a:p>
        </p:txBody>
      </p:sp>
      <p:sp>
        <p:nvSpPr>
          <p:cNvPr id="9248" name="Line 39"/>
          <p:cNvSpPr>
            <a:spLocks noChangeShapeType="1"/>
          </p:cNvSpPr>
          <p:nvPr/>
        </p:nvSpPr>
        <p:spPr bwMode="auto">
          <a:xfrm flipV="1">
            <a:off x="6659563" y="3644900"/>
            <a:ext cx="433387" cy="0"/>
          </a:xfrm>
          <a:prstGeom prst="line">
            <a:avLst/>
          </a:prstGeom>
          <a:noFill/>
          <a:ln w="9525">
            <a:solidFill>
              <a:schemeClr val="tx1"/>
            </a:solidFill>
            <a:prstDash val="dash"/>
            <a:round/>
            <a:headEnd/>
            <a:tailEnd/>
          </a:ln>
        </p:spPr>
        <p:txBody>
          <a:bodyPr/>
          <a:lstStyle/>
          <a:p>
            <a:endParaRPr lang="zh-CN"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type="title"/>
          </p:nvPr>
        </p:nvSpPr>
        <p:spPr>
          <a:noFill/>
        </p:spPr>
        <p:txBody>
          <a:bodyPr anchor="t"/>
          <a:lstStyle/>
          <a:p>
            <a:pPr eaLnBrk="1" hangingPunct="1"/>
            <a:r>
              <a:rPr lang="zh-CN" altLang="en-US" smtClean="0">
                <a:ea typeface="黑体" pitchFamily="49" charset="-122"/>
              </a:rPr>
              <a:t>补充知识：卷积运算</a:t>
            </a:r>
          </a:p>
        </p:txBody>
      </p:sp>
      <p:sp>
        <p:nvSpPr>
          <p:cNvPr id="10245" name="Rectangle 3"/>
          <p:cNvSpPr>
            <a:spLocks noGrp="1" noChangeArrowheads="1"/>
          </p:cNvSpPr>
          <p:nvPr>
            <p:ph idx="1"/>
          </p:nvPr>
        </p:nvSpPr>
        <p:spPr/>
        <p:txBody>
          <a:bodyPr/>
          <a:lstStyle/>
          <a:p>
            <a:pPr eaLnBrk="1" hangingPunct="1"/>
            <a:r>
              <a:rPr lang="zh-CN" altLang="en-US" b="1" smtClean="0">
                <a:ea typeface="黑体" pitchFamily="49" charset="-122"/>
              </a:rPr>
              <a:t>图像（二维数字信号的卷积运算）</a:t>
            </a:r>
            <a:endParaRPr lang="zh-CN" altLang="en-US" smtClean="0">
              <a:ea typeface="宋体" pitchFamily="2" charset="-122"/>
            </a:endParaRPr>
          </a:p>
        </p:txBody>
      </p:sp>
      <p:graphicFrame>
        <p:nvGraphicFramePr>
          <p:cNvPr id="10242" name="Object 4"/>
          <p:cNvGraphicFramePr>
            <a:graphicFrameLocks noChangeAspect="1"/>
          </p:cNvGraphicFramePr>
          <p:nvPr/>
        </p:nvGraphicFramePr>
        <p:xfrm>
          <a:off x="606789" y="1854824"/>
          <a:ext cx="6083300" cy="989013"/>
        </p:xfrm>
        <a:graphic>
          <a:graphicData uri="http://schemas.openxmlformats.org/presentationml/2006/ole">
            <p:oleObj spid="_x0000_s12290" name="Equation" r:id="rId3" imgW="2997000" imgH="431640" progId="Equation.DSMT4">
              <p:embed/>
            </p:oleObj>
          </a:graphicData>
        </a:graphic>
      </p:graphicFrame>
      <p:pic>
        <p:nvPicPr>
          <p:cNvPr id="10246" name="Picture 5"/>
          <p:cNvPicPr>
            <a:picLocks noChangeAspect="1" noChangeArrowheads="1"/>
          </p:cNvPicPr>
          <p:nvPr/>
        </p:nvPicPr>
        <p:blipFill>
          <a:blip r:embed="rId4" cstate="print"/>
          <a:srcRect/>
          <a:stretch>
            <a:fillRect/>
          </a:stretch>
        </p:blipFill>
        <p:spPr bwMode="auto">
          <a:xfrm>
            <a:off x="6300788" y="3357563"/>
            <a:ext cx="2519362" cy="2514600"/>
          </a:xfrm>
          <a:prstGeom prst="rect">
            <a:avLst/>
          </a:prstGeom>
          <a:noFill/>
          <a:ln w="9525">
            <a:noFill/>
            <a:miter lim="800000"/>
            <a:headEnd/>
            <a:tailEnd/>
          </a:ln>
        </p:spPr>
      </p:pic>
      <p:sp>
        <p:nvSpPr>
          <p:cNvPr id="10247" name="Rectangle 6"/>
          <p:cNvSpPr>
            <a:spLocks noChangeArrowheads="1"/>
          </p:cNvSpPr>
          <p:nvPr/>
        </p:nvSpPr>
        <p:spPr bwMode="auto">
          <a:xfrm>
            <a:off x="6905625" y="4005263"/>
            <a:ext cx="1050925" cy="1008062"/>
          </a:xfrm>
          <a:prstGeom prst="rect">
            <a:avLst/>
          </a:prstGeom>
          <a:solidFill>
            <a:schemeClr val="bg1">
              <a:alpha val="32156"/>
            </a:schemeClr>
          </a:solidFill>
          <a:ln w="9525">
            <a:solidFill>
              <a:schemeClr val="tx1"/>
            </a:solidFill>
            <a:miter lim="800000"/>
            <a:headEnd/>
            <a:tailEnd/>
          </a:ln>
        </p:spPr>
        <p:txBody>
          <a:bodyPr wrap="none" anchor="ctr"/>
          <a:lstStyle/>
          <a:p>
            <a:endParaRPr lang="zh-CN" altLang="en-US">
              <a:ea typeface="宋体" pitchFamily="2" charset="-122"/>
            </a:endParaRPr>
          </a:p>
        </p:txBody>
      </p:sp>
      <p:sp>
        <p:nvSpPr>
          <p:cNvPr id="735240" name="AutoShape 8"/>
          <p:cNvSpPr>
            <a:spLocks noChangeArrowheads="1"/>
          </p:cNvSpPr>
          <p:nvPr/>
        </p:nvSpPr>
        <p:spPr bwMode="auto">
          <a:xfrm>
            <a:off x="7308850" y="4365625"/>
            <a:ext cx="288925" cy="217488"/>
          </a:xfrm>
          <a:prstGeom prst="star5">
            <a:avLst/>
          </a:prstGeom>
          <a:solidFill>
            <a:schemeClr val="hlink"/>
          </a:solidFill>
          <a:ln w="9525">
            <a:solidFill>
              <a:schemeClr val="tx1"/>
            </a:solidFill>
            <a:miter lim="800000"/>
            <a:headEnd/>
            <a:tailEnd/>
          </a:ln>
          <a:effectLst/>
        </p:spPr>
        <p:txBody>
          <a:bodyPr wrap="none" anchor="ctr"/>
          <a:lstStyle/>
          <a:p>
            <a:endParaRPr lang="zh-CN" altLang="en-US">
              <a:ea typeface="宋体" pitchFamily="2" charset="-122"/>
            </a:endParaRPr>
          </a:p>
        </p:txBody>
      </p:sp>
      <p:graphicFrame>
        <p:nvGraphicFramePr>
          <p:cNvPr id="10243" name="Object 9"/>
          <p:cNvGraphicFramePr>
            <a:graphicFrameLocks noChangeAspect="1"/>
          </p:cNvGraphicFramePr>
          <p:nvPr/>
        </p:nvGraphicFramePr>
        <p:xfrm>
          <a:off x="827088" y="3644900"/>
          <a:ext cx="936625" cy="404813"/>
        </p:xfrm>
        <a:graphic>
          <a:graphicData uri="http://schemas.openxmlformats.org/presentationml/2006/ole">
            <p:oleObj spid="_x0000_s12291" name="Equation" r:id="rId5" imgW="469800" imgH="203040" progId="Equation.DSMT4">
              <p:embed/>
            </p:oleObj>
          </a:graphicData>
        </a:graphic>
      </p:graphicFrame>
      <p:sp>
        <p:nvSpPr>
          <p:cNvPr id="10249" name="Text Box 10"/>
          <p:cNvSpPr txBox="1">
            <a:spLocks noChangeArrowheads="1"/>
          </p:cNvSpPr>
          <p:nvPr/>
        </p:nvSpPr>
        <p:spPr bwMode="auto">
          <a:xfrm>
            <a:off x="250825" y="4005263"/>
            <a:ext cx="5730250" cy="1569660"/>
          </a:xfrm>
          <a:prstGeom prst="rect">
            <a:avLst/>
          </a:prstGeom>
          <a:noFill/>
          <a:ln w="9525">
            <a:noFill/>
            <a:miter lim="800000"/>
            <a:headEnd/>
            <a:tailEnd/>
          </a:ln>
        </p:spPr>
        <p:txBody>
          <a:bodyPr wrap="square">
            <a:spAutoFit/>
          </a:bodyPr>
          <a:lstStyle/>
          <a:p>
            <a:pPr>
              <a:buFontTx/>
              <a:buChar char="•"/>
            </a:pPr>
            <a:r>
              <a:rPr lang="en-US" altLang="zh-CN" sz="2400" b="1" dirty="0">
                <a:ea typeface="宋体" pitchFamily="2" charset="-122"/>
              </a:rPr>
              <a:t>  </a:t>
            </a:r>
            <a:r>
              <a:rPr lang="zh-CN" altLang="en-US" sz="2400" b="1" dirty="0">
                <a:ea typeface="宋体" pitchFamily="2" charset="-122"/>
              </a:rPr>
              <a:t>尺寸为（</a:t>
            </a:r>
            <a:r>
              <a:rPr lang="en-US" altLang="zh-CN" sz="2400" b="1" i="1" dirty="0">
                <a:ea typeface="宋体" pitchFamily="2" charset="-122"/>
              </a:rPr>
              <a:t>2M+1</a:t>
            </a:r>
            <a:r>
              <a:rPr lang="zh-CN" altLang="en-US" sz="2400" b="1" dirty="0">
                <a:ea typeface="宋体" pitchFamily="2" charset="-122"/>
              </a:rPr>
              <a:t>） </a:t>
            </a:r>
            <a:r>
              <a:rPr lang="en-US" altLang="zh-CN" sz="2400" b="1" dirty="0">
                <a:ea typeface="宋体" pitchFamily="2" charset="-122"/>
              </a:rPr>
              <a:t>×</a:t>
            </a:r>
            <a:r>
              <a:rPr lang="zh-CN" altLang="en-US" sz="2400" b="1" dirty="0">
                <a:ea typeface="宋体" pitchFamily="2" charset="-122"/>
              </a:rPr>
              <a:t>（</a:t>
            </a:r>
            <a:r>
              <a:rPr lang="en-US" altLang="zh-CN" sz="2400" b="1" i="1" dirty="0">
                <a:ea typeface="宋体" pitchFamily="2" charset="-122"/>
              </a:rPr>
              <a:t>2N+1</a:t>
            </a:r>
            <a:r>
              <a:rPr lang="zh-CN" altLang="en-US" sz="2400" b="1" dirty="0">
                <a:ea typeface="宋体" pitchFamily="2" charset="-122"/>
              </a:rPr>
              <a:t>）的模版</a:t>
            </a:r>
          </a:p>
          <a:p>
            <a:pPr>
              <a:buFontTx/>
              <a:buChar char="•"/>
            </a:pPr>
            <a:r>
              <a:rPr lang="zh-CN" altLang="en-US" sz="2400" b="1" dirty="0">
                <a:ea typeface="宋体" pitchFamily="2" charset="-122"/>
              </a:rPr>
              <a:t>  是对连续卷积核函数的数字采样近似</a:t>
            </a:r>
          </a:p>
          <a:p>
            <a:pPr>
              <a:buFontTx/>
              <a:buChar char="•"/>
            </a:pPr>
            <a:r>
              <a:rPr lang="zh-CN" altLang="en-US" sz="2400" b="1" dirty="0">
                <a:ea typeface="宋体" pitchFamily="2" charset="-122"/>
              </a:rPr>
              <a:t>  不同模版形式决定了卷积的不同功能</a:t>
            </a:r>
          </a:p>
          <a:p>
            <a:pPr lvl="1"/>
            <a:r>
              <a:rPr lang="en-US" altLang="zh-CN" sz="2400" b="1" dirty="0">
                <a:ea typeface="宋体" pitchFamily="2" charset="-122"/>
              </a:rPr>
              <a:t>--</a:t>
            </a:r>
            <a:r>
              <a:rPr lang="zh-CN" altLang="en-US" sz="2400" b="1" dirty="0">
                <a:ea typeface="宋体" pitchFamily="2" charset="-122"/>
              </a:rPr>
              <a:t>滤波、增强、匹配</a:t>
            </a:r>
            <a:r>
              <a:rPr lang="en-US" altLang="zh-CN" sz="2400" b="1" dirty="0">
                <a:ea typeface="宋体" pitchFamily="2" charset="-122"/>
              </a:rPr>
              <a:t>……</a:t>
            </a:r>
          </a:p>
        </p:txBody>
      </p:sp>
      <p:sp>
        <p:nvSpPr>
          <p:cNvPr id="10250" name="Text Box 11"/>
          <p:cNvSpPr txBox="1">
            <a:spLocks noChangeArrowheads="1"/>
          </p:cNvSpPr>
          <p:nvPr/>
        </p:nvSpPr>
        <p:spPr bwMode="auto">
          <a:xfrm>
            <a:off x="231775" y="3651250"/>
            <a:ext cx="641350" cy="366713"/>
          </a:xfrm>
          <a:prstGeom prst="rect">
            <a:avLst/>
          </a:prstGeom>
          <a:noFill/>
          <a:ln w="9525">
            <a:noFill/>
            <a:miter lim="800000"/>
            <a:headEnd/>
            <a:tailEnd/>
          </a:ln>
        </p:spPr>
        <p:txBody>
          <a:bodyPr wrap="none">
            <a:spAutoFit/>
          </a:bodyPr>
          <a:lstStyle/>
          <a:p>
            <a:r>
              <a:rPr lang="zh-CN" altLang="en-US">
                <a:ea typeface="宋体" pitchFamily="2" charset="-122"/>
              </a:rPr>
              <a:t>关于</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标题 1"/>
          <p:cNvSpPr>
            <a:spLocks noGrp="1"/>
          </p:cNvSpPr>
          <p:nvPr>
            <p:ph type="title"/>
          </p:nvPr>
        </p:nvSpPr>
        <p:spPr/>
        <p:txBody>
          <a:bodyPr/>
          <a:lstStyle/>
          <a:p>
            <a:pPr marL="342900" indent="-342900" eaLnBrk="1" hangingPunct="1"/>
            <a:r>
              <a:rPr lang="zh-CN" altLang="en-US" smtClean="0">
                <a:latin typeface="黑体" pitchFamily="49" charset="-122"/>
                <a:ea typeface="黑体" pitchFamily="49" charset="-122"/>
              </a:rPr>
              <a:t>二维卷积的矩阵计算形式</a:t>
            </a:r>
            <a:endParaRPr lang="zh-CN" altLang="en-US" smtClean="0">
              <a:ea typeface="宋体" pitchFamily="2" charset="-122"/>
            </a:endParaRPr>
          </a:p>
        </p:txBody>
      </p:sp>
      <p:sp>
        <p:nvSpPr>
          <p:cNvPr id="11268" name="Rectangle 3"/>
          <p:cNvSpPr>
            <a:spLocks noGrp="1" noChangeArrowheads="1"/>
          </p:cNvSpPr>
          <p:nvPr>
            <p:ph idx="1"/>
          </p:nvPr>
        </p:nvSpPr>
        <p:spPr>
          <a:xfrm>
            <a:off x="457200" y="1600200"/>
            <a:ext cx="8229600" cy="604838"/>
          </a:xfrm>
        </p:spPr>
        <p:txBody>
          <a:bodyPr/>
          <a:lstStyle/>
          <a:p>
            <a:pPr lvl="2" eaLnBrk="1" hangingPunct="1"/>
            <a:endParaRPr lang="zh-CN" altLang="en-US" sz="3200" smtClean="0">
              <a:ea typeface="宋体" pitchFamily="2" charset="-122"/>
            </a:endParaRPr>
          </a:p>
          <a:p>
            <a:pPr lvl="2" eaLnBrk="1" hangingPunct="1"/>
            <a:endParaRPr lang="zh-CN" altLang="en-US" sz="2800" smtClean="0">
              <a:ea typeface="宋体" pitchFamily="2" charset="-122"/>
            </a:endParaRPr>
          </a:p>
          <a:p>
            <a:pPr lvl="2" eaLnBrk="1" hangingPunct="1"/>
            <a:endParaRPr lang="zh-CN" altLang="en-US" sz="2800" smtClean="0">
              <a:ea typeface="宋体" pitchFamily="2" charset="-122"/>
            </a:endParaRPr>
          </a:p>
          <a:p>
            <a:pPr lvl="2" eaLnBrk="1" hangingPunct="1"/>
            <a:endParaRPr lang="zh-CN" altLang="en-US" sz="2800" smtClean="0">
              <a:ea typeface="宋体" pitchFamily="2" charset="-122"/>
            </a:endParaRPr>
          </a:p>
        </p:txBody>
      </p:sp>
      <p:graphicFrame>
        <p:nvGraphicFramePr>
          <p:cNvPr id="11266" name="Object 1024"/>
          <p:cNvGraphicFramePr>
            <a:graphicFrameLocks noChangeAspect="1"/>
          </p:cNvGraphicFramePr>
          <p:nvPr/>
        </p:nvGraphicFramePr>
        <p:xfrm>
          <a:off x="206549" y="1023032"/>
          <a:ext cx="8640960" cy="5129312"/>
        </p:xfrm>
        <a:graphic>
          <a:graphicData uri="http://schemas.openxmlformats.org/presentationml/2006/ole">
            <p:oleObj spid="_x0000_s13314" name="Equation" r:id="rId3" imgW="6781680" imgH="4419360" progId="Equation.DSMT4">
              <p:embed/>
            </p:oleObj>
          </a:graphicData>
        </a:graphic>
      </p:graphicFrame>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标题 1"/>
          <p:cNvSpPr>
            <a:spLocks noGrp="1"/>
          </p:cNvSpPr>
          <p:nvPr>
            <p:ph type="title"/>
          </p:nvPr>
        </p:nvSpPr>
        <p:spPr/>
        <p:txBody>
          <a:bodyPr/>
          <a:lstStyle/>
          <a:p>
            <a:pPr eaLnBrk="1" hangingPunct="1"/>
            <a:r>
              <a:rPr lang="zh-CN" altLang="en-US" smtClean="0">
                <a:latin typeface="黑体" pitchFamily="49" charset="-122"/>
                <a:ea typeface="黑体" pitchFamily="49" charset="-122"/>
              </a:rPr>
              <a:t>二维卷积的矩阵计算形式</a:t>
            </a:r>
            <a:endParaRPr lang="zh-CN" altLang="en-US" smtClean="0">
              <a:ea typeface="宋体" pitchFamily="2" charset="-122"/>
            </a:endParaRPr>
          </a:p>
        </p:txBody>
      </p:sp>
      <p:graphicFrame>
        <p:nvGraphicFramePr>
          <p:cNvPr id="12290" name="Object 1024"/>
          <p:cNvGraphicFramePr>
            <a:graphicFrameLocks noChangeAspect="1"/>
          </p:cNvGraphicFramePr>
          <p:nvPr/>
        </p:nvGraphicFramePr>
        <p:xfrm>
          <a:off x="619125" y="1522413"/>
          <a:ext cx="8112125" cy="4670425"/>
        </p:xfrm>
        <a:graphic>
          <a:graphicData uri="http://schemas.openxmlformats.org/presentationml/2006/ole">
            <p:oleObj spid="_x0000_s14338" name="Equation" r:id="rId3" imgW="6667200" imgH="3251160" progId="Equation.DSMT4">
              <p:embed/>
            </p:oleObj>
          </a:graphicData>
        </a:graphic>
      </p:graphicFrame>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3"/>
          <p:cNvSpPr>
            <a:spLocks noGrp="1" noRot="1" noChangeArrowheads="1"/>
          </p:cNvSpPr>
          <p:nvPr>
            <p:ph type="body" idx="1"/>
          </p:nvPr>
        </p:nvSpPr>
        <p:spPr/>
        <p:txBody>
          <a:bodyPr/>
          <a:lstStyle/>
          <a:p>
            <a:pPr algn="just">
              <a:lnSpc>
                <a:spcPct val="120000"/>
              </a:lnSpc>
              <a:spcBef>
                <a:spcPct val="40000"/>
              </a:spcBef>
            </a:pPr>
            <a:r>
              <a:rPr lang="zh-CN" altLang="en-US" b="1" smtClean="0">
                <a:latin typeface="仿宋_GB2312" pitchFamily="49" charset="-122"/>
                <a:ea typeface="仿宋_GB2312" pitchFamily="49" charset="-122"/>
              </a:rPr>
              <a:t>方向算子是利用一组模板对图像中的同一像素求卷积，然后选取其中最大的值作为边缘强度，而将与之对应的方向作为边缘方向。它相对于梯度算子的优点是不仅仅只考虑水平和垂直方向，还可以检测其他方向上的边缘，但计算量将大大增加。</a:t>
            </a:r>
          </a:p>
          <a:p>
            <a:pPr algn="just">
              <a:lnSpc>
                <a:spcPct val="120000"/>
              </a:lnSpc>
              <a:spcBef>
                <a:spcPct val="40000"/>
              </a:spcBef>
            </a:pPr>
            <a:r>
              <a:rPr lang="zh-CN" altLang="en-US" b="1" smtClean="0">
                <a:latin typeface="仿宋_GB2312" pitchFamily="49" charset="-122"/>
                <a:ea typeface="仿宋_GB2312" pitchFamily="49" charset="-122"/>
              </a:rPr>
              <a:t>常用的有</a:t>
            </a:r>
            <a:r>
              <a:rPr lang="en-US" altLang="zh-CN" b="1" smtClean="0">
                <a:latin typeface="仿宋_GB2312" pitchFamily="49" charset="-122"/>
                <a:ea typeface="仿宋_GB2312" pitchFamily="49" charset="-122"/>
              </a:rPr>
              <a:t>8</a:t>
            </a:r>
            <a:r>
              <a:rPr lang="zh-CN" altLang="en-US" b="1" smtClean="0">
                <a:latin typeface="仿宋_GB2312" pitchFamily="49" charset="-122"/>
                <a:ea typeface="仿宋_GB2312" pitchFamily="49" charset="-122"/>
              </a:rPr>
              <a:t>方向</a:t>
            </a:r>
            <a:r>
              <a:rPr lang="en-US" altLang="zh-CN" b="1" smtClean="0">
                <a:latin typeface="仿宋_GB2312" pitchFamily="49" charset="-122"/>
                <a:ea typeface="仿宋_GB2312" pitchFamily="49" charset="-122"/>
              </a:rPr>
              <a:t>Kirsch</a:t>
            </a:r>
            <a:r>
              <a:rPr lang="zh-CN" altLang="en-US" b="1" smtClean="0">
                <a:latin typeface="仿宋_GB2312" pitchFamily="49" charset="-122"/>
                <a:ea typeface="仿宋_GB2312" pitchFamily="49" charset="-122"/>
              </a:rPr>
              <a:t>（</a:t>
            </a:r>
            <a:r>
              <a:rPr lang="en-US" altLang="zh-CN" b="1" smtClean="0">
                <a:latin typeface="仿宋_GB2312" pitchFamily="49" charset="-122"/>
                <a:ea typeface="仿宋_GB2312" pitchFamily="49" charset="-122"/>
              </a:rPr>
              <a:t>3×3</a:t>
            </a:r>
            <a:r>
              <a:rPr lang="zh-CN" altLang="en-US" b="1" smtClean="0">
                <a:latin typeface="仿宋_GB2312" pitchFamily="49" charset="-122"/>
                <a:ea typeface="仿宋_GB2312" pitchFamily="49" charset="-122"/>
              </a:rPr>
              <a:t>）模板，如图</a:t>
            </a:r>
            <a:r>
              <a:rPr lang="en-US" altLang="zh-CN" b="1" smtClean="0">
                <a:latin typeface="仿宋_GB2312" pitchFamily="49" charset="-122"/>
                <a:ea typeface="仿宋_GB2312" pitchFamily="49" charset="-122"/>
              </a:rPr>
              <a:t>7.7</a:t>
            </a:r>
            <a:r>
              <a:rPr lang="zh-CN" altLang="en-US" b="1" smtClean="0">
                <a:latin typeface="仿宋_GB2312" pitchFamily="49" charset="-122"/>
                <a:ea typeface="仿宋_GB2312" pitchFamily="49" charset="-122"/>
              </a:rPr>
              <a:t>所示，方向间的夹角为</a:t>
            </a:r>
            <a:r>
              <a:rPr lang="en-US" altLang="zh-CN" b="1" smtClean="0">
                <a:latin typeface="仿宋_GB2312" pitchFamily="49" charset="-122"/>
                <a:ea typeface="仿宋_GB2312" pitchFamily="49" charset="-122"/>
              </a:rPr>
              <a:t>45</a:t>
            </a:r>
            <a:r>
              <a:rPr lang="en-US" altLang="zh-CN" b="1" smtClean="0">
                <a:latin typeface="Arial" charset="0"/>
                <a:ea typeface="仿宋_GB2312" pitchFamily="49" charset="-122"/>
              </a:rPr>
              <a:t>º</a:t>
            </a:r>
            <a:r>
              <a:rPr lang="zh-CN" altLang="en-US" b="1" smtClean="0">
                <a:latin typeface="仿宋_GB2312" pitchFamily="49" charset="-122"/>
                <a:ea typeface="仿宋_GB2312" pitchFamily="49" charset="-122"/>
              </a:rPr>
              <a:t>。</a:t>
            </a:r>
          </a:p>
        </p:txBody>
      </p:sp>
      <p:sp>
        <p:nvSpPr>
          <p:cNvPr id="61443" name="Rectangle 4"/>
          <p:cNvSpPr>
            <a:spLocks noGrp="1" noRot="1" noChangeArrowheads="1"/>
          </p:cNvSpPr>
          <p:nvPr>
            <p:ph type="title"/>
          </p:nvPr>
        </p:nvSpPr>
        <p:spPr/>
        <p:txBody>
          <a:bodyPr/>
          <a:lstStyle/>
          <a:p>
            <a:r>
              <a:rPr lang="en-US" altLang="zh-CN" sz="3600" b="1" smtClean="0">
                <a:ea typeface="仿宋_GB2312" pitchFamily="49" charset="-122"/>
              </a:rPr>
              <a:t>7.4.3 </a:t>
            </a:r>
            <a:r>
              <a:rPr lang="zh-CN" altLang="en-US" sz="3600" b="1" smtClean="0">
                <a:ea typeface="仿宋_GB2312" pitchFamily="49" charset="-122"/>
              </a:rPr>
              <a:t>方向算子</a:t>
            </a:r>
          </a:p>
        </p:txBody>
      </p:sp>
    </p:spTree>
  </p:cSld>
  <p:clrMapOvr>
    <a:masterClrMapping/>
  </p:clrMapOvr>
  <p:transition spd="slow">
    <p:push/>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6" name="Rectangle 2"/>
          <p:cNvSpPr>
            <a:spLocks noChangeArrowheads="1"/>
          </p:cNvSpPr>
          <p:nvPr/>
        </p:nvSpPr>
        <p:spPr bwMode="auto">
          <a:xfrm>
            <a:off x="0" y="2890838"/>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14338" name="Object 2"/>
          <p:cNvGraphicFramePr>
            <a:graphicFrameLocks noChangeAspect="1"/>
          </p:cNvGraphicFramePr>
          <p:nvPr/>
        </p:nvGraphicFramePr>
        <p:xfrm>
          <a:off x="1403350" y="1266825"/>
          <a:ext cx="1446213" cy="1512888"/>
        </p:xfrm>
        <a:graphic>
          <a:graphicData uri="http://schemas.openxmlformats.org/presentationml/2006/ole">
            <p:oleObj spid="_x0000_s16386" r:id="rId3" imgW="1133633" imgH="1190476" progId="">
              <p:embed/>
            </p:oleObj>
          </a:graphicData>
        </a:graphic>
      </p:graphicFrame>
      <p:sp>
        <p:nvSpPr>
          <p:cNvPr id="14347" name="Rectangle 4"/>
          <p:cNvSpPr>
            <a:spLocks noChangeArrowheads="1"/>
          </p:cNvSpPr>
          <p:nvPr/>
        </p:nvSpPr>
        <p:spPr bwMode="auto">
          <a:xfrm>
            <a:off x="0" y="2890838"/>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14339" name="Object 3"/>
          <p:cNvGraphicFramePr>
            <a:graphicFrameLocks noChangeAspect="1"/>
          </p:cNvGraphicFramePr>
          <p:nvPr/>
        </p:nvGraphicFramePr>
        <p:xfrm>
          <a:off x="3203575" y="1266825"/>
          <a:ext cx="1584325" cy="1479550"/>
        </p:xfrm>
        <a:graphic>
          <a:graphicData uri="http://schemas.openxmlformats.org/presentationml/2006/ole">
            <p:oleObj spid="_x0000_s16387" r:id="rId4" imgW="1247619" imgH="1171429" progId="">
              <p:embed/>
            </p:oleObj>
          </a:graphicData>
        </a:graphic>
      </p:graphicFrame>
      <p:sp>
        <p:nvSpPr>
          <p:cNvPr id="14348" name="Rectangle 6"/>
          <p:cNvSpPr>
            <a:spLocks noChangeArrowheads="1"/>
          </p:cNvSpPr>
          <p:nvPr/>
        </p:nvSpPr>
        <p:spPr bwMode="auto">
          <a:xfrm>
            <a:off x="0" y="2886075"/>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14340" name="Object 4"/>
          <p:cNvGraphicFramePr>
            <a:graphicFrameLocks noChangeAspect="1"/>
          </p:cNvGraphicFramePr>
          <p:nvPr/>
        </p:nvGraphicFramePr>
        <p:xfrm>
          <a:off x="5003800" y="1266825"/>
          <a:ext cx="1439863" cy="1428750"/>
        </p:xfrm>
        <a:graphic>
          <a:graphicData uri="http://schemas.openxmlformats.org/presentationml/2006/ole">
            <p:oleObj spid="_x0000_s16388" r:id="rId5" imgW="1181265" imgH="1162212" progId="">
              <p:embed/>
            </p:oleObj>
          </a:graphicData>
        </a:graphic>
      </p:graphicFrame>
      <p:sp>
        <p:nvSpPr>
          <p:cNvPr id="14349" name="Rectangle 8"/>
          <p:cNvSpPr>
            <a:spLocks noChangeArrowheads="1"/>
          </p:cNvSpPr>
          <p:nvPr/>
        </p:nvSpPr>
        <p:spPr bwMode="auto">
          <a:xfrm>
            <a:off x="0" y="2890838"/>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14341" name="Object 5"/>
          <p:cNvGraphicFramePr>
            <a:graphicFrameLocks noChangeAspect="1"/>
          </p:cNvGraphicFramePr>
          <p:nvPr/>
        </p:nvGraphicFramePr>
        <p:xfrm>
          <a:off x="6732588" y="1266825"/>
          <a:ext cx="1439862" cy="1390650"/>
        </p:xfrm>
        <a:graphic>
          <a:graphicData uri="http://schemas.openxmlformats.org/presentationml/2006/ole">
            <p:oleObj spid="_x0000_s16389" r:id="rId6" imgW="1190476" imgH="1152381" progId="">
              <p:embed/>
            </p:oleObj>
          </a:graphicData>
        </a:graphic>
      </p:graphicFrame>
      <p:sp>
        <p:nvSpPr>
          <p:cNvPr id="14350" name="Rectangle 10"/>
          <p:cNvSpPr>
            <a:spLocks noChangeArrowheads="1"/>
          </p:cNvSpPr>
          <p:nvPr/>
        </p:nvSpPr>
        <p:spPr bwMode="auto">
          <a:xfrm>
            <a:off x="0" y="2886075"/>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14342" name="Object 6"/>
          <p:cNvGraphicFramePr>
            <a:graphicFrameLocks noChangeAspect="1"/>
          </p:cNvGraphicFramePr>
          <p:nvPr/>
        </p:nvGraphicFramePr>
        <p:xfrm>
          <a:off x="1403350" y="3067050"/>
          <a:ext cx="1614488" cy="1657350"/>
        </p:xfrm>
        <a:graphic>
          <a:graphicData uri="http://schemas.openxmlformats.org/presentationml/2006/ole">
            <p:oleObj spid="_x0000_s16390" r:id="rId7" imgW="1181265" imgH="1200318" progId="">
              <p:embed/>
            </p:oleObj>
          </a:graphicData>
        </a:graphic>
      </p:graphicFrame>
      <p:sp>
        <p:nvSpPr>
          <p:cNvPr id="14351" name="Rectangle 12"/>
          <p:cNvSpPr>
            <a:spLocks noChangeArrowheads="1"/>
          </p:cNvSpPr>
          <p:nvPr/>
        </p:nvSpPr>
        <p:spPr bwMode="auto">
          <a:xfrm>
            <a:off x="0" y="2890838"/>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14343" name="Object 7"/>
          <p:cNvGraphicFramePr>
            <a:graphicFrameLocks noChangeAspect="1"/>
          </p:cNvGraphicFramePr>
          <p:nvPr/>
        </p:nvGraphicFramePr>
        <p:xfrm>
          <a:off x="3276600" y="3067050"/>
          <a:ext cx="1582738" cy="1555750"/>
        </p:xfrm>
        <a:graphic>
          <a:graphicData uri="http://schemas.openxmlformats.org/presentationml/2006/ole">
            <p:oleObj spid="_x0000_s16391" r:id="rId8" imgW="1200318" imgH="1190476" progId="">
              <p:embed/>
            </p:oleObj>
          </a:graphicData>
        </a:graphic>
      </p:graphicFrame>
      <p:sp>
        <p:nvSpPr>
          <p:cNvPr id="14352" name="Rectangle 14"/>
          <p:cNvSpPr>
            <a:spLocks noChangeArrowheads="1"/>
          </p:cNvSpPr>
          <p:nvPr/>
        </p:nvSpPr>
        <p:spPr bwMode="auto">
          <a:xfrm>
            <a:off x="0" y="2890838"/>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14344" name="Object 8"/>
          <p:cNvGraphicFramePr>
            <a:graphicFrameLocks noChangeAspect="1"/>
          </p:cNvGraphicFramePr>
          <p:nvPr/>
        </p:nvGraphicFramePr>
        <p:xfrm>
          <a:off x="5076825" y="3067050"/>
          <a:ext cx="1582738" cy="1554163"/>
        </p:xfrm>
        <a:graphic>
          <a:graphicData uri="http://schemas.openxmlformats.org/presentationml/2006/ole">
            <p:oleObj spid="_x0000_s16392" r:id="rId9" imgW="1200318" imgH="1190476" progId="">
              <p:embed/>
            </p:oleObj>
          </a:graphicData>
        </a:graphic>
      </p:graphicFrame>
      <p:sp>
        <p:nvSpPr>
          <p:cNvPr id="14353" name="Rectangle 16"/>
          <p:cNvSpPr>
            <a:spLocks noChangeArrowheads="1"/>
          </p:cNvSpPr>
          <p:nvPr/>
        </p:nvSpPr>
        <p:spPr bwMode="auto">
          <a:xfrm>
            <a:off x="0" y="2890838"/>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14345" name="Object 9"/>
          <p:cNvGraphicFramePr>
            <a:graphicFrameLocks noChangeAspect="1"/>
          </p:cNvGraphicFramePr>
          <p:nvPr/>
        </p:nvGraphicFramePr>
        <p:xfrm>
          <a:off x="6804025" y="2995613"/>
          <a:ext cx="1584325" cy="1584325"/>
        </p:xfrm>
        <a:graphic>
          <a:graphicData uri="http://schemas.openxmlformats.org/presentationml/2006/ole">
            <p:oleObj spid="_x0000_s16393" r:id="rId10" imgW="1209524" imgH="1209524" progId="">
              <p:embed/>
            </p:oleObj>
          </a:graphicData>
        </a:graphic>
      </p:graphicFrame>
      <p:sp>
        <p:nvSpPr>
          <p:cNvPr id="14354" name="Rectangle 18"/>
          <p:cNvSpPr>
            <a:spLocks noChangeArrowheads="1"/>
          </p:cNvSpPr>
          <p:nvPr/>
        </p:nvSpPr>
        <p:spPr bwMode="auto">
          <a:xfrm>
            <a:off x="2268538" y="5084763"/>
            <a:ext cx="5126037" cy="457200"/>
          </a:xfrm>
          <a:prstGeom prst="rect">
            <a:avLst/>
          </a:prstGeom>
          <a:noFill/>
          <a:ln w="9525">
            <a:noFill/>
            <a:miter lim="800000"/>
            <a:headEnd/>
            <a:tailEnd/>
          </a:ln>
        </p:spPr>
        <p:txBody>
          <a:bodyPr wrap="none" anchor="ctr">
            <a:spAutoFit/>
          </a:bodyPr>
          <a:lstStyle/>
          <a:p>
            <a:r>
              <a:rPr kumimoji="1" lang="zh-CN" altLang="en-US" sz="2400" b="1">
                <a:ea typeface="仿宋_GB2312" pitchFamily="49" charset="-122"/>
              </a:rPr>
              <a:t>图</a:t>
            </a:r>
            <a:r>
              <a:rPr kumimoji="1" lang="en-US" altLang="zh-CN" sz="2400">
                <a:ea typeface="宋体" pitchFamily="2" charset="-122"/>
              </a:rPr>
              <a:t>7.7  3×3 Kirsch</a:t>
            </a:r>
            <a:r>
              <a:rPr kumimoji="1" lang="zh-CN" altLang="en-US" sz="2400" b="1">
                <a:latin typeface="仿宋_GB2312" pitchFamily="49" charset="-122"/>
                <a:ea typeface="仿宋_GB2312" pitchFamily="49" charset="-122"/>
              </a:rPr>
              <a:t>算子的八方向模板 </a:t>
            </a:r>
          </a:p>
        </p:txBody>
      </p:sp>
    </p:spTree>
  </p:cSld>
  <p:clrMapOvr>
    <a:masterClrMapping/>
  </p:clrMapOvr>
  <p:transition spd="slow">
    <p:push/>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p:cNvSpPr>
          <p:nvPr>
            <p:ph type="title"/>
          </p:nvPr>
        </p:nvSpPr>
        <p:spPr/>
        <p:txBody>
          <a:bodyPr/>
          <a:lstStyle/>
          <a:p>
            <a:endParaRPr lang="zh-CN" altLang="en-US" smtClean="0">
              <a:ea typeface="宋体" pitchFamily="2" charset="-122"/>
            </a:endParaRPr>
          </a:p>
        </p:txBody>
      </p:sp>
      <p:sp>
        <p:nvSpPr>
          <p:cNvPr id="63491" name="内容占位符 2"/>
          <p:cNvSpPr>
            <a:spLocks noGrp="1"/>
          </p:cNvSpPr>
          <p:nvPr>
            <p:ph idx="1"/>
          </p:nvPr>
        </p:nvSpPr>
        <p:spPr/>
        <p:txBody>
          <a:bodyPr/>
          <a:lstStyle/>
          <a:p>
            <a:endParaRPr lang="zh-CN" altLang="en-US" smtClean="0">
              <a:ea typeface="宋体"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algn="ctr" eaLnBrk="1" hangingPunct="1"/>
            <a:r>
              <a:rPr lang="en-US" altLang="zh-CN" b="1" smtClean="0">
                <a:ea typeface="宋体" pitchFamily="2" charset="-122"/>
              </a:rPr>
              <a:t>8.2.3</a:t>
            </a:r>
            <a:r>
              <a:rPr lang="zh-CN" altLang="en-US" b="1" smtClean="0">
                <a:ea typeface="宋体" pitchFamily="2" charset="-122"/>
              </a:rPr>
              <a:t>最佳阈值的选择</a:t>
            </a:r>
          </a:p>
        </p:txBody>
      </p:sp>
      <p:sp>
        <p:nvSpPr>
          <p:cNvPr id="43011" name="Rectangle 3"/>
          <p:cNvSpPr>
            <a:spLocks noGrp="1" noChangeArrowheads="1"/>
          </p:cNvSpPr>
          <p:nvPr>
            <p:ph type="body" idx="1"/>
          </p:nvPr>
        </p:nvSpPr>
        <p:spPr>
          <a:xfrm>
            <a:off x="395288" y="1019331"/>
            <a:ext cx="8478889" cy="3684598"/>
          </a:xfrm>
        </p:spPr>
        <p:txBody>
          <a:bodyPr/>
          <a:lstStyle/>
          <a:p>
            <a:pPr algn="just" eaLnBrk="1" hangingPunct="1"/>
            <a:r>
              <a:rPr lang="zh-CN" altLang="en-US" dirty="0" smtClean="0">
                <a:ea typeface="宋体" pitchFamily="2" charset="-122"/>
              </a:rPr>
              <a:t>除非图像中的物体有陡峭的边沿，否则灰度阈值的取值对所抽取物体的边界的定位和整体的尺寸有很大的影响。</a:t>
            </a:r>
            <a:endParaRPr lang="en-US" altLang="zh-CN" dirty="0" smtClean="0">
              <a:ea typeface="宋体" pitchFamily="2" charset="-122"/>
            </a:endParaRPr>
          </a:p>
          <a:p>
            <a:pPr algn="just" eaLnBrk="1" hangingPunct="1"/>
            <a:r>
              <a:rPr lang="zh-CN" altLang="en-US" dirty="0" smtClean="0">
                <a:ea typeface="宋体" pitchFamily="2" charset="-122"/>
              </a:rPr>
              <a:t>这意味着后续的尺寸（特别是面积）的测量对于灰度阈值的选择很敏感。由于这个原因，我们需要一个最佳的，或至少是具有一致性的方法确定阈值。 </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p:txBody>
          <a:bodyPr/>
          <a:lstStyle/>
          <a:p>
            <a:r>
              <a:rPr lang="en-US" altLang="zh-CN" smtClean="0">
                <a:ea typeface="宋体" pitchFamily="2" charset="-122"/>
              </a:rPr>
              <a:t>8.3</a:t>
            </a:r>
            <a:r>
              <a:rPr lang="zh-CN" altLang="en-US" smtClean="0">
                <a:ea typeface="宋体" pitchFamily="2" charset="-122"/>
              </a:rPr>
              <a:t>  边缘检测和连接</a:t>
            </a:r>
          </a:p>
        </p:txBody>
      </p:sp>
      <p:sp>
        <p:nvSpPr>
          <p:cNvPr id="64515" name="内容占位符 2"/>
          <p:cNvSpPr>
            <a:spLocks noGrp="1"/>
          </p:cNvSpPr>
          <p:nvPr>
            <p:ph idx="1"/>
          </p:nvPr>
        </p:nvSpPr>
        <p:spPr/>
        <p:txBody>
          <a:bodyPr/>
          <a:lstStyle/>
          <a:p>
            <a:r>
              <a:rPr lang="zh-CN" altLang="en-US" smtClean="0">
                <a:ea typeface="宋体" pitchFamily="2" charset="-122"/>
              </a:rPr>
              <a:t>检测每个像素和其直接邻域的状态，以决定该像素是否确实处于一个物体的边界上。具有这种特许的像素被标记为边缘点。</a:t>
            </a:r>
            <a:endParaRPr lang="en-US" altLang="zh-CN" smtClean="0">
              <a:ea typeface="宋体" pitchFamily="2" charset="-122"/>
            </a:endParaRPr>
          </a:p>
          <a:p>
            <a:endParaRPr lang="zh-CN" altLang="en-US" smtClean="0">
              <a:ea typeface="宋体" pitchFamily="2" charset="-122"/>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algn="ctr" eaLnBrk="1" hangingPunct="1"/>
            <a:r>
              <a:rPr lang="en-US" altLang="zh-CN" b="1" smtClean="0">
                <a:ea typeface="宋体" pitchFamily="2" charset="-122"/>
              </a:rPr>
              <a:t>8.3</a:t>
            </a:r>
            <a:r>
              <a:rPr lang="zh-CN" altLang="en-US" b="1" smtClean="0">
                <a:ea typeface="宋体" pitchFamily="2" charset="-122"/>
              </a:rPr>
              <a:t>基于梯度的图像分割方法</a:t>
            </a:r>
          </a:p>
        </p:txBody>
      </p:sp>
      <p:sp>
        <p:nvSpPr>
          <p:cNvPr id="65539" name="Rectangle 3"/>
          <p:cNvSpPr>
            <a:spLocks noGrp="1" noChangeArrowheads="1"/>
          </p:cNvSpPr>
          <p:nvPr>
            <p:ph type="body" idx="1"/>
          </p:nvPr>
        </p:nvSpPr>
        <p:spPr>
          <a:xfrm>
            <a:off x="530225" y="1039813"/>
            <a:ext cx="8137525" cy="4374018"/>
          </a:xfrm>
        </p:spPr>
        <p:txBody>
          <a:bodyPr/>
          <a:lstStyle/>
          <a:p>
            <a:pPr eaLnBrk="1" hangingPunct="1">
              <a:lnSpc>
                <a:spcPct val="90000"/>
              </a:lnSpc>
              <a:buFont typeface="Wingdings" pitchFamily="2" charset="2"/>
              <a:buNone/>
            </a:pPr>
            <a:endParaRPr lang="zh-CN" altLang="en-US" dirty="0" smtClean="0">
              <a:ea typeface="宋体" pitchFamily="2" charset="-122"/>
            </a:endParaRPr>
          </a:p>
          <a:p>
            <a:pPr eaLnBrk="1" hangingPunct="1">
              <a:lnSpc>
                <a:spcPct val="90000"/>
              </a:lnSpc>
              <a:buFont typeface="Wingdings" pitchFamily="2" charset="2"/>
              <a:buNone/>
            </a:pPr>
            <a:r>
              <a:rPr lang="zh-CN" altLang="en-US" dirty="0" smtClean="0">
                <a:ea typeface="宋体" pitchFamily="2" charset="-122"/>
              </a:rPr>
              <a:t>思路对比：</a:t>
            </a:r>
          </a:p>
          <a:p>
            <a:pPr eaLnBrk="1" hangingPunct="1">
              <a:lnSpc>
                <a:spcPct val="90000"/>
              </a:lnSpc>
              <a:buFont typeface="Wingdings" pitchFamily="2" charset="2"/>
              <a:buNone/>
            </a:pPr>
            <a:r>
              <a:rPr lang="zh-CN" altLang="en-US" dirty="0" smtClean="0">
                <a:ea typeface="宋体" pitchFamily="2" charset="-122"/>
              </a:rPr>
              <a:t>  </a:t>
            </a:r>
          </a:p>
          <a:p>
            <a:pPr eaLnBrk="1" hangingPunct="1">
              <a:lnSpc>
                <a:spcPct val="90000"/>
              </a:lnSpc>
              <a:buFont typeface="Wingdings" pitchFamily="2" charset="2"/>
              <a:buNone/>
            </a:pPr>
            <a:r>
              <a:rPr lang="zh-CN" altLang="en-US" dirty="0" smtClean="0">
                <a:ea typeface="宋体" pitchFamily="2" charset="-122"/>
              </a:rPr>
              <a:t>区域分割方法：通过将图像划分为内部点集和外部点集来实现分割</a:t>
            </a:r>
            <a:r>
              <a:rPr lang="zh-CN" altLang="en-US" dirty="0" smtClean="0">
                <a:ea typeface="宋体" pitchFamily="2" charset="-122"/>
              </a:rPr>
              <a:t>。</a:t>
            </a:r>
            <a:endParaRPr lang="en-US" altLang="zh-CN" dirty="0" smtClean="0">
              <a:ea typeface="宋体" pitchFamily="2" charset="-122"/>
            </a:endParaRPr>
          </a:p>
          <a:p>
            <a:pPr eaLnBrk="1" hangingPunct="1">
              <a:lnSpc>
                <a:spcPct val="90000"/>
              </a:lnSpc>
              <a:buFont typeface="Wingdings" pitchFamily="2" charset="2"/>
              <a:buNone/>
            </a:pPr>
            <a:endParaRPr lang="zh-CN" altLang="en-US" dirty="0" smtClean="0">
              <a:ea typeface="宋体" pitchFamily="2" charset="-122"/>
            </a:endParaRPr>
          </a:p>
          <a:p>
            <a:pPr eaLnBrk="1" hangingPunct="1">
              <a:lnSpc>
                <a:spcPct val="90000"/>
              </a:lnSpc>
              <a:buFont typeface="Wingdings" pitchFamily="2" charset="2"/>
              <a:buNone/>
            </a:pPr>
            <a:r>
              <a:rPr lang="zh-CN" altLang="en-US" dirty="0" smtClean="0">
                <a:ea typeface="宋体" pitchFamily="2" charset="-122"/>
              </a:rPr>
              <a:t>边界方法：利用边界具有高梯度值的性质直接把边界找出来。 </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1063625" y="0"/>
            <a:ext cx="7632700" cy="643766"/>
          </a:xfrm>
        </p:spPr>
        <p:txBody>
          <a:bodyPr/>
          <a:lstStyle/>
          <a:p>
            <a:pPr algn="ctr" eaLnBrk="1" hangingPunct="1"/>
            <a:r>
              <a:rPr lang="en-US" altLang="zh-CN" b="1" dirty="0" smtClean="0">
                <a:latin typeface="宋体" pitchFamily="2" charset="-122"/>
                <a:ea typeface="宋体" pitchFamily="2" charset="-122"/>
              </a:rPr>
              <a:t>8.3.1</a:t>
            </a:r>
            <a:r>
              <a:rPr lang="zh-CN" altLang="en-US" b="1" dirty="0" smtClean="0">
                <a:latin typeface="宋体" pitchFamily="2" charset="-122"/>
                <a:ea typeface="宋体" pitchFamily="2" charset="-122"/>
              </a:rPr>
              <a:t>边界跟踪</a:t>
            </a:r>
          </a:p>
        </p:txBody>
      </p:sp>
      <p:sp>
        <p:nvSpPr>
          <p:cNvPr id="66563" name="Rectangle 3"/>
          <p:cNvSpPr>
            <a:spLocks noGrp="1" noChangeArrowheads="1"/>
          </p:cNvSpPr>
          <p:nvPr>
            <p:ph type="body" idx="1"/>
          </p:nvPr>
        </p:nvSpPr>
        <p:spPr>
          <a:xfrm>
            <a:off x="339725" y="958850"/>
            <a:ext cx="8623300" cy="3487621"/>
          </a:xfrm>
        </p:spPr>
        <p:txBody>
          <a:bodyPr/>
          <a:lstStyle/>
          <a:p>
            <a:pPr eaLnBrk="1" hangingPunct="1"/>
            <a:r>
              <a:rPr lang="zh-CN" altLang="en-US" dirty="0" smtClean="0">
                <a:ea typeface="宋体" pitchFamily="2" charset="-122"/>
              </a:rPr>
              <a:t>算法步骤</a:t>
            </a:r>
          </a:p>
          <a:p>
            <a:pPr eaLnBrk="1" hangingPunct="1"/>
            <a:r>
              <a:rPr lang="en-US" altLang="zh-CN" dirty="0" smtClean="0">
                <a:ea typeface="宋体" pitchFamily="2" charset="-122"/>
              </a:rPr>
              <a:t>1</a:t>
            </a:r>
            <a:r>
              <a:rPr lang="zh-CN" altLang="en-US" dirty="0" smtClean="0">
                <a:ea typeface="宋体" pitchFamily="2" charset="-122"/>
              </a:rPr>
              <a:t>：我们从一个梯度幅值图像着手进行处理，</a:t>
            </a:r>
          </a:p>
          <a:p>
            <a:pPr eaLnBrk="1" hangingPunct="1">
              <a:buFont typeface="Wingdings" pitchFamily="2" charset="2"/>
              <a:buNone/>
            </a:pPr>
            <a:r>
              <a:rPr lang="zh-CN" altLang="en-US" dirty="0" smtClean="0">
                <a:ea typeface="宋体" pitchFamily="2" charset="-122"/>
              </a:rPr>
              <a:t>     这个图像是从一幅处于和物体具有反差的         背景中的单一物体的图像进行计算得来的。 </a:t>
            </a:r>
          </a:p>
          <a:p>
            <a:pPr eaLnBrk="1" hangingPunct="1"/>
            <a:r>
              <a:rPr lang="en-US" altLang="zh-CN" dirty="0" smtClean="0">
                <a:ea typeface="宋体" pitchFamily="2" charset="-122"/>
              </a:rPr>
              <a:t>2:</a:t>
            </a:r>
            <a:r>
              <a:rPr lang="zh-CN" altLang="en-US" dirty="0" smtClean="0">
                <a:ea typeface="宋体" pitchFamily="2" charset="-122"/>
              </a:rPr>
              <a:t>搜索以边界起始点为中心的</a:t>
            </a:r>
            <a:r>
              <a:rPr lang="en-US" altLang="zh-CN" dirty="0" smtClean="0">
                <a:ea typeface="宋体" pitchFamily="2" charset="-122"/>
              </a:rPr>
              <a:t>3×3</a:t>
            </a:r>
            <a:r>
              <a:rPr lang="zh-CN" altLang="en-US" dirty="0" smtClean="0">
                <a:ea typeface="宋体" pitchFamily="2" charset="-122"/>
              </a:rPr>
              <a:t>邻域，找    出具有最大灰度级的邻域点作为第</a:t>
            </a:r>
            <a:r>
              <a:rPr lang="en-US" altLang="zh-CN" dirty="0" smtClean="0">
                <a:ea typeface="宋体" pitchFamily="2" charset="-122"/>
              </a:rPr>
              <a:t>2</a:t>
            </a:r>
            <a:r>
              <a:rPr lang="zh-CN" altLang="en-US" dirty="0" smtClean="0">
                <a:ea typeface="宋体" pitchFamily="2" charset="-122"/>
              </a:rPr>
              <a:t>个边界点。 </a:t>
            </a:r>
            <a:endParaRPr lang="en-US" altLang="zh-CN" dirty="0" smtClean="0">
              <a:ea typeface="宋体" pitchFamily="2" charset="-122"/>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algn="ctr" eaLnBrk="1" hangingPunct="1"/>
            <a:r>
              <a:rPr lang="en-US" altLang="zh-CN" b="1" smtClean="0">
                <a:latin typeface="宋体" pitchFamily="2" charset="-122"/>
                <a:ea typeface="宋体" pitchFamily="2" charset="-122"/>
              </a:rPr>
              <a:t>8.3.2</a:t>
            </a:r>
            <a:r>
              <a:rPr lang="zh-CN" altLang="en-US" b="1" smtClean="0">
                <a:latin typeface="宋体" pitchFamily="2" charset="-122"/>
                <a:ea typeface="宋体" pitchFamily="2" charset="-122"/>
              </a:rPr>
              <a:t>梯度图像二值化</a:t>
            </a:r>
          </a:p>
        </p:txBody>
      </p:sp>
      <p:sp>
        <p:nvSpPr>
          <p:cNvPr id="67587" name="Rectangle 3"/>
          <p:cNvSpPr>
            <a:spLocks noGrp="1" noChangeArrowheads="1"/>
          </p:cNvSpPr>
          <p:nvPr>
            <p:ph type="body" idx="1"/>
          </p:nvPr>
        </p:nvSpPr>
        <p:spPr/>
        <p:txBody>
          <a:bodyPr/>
          <a:lstStyle/>
          <a:p>
            <a:pPr eaLnBrk="1" hangingPunct="1"/>
            <a:r>
              <a:rPr lang="zh-CN" altLang="en-US" smtClean="0">
                <a:ea typeface="宋体" pitchFamily="2" charset="-122"/>
              </a:rPr>
              <a:t>如果用适中的阈值对一幅梯度图像进行二值化，</a:t>
            </a:r>
            <a:r>
              <a:rPr lang="en-US" altLang="zh-CN" smtClean="0">
                <a:ea typeface="宋体" pitchFamily="2" charset="-122"/>
              </a:rPr>
              <a:t>Kirsch</a:t>
            </a:r>
            <a:r>
              <a:rPr lang="zh-CN" altLang="en-US" smtClean="0">
                <a:ea typeface="宋体" pitchFamily="2" charset="-122"/>
              </a:rPr>
              <a:t>的分割法利用了这种现象。</a:t>
            </a:r>
          </a:p>
          <a:p>
            <a:pPr eaLnBrk="1" hangingPunct="1"/>
            <a:r>
              <a:rPr lang="zh-CN" altLang="en-US" smtClean="0">
                <a:ea typeface="宋体" pitchFamily="2" charset="-122"/>
              </a:rPr>
              <a:t>算法步骤</a:t>
            </a:r>
          </a:p>
          <a:p>
            <a:pPr eaLnBrk="1" hangingPunct="1"/>
            <a:r>
              <a:rPr lang="zh-CN" altLang="en-US" smtClean="0">
                <a:ea typeface="宋体" pitchFamily="2" charset="-122"/>
              </a:rPr>
              <a:t>用一个中偏低的灰度阈值对梯度图像进行二值化从而检测出物体和背景，物体与背景被处于阈值之上的边界点带分开。随着阈值逐渐提高，就引起物体和背景的同时增长。当它们接触上而又不至于合并时，可用接触点来定义边界。这是分水岭算法在梯度图像中的应用。 </a:t>
            </a:r>
          </a:p>
          <a:p>
            <a:pPr eaLnBrk="1" hangingPunct="1">
              <a:buFont typeface="Wingdings" pitchFamily="2" charset="2"/>
              <a:buNone/>
            </a:pPr>
            <a:r>
              <a:rPr lang="zh-CN" altLang="en-US" smtClean="0">
                <a:ea typeface="宋体" pitchFamily="2" charset="-122"/>
              </a:rPr>
              <a:t> </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endParaRPr lang="zh-CN" altLang="en-US" smtClean="0">
              <a:ea typeface="宋体" pitchFamily="2" charset="-122"/>
            </a:endParaRPr>
          </a:p>
        </p:txBody>
      </p:sp>
      <p:sp>
        <p:nvSpPr>
          <p:cNvPr id="18436" name="Rectangle 3"/>
          <p:cNvSpPr>
            <a:spLocks noGrp="1" noChangeArrowheads="1"/>
          </p:cNvSpPr>
          <p:nvPr>
            <p:ph type="body" idx="1"/>
          </p:nvPr>
        </p:nvSpPr>
        <p:spPr/>
        <p:txBody>
          <a:bodyPr/>
          <a:lstStyle/>
          <a:p>
            <a:pPr eaLnBrk="1" hangingPunct="1">
              <a:lnSpc>
                <a:spcPct val="90000"/>
              </a:lnSpc>
            </a:pPr>
            <a:endParaRPr lang="zh-CN" altLang="en-US" sz="2400" smtClean="0">
              <a:ea typeface="宋体" pitchFamily="2" charset="-122"/>
            </a:endParaRPr>
          </a:p>
          <a:p>
            <a:pPr eaLnBrk="1" hangingPunct="1">
              <a:lnSpc>
                <a:spcPct val="90000"/>
              </a:lnSpc>
            </a:pPr>
            <a:endParaRPr lang="zh-CN" altLang="en-US" sz="2400" smtClean="0">
              <a:ea typeface="宋体" pitchFamily="2" charset="-122"/>
            </a:endParaRPr>
          </a:p>
          <a:p>
            <a:pPr eaLnBrk="1" hangingPunct="1">
              <a:lnSpc>
                <a:spcPct val="90000"/>
              </a:lnSpc>
            </a:pPr>
            <a:endParaRPr lang="zh-CN" altLang="en-US" sz="2400" smtClean="0">
              <a:ea typeface="宋体" pitchFamily="2" charset="-122"/>
            </a:endParaRPr>
          </a:p>
          <a:p>
            <a:pPr eaLnBrk="1" hangingPunct="1">
              <a:lnSpc>
                <a:spcPct val="90000"/>
              </a:lnSpc>
            </a:pPr>
            <a:endParaRPr lang="zh-CN" altLang="en-US" sz="2400" smtClean="0">
              <a:ea typeface="宋体" pitchFamily="2" charset="-122"/>
            </a:endParaRPr>
          </a:p>
          <a:p>
            <a:pPr eaLnBrk="1" hangingPunct="1">
              <a:lnSpc>
                <a:spcPct val="90000"/>
              </a:lnSpc>
            </a:pPr>
            <a:endParaRPr lang="zh-CN" altLang="en-US" sz="2400" smtClean="0">
              <a:ea typeface="宋体" pitchFamily="2" charset="-122"/>
            </a:endParaRPr>
          </a:p>
          <a:p>
            <a:pPr eaLnBrk="1" hangingPunct="1">
              <a:lnSpc>
                <a:spcPct val="90000"/>
              </a:lnSpc>
            </a:pPr>
            <a:endParaRPr lang="zh-CN" altLang="en-US" sz="2400" smtClean="0">
              <a:ea typeface="宋体" pitchFamily="2" charset="-122"/>
            </a:endParaRPr>
          </a:p>
          <a:p>
            <a:pPr eaLnBrk="1" hangingPunct="1">
              <a:lnSpc>
                <a:spcPct val="90000"/>
              </a:lnSpc>
            </a:pPr>
            <a:endParaRPr lang="zh-CN" altLang="en-US" sz="2400" smtClean="0">
              <a:ea typeface="宋体" pitchFamily="2" charset="-122"/>
            </a:endParaRPr>
          </a:p>
          <a:p>
            <a:pPr eaLnBrk="1" hangingPunct="1">
              <a:lnSpc>
                <a:spcPct val="90000"/>
              </a:lnSpc>
            </a:pPr>
            <a:endParaRPr lang="zh-CN" altLang="en-US" sz="2400" smtClean="0">
              <a:ea typeface="宋体" pitchFamily="2" charset="-122"/>
            </a:endParaRPr>
          </a:p>
          <a:p>
            <a:pPr eaLnBrk="1" hangingPunct="1">
              <a:lnSpc>
                <a:spcPct val="90000"/>
              </a:lnSpc>
            </a:pPr>
            <a:endParaRPr lang="zh-CN" altLang="en-US" sz="2400" smtClean="0">
              <a:ea typeface="宋体" pitchFamily="2" charset="-122"/>
            </a:endParaRPr>
          </a:p>
          <a:p>
            <a:pPr eaLnBrk="1" hangingPunct="1">
              <a:lnSpc>
                <a:spcPct val="90000"/>
              </a:lnSpc>
            </a:pPr>
            <a:endParaRPr lang="zh-CN" altLang="en-US" sz="2400" smtClean="0">
              <a:ea typeface="宋体" pitchFamily="2" charset="-122"/>
            </a:endParaRPr>
          </a:p>
          <a:p>
            <a:pPr eaLnBrk="1" hangingPunct="1">
              <a:lnSpc>
                <a:spcPct val="90000"/>
              </a:lnSpc>
              <a:buFont typeface="Wingdings" pitchFamily="2" charset="2"/>
              <a:buNone/>
            </a:pPr>
            <a:r>
              <a:rPr lang="en-US" altLang="zh-CN" sz="2400" smtClean="0">
                <a:ea typeface="宋体" pitchFamily="2" charset="-122"/>
              </a:rPr>
              <a:t>                         Kirsch</a:t>
            </a:r>
            <a:r>
              <a:rPr lang="zh-CN" altLang="en-US" sz="2400" smtClean="0">
                <a:ea typeface="宋体" pitchFamily="2" charset="-122"/>
              </a:rPr>
              <a:t>的分割算法 </a:t>
            </a:r>
          </a:p>
        </p:txBody>
      </p:sp>
      <p:sp>
        <p:nvSpPr>
          <p:cNvPr id="18437"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18434" name="Object 4"/>
          <p:cNvGraphicFramePr>
            <a:graphicFrameLocks noChangeAspect="1"/>
          </p:cNvGraphicFramePr>
          <p:nvPr/>
        </p:nvGraphicFramePr>
        <p:xfrm>
          <a:off x="1692275" y="1773238"/>
          <a:ext cx="5543550" cy="2879725"/>
        </p:xfrm>
        <a:graphic>
          <a:graphicData uri="http://schemas.openxmlformats.org/presentationml/2006/ole">
            <p:oleObj spid="_x0000_s20482" r:id="rId3" imgW="2407615" imgH="903732" progId="Visio.Drawing.11">
              <p:embed/>
            </p:oleObj>
          </a:graphicData>
        </a:graphic>
      </p:graphicFrame>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a:xfrm>
            <a:off x="1111250" y="0"/>
            <a:ext cx="7632700" cy="643766"/>
          </a:xfrm>
        </p:spPr>
        <p:txBody>
          <a:bodyPr/>
          <a:lstStyle/>
          <a:p>
            <a:pPr algn="ctr" eaLnBrk="1" hangingPunct="1"/>
            <a:r>
              <a:rPr lang="en-US" altLang="zh-CN" dirty="0" smtClean="0">
                <a:latin typeface="宋体" pitchFamily="2" charset="-122"/>
                <a:ea typeface="宋体" pitchFamily="2" charset="-122"/>
              </a:rPr>
              <a:t>8.3.3</a:t>
            </a:r>
            <a:r>
              <a:rPr lang="zh-CN" altLang="en-US" dirty="0" smtClean="0">
                <a:latin typeface="宋体" pitchFamily="2" charset="-122"/>
                <a:ea typeface="宋体" pitchFamily="2" charset="-122"/>
              </a:rPr>
              <a:t>拉普拉斯边缘检测</a:t>
            </a:r>
          </a:p>
        </p:txBody>
      </p:sp>
      <p:sp>
        <p:nvSpPr>
          <p:cNvPr id="19460" name="Rectangle 3"/>
          <p:cNvSpPr>
            <a:spLocks noGrp="1" noChangeArrowheads="1"/>
          </p:cNvSpPr>
          <p:nvPr>
            <p:ph type="body" idx="1"/>
          </p:nvPr>
        </p:nvSpPr>
        <p:spPr/>
        <p:txBody>
          <a:bodyPr/>
          <a:lstStyle/>
          <a:p>
            <a:pPr eaLnBrk="1" hangingPunct="1"/>
            <a:r>
              <a:rPr lang="zh-CN" altLang="en-US" smtClean="0">
                <a:ea typeface="宋体" pitchFamily="2" charset="-122"/>
              </a:rPr>
              <a:t>拉普拉斯算于是对二维函数进行运算的二阶导数标量算子。它定义为</a:t>
            </a:r>
            <a:r>
              <a:rPr lang="en-US" altLang="zh-CN" smtClean="0">
                <a:ea typeface="宋体" pitchFamily="2" charset="-122"/>
              </a:rPr>
              <a:t>:</a:t>
            </a:r>
          </a:p>
          <a:p>
            <a:pPr eaLnBrk="1" hangingPunct="1"/>
            <a:endParaRPr lang="en-US" altLang="zh-CN" smtClean="0">
              <a:ea typeface="宋体" pitchFamily="2" charset="-122"/>
            </a:endParaRPr>
          </a:p>
        </p:txBody>
      </p:sp>
      <p:sp>
        <p:nvSpPr>
          <p:cNvPr id="19461"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19458" name="Object 4"/>
          <p:cNvGraphicFramePr>
            <a:graphicFrameLocks noChangeAspect="1"/>
          </p:cNvGraphicFramePr>
          <p:nvPr/>
        </p:nvGraphicFramePr>
        <p:xfrm>
          <a:off x="1692275" y="2708275"/>
          <a:ext cx="5761038" cy="947738"/>
        </p:xfrm>
        <a:graphic>
          <a:graphicData uri="http://schemas.openxmlformats.org/presentationml/2006/ole">
            <p:oleObj spid="_x0000_s21506" name="公式" r:id="rId3" imgW="2362200" imgH="457200" progId="">
              <p:embed/>
            </p:oleObj>
          </a:graphicData>
        </a:graphic>
      </p:graphicFrame>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endParaRPr lang="zh-CN" altLang="en-US" smtClean="0">
              <a:ea typeface="宋体" pitchFamily="2" charset="-122"/>
            </a:endParaRPr>
          </a:p>
        </p:txBody>
      </p:sp>
      <p:sp>
        <p:nvSpPr>
          <p:cNvPr id="68611" name="Rectangle 3"/>
          <p:cNvSpPr>
            <a:spLocks noGrp="1" noChangeArrowheads="1"/>
          </p:cNvSpPr>
          <p:nvPr>
            <p:ph type="body" idx="1"/>
          </p:nvPr>
        </p:nvSpPr>
        <p:spPr>
          <a:xfrm>
            <a:off x="323850" y="1844675"/>
            <a:ext cx="8137525" cy="4032250"/>
          </a:xfrm>
        </p:spPr>
        <p:txBody>
          <a:bodyPr/>
          <a:lstStyle/>
          <a:p>
            <a:pPr eaLnBrk="1" hangingPunct="1">
              <a:buFont typeface="Wingdings" pitchFamily="2" charset="2"/>
              <a:buNone/>
            </a:pPr>
            <a:r>
              <a:rPr lang="zh-CN" altLang="en-US" smtClean="0">
                <a:ea typeface="宋体" pitchFamily="2" charset="-122"/>
              </a:rPr>
              <a:t>   一个无噪声图像具有陡峭的边缘，可用拉普拉斯算子将它们找出来。对经拉普拉斯算子滤波后的图像用零灰度值进行二值化会产生闭合的、连通的轮廓并消除了所有的内部点。但是由于噪声的存在，在运用拉普拉斯算子之前需要先进行低通滤波。 </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pPr eaLnBrk="1" hangingPunct="1"/>
            <a:endParaRPr lang="zh-CN" altLang="en-US" smtClean="0">
              <a:ea typeface="宋体" pitchFamily="2" charset="-122"/>
            </a:endParaRPr>
          </a:p>
        </p:txBody>
      </p:sp>
      <p:sp>
        <p:nvSpPr>
          <p:cNvPr id="20484" name="Rectangle 3"/>
          <p:cNvSpPr>
            <a:spLocks noGrp="1" noChangeArrowheads="1"/>
          </p:cNvSpPr>
          <p:nvPr>
            <p:ph type="body" idx="1"/>
          </p:nvPr>
        </p:nvSpPr>
        <p:spPr>
          <a:xfrm>
            <a:off x="396815" y="1087438"/>
            <a:ext cx="8385235" cy="4614084"/>
          </a:xfrm>
        </p:spPr>
        <p:txBody>
          <a:bodyPr/>
          <a:lstStyle/>
          <a:p>
            <a:pPr eaLnBrk="1" hangingPunct="1"/>
            <a:r>
              <a:rPr lang="zh-CN" altLang="en-US" sz="2800" dirty="0" smtClean="0">
                <a:ea typeface="宋体" pitchFamily="2" charset="-122"/>
              </a:rPr>
              <a:t>选用高斯低通滤波器进行预先平滑是很合适的。由卷积的结合律可以将拉普拉斯算子和高斯脉冲响应组合成一个单一的高斯拉普拉斯核：</a:t>
            </a:r>
          </a:p>
          <a:p>
            <a:pPr eaLnBrk="1" hangingPunct="1"/>
            <a:endParaRPr lang="zh-CN" altLang="en-US" sz="2800" dirty="0" smtClean="0">
              <a:ea typeface="宋体" pitchFamily="2" charset="-122"/>
            </a:endParaRPr>
          </a:p>
          <a:p>
            <a:pPr eaLnBrk="1" hangingPunct="1"/>
            <a:endParaRPr lang="zh-CN" altLang="en-US" sz="2800" dirty="0" smtClean="0">
              <a:ea typeface="宋体" pitchFamily="2" charset="-122"/>
            </a:endParaRPr>
          </a:p>
          <a:p>
            <a:pPr eaLnBrk="1" hangingPunct="1"/>
            <a:endParaRPr lang="zh-CN" altLang="en-US" sz="2800" dirty="0" smtClean="0">
              <a:ea typeface="宋体" pitchFamily="2" charset="-122"/>
            </a:endParaRPr>
          </a:p>
          <a:p>
            <a:pPr eaLnBrk="1" hangingPunct="1">
              <a:buFont typeface="Wingdings" pitchFamily="2" charset="2"/>
              <a:buNone/>
            </a:pPr>
            <a:r>
              <a:rPr lang="zh-CN" altLang="en-US" sz="2800" dirty="0" smtClean="0">
                <a:ea typeface="宋体" pitchFamily="2" charset="-122"/>
              </a:rPr>
              <a:t>   这个脉冲响应对</a:t>
            </a:r>
            <a:r>
              <a:rPr lang="en-US" altLang="zh-CN" sz="2800" dirty="0" smtClean="0">
                <a:ea typeface="宋体" pitchFamily="2" charset="-122"/>
              </a:rPr>
              <a:t>x</a:t>
            </a:r>
            <a:r>
              <a:rPr lang="zh-CN" altLang="en-US" sz="2800" dirty="0" smtClean="0">
                <a:ea typeface="宋体" pitchFamily="2" charset="-122"/>
              </a:rPr>
              <a:t>和</a:t>
            </a:r>
            <a:r>
              <a:rPr lang="en-US" altLang="zh-CN" sz="2800" dirty="0" smtClean="0">
                <a:ea typeface="宋体" pitchFamily="2" charset="-122"/>
              </a:rPr>
              <a:t>y</a:t>
            </a:r>
            <a:r>
              <a:rPr lang="zh-CN" altLang="en-US" sz="2800" dirty="0" smtClean="0">
                <a:ea typeface="宋体" pitchFamily="2" charset="-122"/>
              </a:rPr>
              <a:t>是可分离的，因此可以有效地加以实现。</a:t>
            </a:r>
          </a:p>
          <a:p>
            <a:pPr eaLnBrk="1" hangingPunct="1"/>
            <a:endParaRPr lang="zh-CN" altLang="en-US" sz="2800" dirty="0" smtClean="0">
              <a:ea typeface="宋体" pitchFamily="2" charset="-122"/>
            </a:endParaRPr>
          </a:p>
        </p:txBody>
      </p:sp>
      <p:sp>
        <p:nvSpPr>
          <p:cNvPr id="20485"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20482" name="Object 4"/>
          <p:cNvGraphicFramePr>
            <a:graphicFrameLocks noChangeAspect="1"/>
          </p:cNvGraphicFramePr>
          <p:nvPr/>
        </p:nvGraphicFramePr>
        <p:xfrm>
          <a:off x="1754188" y="2779713"/>
          <a:ext cx="5472112" cy="955675"/>
        </p:xfrm>
        <a:graphic>
          <a:graphicData uri="http://schemas.openxmlformats.org/presentationml/2006/ole">
            <p:oleObj spid="_x0000_s22530" name="公式" r:id="rId3" imgW="2781300" imgH="482600" progId="">
              <p:embed/>
            </p:oleObj>
          </a:graphicData>
        </a:graphic>
      </p:graphicFrame>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817563" y="0"/>
            <a:ext cx="7632700" cy="720725"/>
          </a:xfrm>
        </p:spPr>
        <p:txBody>
          <a:bodyPr/>
          <a:lstStyle/>
          <a:p>
            <a:pPr algn="ctr" eaLnBrk="1" hangingPunct="1"/>
            <a:r>
              <a:rPr lang="en-US" altLang="zh-CN" b="1" dirty="0" smtClean="0">
                <a:latin typeface="宋体" pitchFamily="2" charset="-122"/>
                <a:ea typeface="宋体" pitchFamily="2" charset="-122"/>
              </a:rPr>
              <a:t>8.4  </a:t>
            </a:r>
            <a:r>
              <a:rPr lang="zh-CN" altLang="en-US" b="1" dirty="0" smtClean="0">
                <a:latin typeface="宋体" pitchFamily="2" charset="-122"/>
                <a:ea typeface="宋体" pitchFamily="2" charset="-122"/>
              </a:rPr>
              <a:t>边缘检测和连接</a:t>
            </a:r>
          </a:p>
        </p:txBody>
      </p:sp>
      <p:sp>
        <p:nvSpPr>
          <p:cNvPr id="69635" name="Rectangle 3"/>
          <p:cNvSpPr>
            <a:spLocks noGrp="1" noChangeArrowheads="1"/>
          </p:cNvSpPr>
          <p:nvPr>
            <p:ph type="body" idx="1"/>
          </p:nvPr>
        </p:nvSpPr>
        <p:spPr>
          <a:xfrm>
            <a:off x="396815" y="1087438"/>
            <a:ext cx="8385235" cy="4700261"/>
          </a:xfrm>
        </p:spPr>
        <p:txBody>
          <a:bodyPr/>
          <a:lstStyle/>
          <a:p>
            <a:pPr eaLnBrk="1" hangingPunct="1"/>
            <a:r>
              <a:rPr lang="zh-CN" altLang="en-US" dirty="0" smtClean="0">
                <a:ea typeface="宋体" pitchFamily="2" charset="-122"/>
              </a:rPr>
              <a:t>边缘点 ：</a:t>
            </a:r>
            <a:endParaRPr lang="en-US" altLang="zh-CN" dirty="0" smtClean="0">
              <a:ea typeface="宋体" pitchFamily="2" charset="-122"/>
            </a:endParaRPr>
          </a:p>
          <a:p>
            <a:pPr lvl="1" eaLnBrk="1" hangingPunct="1"/>
            <a:r>
              <a:rPr lang="zh-CN" altLang="en-US" dirty="0" smtClean="0">
                <a:ea typeface="宋体" pitchFamily="2" charset="-122"/>
              </a:rPr>
              <a:t>确定图像中的物体边界的另一种方法是先检测每个像素和其直接邻域的状态，以决定该像素是否确实处于一个物体的边界上。具有所需特性的像素被标为边缘点。</a:t>
            </a:r>
          </a:p>
          <a:p>
            <a:pPr eaLnBrk="1" hangingPunct="1">
              <a:buFont typeface="Wingdings" pitchFamily="2" charset="2"/>
              <a:buNone/>
            </a:pPr>
            <a:r>
              <a:rPr lang="zh-CN" altLang="en-US" dirty="0" smtClean="0">
                <a:ea typeface="宋体" pitchFamily="2" charset="-122"/>
              </a:rPr>
              <a:t>边缘图像</a:t>
            </a:r>
            <a:r>
              <a:rPr lang="en-US" altLang="zh-CN" dirty="0" smtClean="0">
                <a:ea typeface="宋体" pitchFamily="2" charset="-122"/>
              </a:rPr>
              <a:t>:</a:t>
            </a:r>
          </a:p>
          <a:p>
            <a:pPr eaLnBrk="1" hangingPunct="1">
              <a:buFont typeface="Wingdings" pitchFamily="2" charset="2"/>
              <a:buNone/>
            </a:pPr>
            <a:r>
              <a:rPr lang="en-US" altLang="zh-CN" dirty="0" smtClean="0"/>
              <a:t>		</a:t>
            </a:r>
            <a:r>
              <a:rPr lang="zh-CN" altLang="en-US" dirty="0" smtClean="0">
                <a:ea typeface="宋体" pitchFamily="2" charset="-122"/>
              </a:rPr>
              <a:t>当图像中各个像素的灰度级用来反映各像素符合边缘像素要求的程度时，这种 图像被称为边缘图像。  </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885825" y="0"/>
            <a:ext cx="7632700" cy="720725"/>
          </a:xfrm>
        </p:spPr>
        <p:txBody>
          <a:bodyPr/>
          <a:lstStyle/>
          <a:p>
            <a:pPr algn="ctr" eaLnBrk="1" hangingPunct="1"/>
            <a:r>
              <a:rPr lang="en-US" altLang="zh-CN" b="1" dirty="0" smtClean="0">
                <a:ea typeface="宋体" pitchFamily="2" charset="-122"/>
              </a:rPr>
              <a:t>8.4.1</a:t>
            </a:r>
            <a:r>
              <a:rPr lang="zh-CN" altLang="en-US" b="1" dirty="0" smtClean="0">
                <a:ea typeface="宋体" pitchFamily="2" charset="-122"/>
              </a:rPr>
              <a:t>边缘检测</a:t>
            </a:r>
          </a:p>
        </p:txBody>
      </p:sp>
      <p:sp>
        <p:nvSpPr>
          <p:cNvPr id="70659" name="Rectangle 3"/>
          <p:cNvSpPr>
            <a:spLocks noGrp="1" noChangeArrowheads="1"/>
          </p:cNvSpPr>
          <p:nvPr>
            <p:ph type="body" idx="1"/>
          </p:nvPr>
        </p:nvSpPr>
        <p:spPr>
          <a:xfrm>
            <a:off x="539750" y="1916113"/>
            <a:ext cx="8137525" cy="4695825"/>
          </a:xfrm>
        </p:spPr>
        <p:txBody>
          <a:bodyPr/>
          <a:lstStyle/>
          <a:p>
            <a:pPr eaLnBrk="1" hangingPunct="1">
              <a:buFont typeface="Wingdings" pitchFamily="2" charset="2"/>
              <a:buNone/>
            </a:pPr>
            <a:r>
              <a:rPr lang="zh-CN" altLang="en-US" smtClean="0">
                <a:ea typeface="宋体" pitchFamily="2" charset="-122"/>
              </a:rPr>
              <a:t>  边缘检测算子检查每个像素的邻域并对灰度变化率进行量化，通常也包括方向的确定。有若干种方法可以使用，其中大多数是基于方向导数掩模求卷积的方法。</a:t>
            </a:r>
          </a:p>
          <a:p>
            <a:pPr eaLnBrk="1" hangingPunct="1">
              <a:buFont typeface="Wingdings" pitchFamily="2" charset="2"/>
              <a:buNone/>
            </a:pPr>
            <a:endParaRPr lang="zh-CN" altLang="en-US" smtClean="0">
              <a:ea typeface="宋体" pitchFamily="2"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827088" y="0"/>
            <a:ext cx="7632700" cy="720725"/>
          </a:xfrm>
        </p:spPr>
        <p:txBody>
          <a:bodyPr/>
          <a:lstStyle/>
          <a:p>
            <a:pPr algn="ctr" eaLnBrk="1" hangingPunct="1"/>
            <a:r>
              <a:rPr lang="en-US" altLang="zh-CN" dirty="0" smtClean="0">
                <a:ea typeface="宋体" pitchFamily="2" charset="-122"/>
              </a:rPr>
              <a:t>1.</a:t>
            </a:r>
            <a:r>
              <a:rPr lang="zh-CN" altLang="en-US" dirty="0" smtClean="0">
                <a:ea typeface="宋体" pitchFamily="2" charset="-122"/>
              </a:rPr>
              <a:t>直方图技术 </a:t>
            </a:r>
          </a:p>
        </p:txBody>
      </p:sp>
      <p:sp>
        <p:nvSpPr>
          <p:cNvPr id="44035" name="Rectangle 3"/>
          <p:cNvSpPr>
            <a:spLocks noGrp="1" noChangeArrowheads="1"/>
          </p:cNvSpPr>
          <p:nvPr>
            <p:ph type="body" idx="1"/>
          </p:nvPr>
        </p:nvSpPr>
        <p:spPr/>
        <p:txBody>
          <a:bodyPr/>
          <a:lstStyle/>
          <a:p>
            <a:pPr eaLnBrk="1" hangingPunct="1"/>
            <a:r>
              <a:rPr lang="zh-CN" altLang="en-US" smtClean="0">
                <a:ea typeface="宋体" pitchFamily="2" charset="-122"/>
              </a:rPr>
              <a:t>含有一个与背景明显对比的物体的图像其有包含双峰的灰度直方图 </a:t>
            </a:r>
          </a:p>
          <a:p>
            <a:pPr eaLnBrk="1" hangingPunct="1"/>
            <a:endParaRPr lang="zh-CN" altLang="en-US" smtClean="0">
              <a:ea typeface="宋体" pitchFamily="2" charset="-122"/>
            </a:endParaRPr>
          </a:p>
        </p:txBody>
      </p:sp>
      <p:pic>
        <p:nvPicPr>
          <p:cNvPr id="44036" name="Picture 4"/>
          <p:cNvPicPr>
            <a:picLocks noChangeAspect="1" noChangeArrowheads="1"/>
          </p:cNvPicPr>
          <p:nvPr/>
        </p:nvPicPr>
        <p:blipFill>
          <a:blip r:embed="rId2" cstate="print"/>
          <a:srcRect/>
          <a:stretch>
            <a:fillRect/>
          </a:stretch>
        </p:blipFill>
        <p:spPr bwMode="auto">
          <a:xfrm>
            <a:off x="1116013" y="3070225"/>
            <a:ext cx="2735262" cy="2735263"/>
          </a:xfrm>
          <a:prstGeom prst="rect">
            <a:avLst/>
          </a:prstGeom>
          <a:noFill/>
          <a:ln w="9525">
            <a:noFill/>
            <a:miter lim="800000"/>
            <a:headEnd/>
            <a:tailEnd/>
          </a:ln>
        </p:spPr>
      </p:pic>
      <p:pic>
        <p:nvPicPr>
          <p:cNvPr id="44037" name="Picture 5"/>
          <p:cNvPicPr>
            <a:picLocks noChangeAspect="1" noChangeArrowheads="1"/>
          </p:cNvPicPr>
          <p:nvPr/>
        </p:nvPicPr>
        <p:blipFill>
          <a:blip r:embed="rId3" cstate="print"/>
          <a:srcRect/>
          <a:stretch>
            <a:fillRect/>
          </a:stretch>
        </p:blipFill>
        <p:spPr bwMode="auto">
          <a:xfrm>
            <a:off x="4643438" y="3141663"/>
            <a:ext cx="3384550" cy="27352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p:cNvSpPr>
            <a:spLocks noGrp="1" noChangeArrowheads="1"/>
          </p:cNvSpPr>
          <p:nvPr>
            <p:ph type="title"/>
          </p:nvPr>
        </p:nvSpPr>
        <p:spPr/>
        <p:txBody>
          <a:bodyPr/>
          <a:lstStyle/>
          <a:p>
            <a:pPr algn="ctr" eaLnBrk="1" hangingPunct="1"/>
            <a:r>
              <a:rPr lang="en-US" altLang="zh-CN" smtClean="0">
                <a:ea typeface="宋体" pitchFamily="2" charset="-122"/>
              </a:rPr>
              <a:t>R</a:t>
            </a:r>
            <a:r>
              <a:rPr lang="en-US" altLang="zh-CN" b="1" smtClean="0">
                <a:ea typeface="宋体" pitchFamily="2" charset="-122"/>
              </a:rPr>
              <a:t>oherts</a:t>
            </a:r>
            <a:r>
              <a:rPr lang="zh-CN" altLang="en-US" b="1" smtClean="0">
                <a:ea typeface="宋体" pitchFamily="2" charset="-122"/>
              </a:rPr>
              <a:t>边缘算子</a:t>
            </a:r>
            <a:r>
              <a:rPr lang="zh-CN" altLang="en-US" smtClean="0">
                <a:ea typeface="宋体" pitchFamily="2" charset="-122"/>
              </a:rPr>
              <a:t> </a:t>
            </a:r>
          </a:p>
        </p:txBody>
      </p:sp>
      <p:sp>
        <p:nvSpPr>
          <p:cNvPr id="21509" name="Rectangle 3"/>
          <p:cNvSpPr>
            <a:spLocks noGrp="1" noChangeArrowheads="1"/>
          </p:cNvSpPr>
          <p:nvPr>
            <p:ph type="body" idx="1"/>
          </p:nvPr>
        </p:nvSpPr>
        <p:spPr/>
        <p:txBody>
          <a:bodyPr/>
          <a:lstStyle/>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buFont typeface="Wingdings" pitchFamily="2" charset="2"/>
              <a:buNone/>
            </a:pPr>
            <a:r>
              <a:rPr lang="zh-CN" altLang="en-US" smtClean="0">
                <a:ea typeface="宋体" pitchFamily="2" charset="-122"/>
              </a:rPr>
              <a:t>   其中，</a:t>
            </a:r>
            <a:r>
              <a:rPr lang="en-US" altLang="zh-CN" i="1" smtClean="0">
                <a:ea typeface="宋体" pitchFamily="2" charset="-122"/>
              </a:rPr>
              <a:t>f</a:t>
            </a:r>
            <a:r>
              <a:rPr lang="zh-CN" altLang="en-US" i="1" smtClean="0">
                <a:ea typeface="宋体" pitchFamily="2" charset="-122"/>
              </a:rPr>
              <a:t>（</a:t>
            </a:r>
            <a:r>
              <a:rPr lang="en-US" altLang="zh-CN" i="1" smtClean="0">
                <a:ea typeface="宋体" pitchFamily="2" charset="-122"/>
              </a:rPr>
              <a:t>x</a:t>
            </a:r>
            <a:r>
              <a:rPr lang="zh-CN" altLang="en-US" i="1" smtClean="0">
                <a:ea typeface="宋体" pitchFamily="2" charset="-122"/>
              </a:rPr>
              <a:t>，</a:t>
            </a:r>
            <a:r>
              <a:rPr lang="en-US" altLang="zh-CN" i="1" smtClean="0">
                <a:ea typeface="宋体" pitchFamily="2" charset="-122"/>
              </a:rPr>
              <a:t>y</a:t>
            </a:r>
            <a:r>
              <a:rPr lang="zh-CN" altLang="en-US" i="1" smtClean="0">
                <a:ea typeface="宋体" pitchFamily="2" charset="-122"/>
              </a:rPr>
              <a:t>）</a:t>
            </a:r>
            <a:r>
              <a:rPr lang="zh-CN" altLang="en-US" smtClean="0">
                <a:ea typeface="宋体" pitchFamily="2" charset="-122"/>
              </a:rPr>
              <a:t>是具有整数像素坐标的输入图像。其中的平方根运算使该处理类似于人类视觉系统中发生的过程。</a:t>
            </a:r>
          </a:p>
          <a:p>
            <a:pPr eaLnBrk="1" hangingPunct="1"/>
            <a:endParaRPr lang="zh-CN" altLang="en-US" smtClean="0">
              <a:ea typeface="宋体" pitchFamily="2" charset="-122"/>
            </a:endParaRPr>
          </a:p>
        </p:txBody>
      </p:sp>
      <p:sp>
        <p:nvSpPr>
          <p:cNvPr id="21510"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21506" name="Object 4"/>
          <p:cNvGraphicFramePr>
            <a:graphicFrameLocks noChangeAspect="1"/>
          </p:cNvGraphicFramePr>
          <p:nvPr/>
        </p:nvGraphicFramePr>
        <p:xfrm>
          <a:off x="1116013" y="2276475"/>
          <a:ext cx="5327650" cy="554038"/>
        </p:xfrm>
        <a:graphic>
          <a:graphicData uri="http://schemas.openxmlformats.org/presentationml/2006/ole">
            <p:oleObj spid="_x0000_s23554" name="公式" r:id="rId3" imgW="2476500" imgH="254000" progId="">
              <p:embed/>
            </p:oleObj>
          </a:graphicData>
        </a:graphic>
      </p:graphicFrame>
      <p:sp>
        <p:nvSpPr>
          <p:cNvPr id="21511"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21507" name="Object 6"/>
          <p:cNvGraphicFramePr>
            <a:graphicFrameLocks noChangeAspect="1"/>
          </p:cNvGraphicFramePr>
          <p:nvPr/>
        </p:nvGraphicFramePr>
        <p:xfrm>
          <a:off x="2268538" y="3068638"/>
          <a:ext cx="5040312" cy="630237"/>
        </p:xfrm>
        <a:graphic>
          <a:graphicData uri="http://schemas.openxmlformats.org/presentationml/2006/ole">
            <p:oleObj spid="_x0000_s23555" name="公式" r:id="rId4" imgW="1968500" imgH="355600" progId="">
              <p:embed/>
            </p:oleObj>
          </a:graphicData>
        </a:graphic>
      </p:graphicFrame>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algn="ctr" eaLnBrk="1" hangingPunct="1"/>
            <a:r>
              <a:rPr lang="en-US" altLang="zh-CN" b="1" smtClean="0">
                <a:ea typeface="宋体" pitchFamily="2" charset="-122"/>
              </a:rPr>
              <a:t>Sobel</a:t>
            </a:r>
            <a:r>
              <a:rPr lang="zh-CN" altLang="en-US" b="1" smtClean="0">
                <a:ea typeface="宋体" pitchFamily="2" charset="-122"/>
              </a:rPr>
              <a:t>边缘算子</a:t>
            </a:r>
            <a:r>
              <a:rPr lang="zh-CN" altLang="en-US" smtClean="0">
                <a:ea typeface="宋体" pitchFamily="2" charset="-122"/>
              </a:rPr>
              <a:t> </a:t>
            </a:r>
          </a:p>
        </p:txBody>
      </p:sp>
      <p:sp>
        <p:nvSpPr>
          <p:cNvPr id="71683" name="Rectangle 3"/>
          <p:cNvSpPr>
            <a:spLocks noGrp="1" noChangeArrowheads="1"/>
          </p:cNvSpPr>
          <p:nvPr>
            <p:ph type="body" idx="1"/>
          </p:nvPr>
        </p:nvSpPr>
        <p:spPr/>
        <p:txBody>
          <a:bodyPr/>
          <a:lstStyle/>
          <a:p>
            <a:pPr eaLnBrk="1" hangingPunct="1">
              <a:buFont typeface="Wingdings" pitchFamily="2" charset="2"/>
              <a:buNone/>
            </a:pPr>
            <a:r>
              <a:rPr lang="zh-CN" altLang="en-US" smtClean="0">
                <a:ea typeface="宋体" pitchFamily="2" charset="-122"/>
              </a:rPr>
              <a:t>    </a:t>
            </a:r>
          </a:p>
          <a:p>
            <a:pPr eaLnBrk="1" hangingPunct="1">
              <a:buFont typeface="Wingdings" pitchFamily="2" charset="2"/>
              <a:buNone/>
            </a:pPr>
            <a:r>
              <a:rPr lang="zh-CN" altLang="en-US" smtClean="0">
                <a:ea typeface="宋体" pitchFamily="2" charset="-122"/>
              </a:rPr>
              <a:t>   两个卷积核形成了</a:t>
            </a:r>
            <a:r>
              <a:rPr lang="en-US" altLang="zh-CN" smtClean="0">
                <a:ea typeface="宋体" pitchFamily="2" charset="-122"/>
              </a:rPr>
              <a:t>Sobel</a:t>
            </a:r>
            <a:r>
              <a:rPr lang="zh-CN" altLang="en-US" smtClean="0">
                <a:ea typeface="宋体" pitchFamily="2" charset="-122"/>
              </a:rPr>
              <a:t>边缘算子。图像中的每个点都用这两个核做卷积。一个核对通常的垂直边缘响应最大而另一个对水平边缘响应最大。两个卷积的最大值作为该点的输出值。运算结果是一幅边缘幅度图像。 </a:t>
            </a:r>
          </a:p>
          <a:p>
            <a:pPr eaLnBrk="1" hangingPunct="1"/>
            <a:endParaRPr lang="zh-CN" altLang="en-US" smtClean="0">
              <a:ea typeface="宋体" pitchFamily="2" charset="-122"/>
            </a:endParaRPr>
          </a:p>
          <a:p>
            <a:pPr lvl="1" eaLnBrk="1" hangingPunct="1">
              <a:buFont typeface="Arial" charset="0"/>
              <a:buNone/>
            </a:pPr>
            <a:endParaRPr lang="zh-CN" altLang="en-US" smtClean="0">
              <a:ea typeface="宋体" pitchFamily="2" charset="-122"/>
            </a:endParaRPr>
          </a:p>
          <a:p>
            <a:pPr eaLnBrk="1" hangingPunct="1"/>
            <a:endParaRPr lang="zh-CN" altLang="en-US" smtClean="0">
              <a:ea typeface="宋体" pitchFamily="2" charset="-122"/>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algn="ctr" eaLnBrk="1" hangingPunct="1"/>
            <a:r>
              <a:rPr lang="en-US" altLang="zh-CN" b="1" smtClean="0">
                <a:ea typeface="宋体" pitchFamily="2" charset="-122"/>
              </a:rPr>
              <a:t>Sobel</a:t>
            </a:r>
            <a:r>
              <a:rPr lang="zh-CN" altLang="en-US" b="1" smtClean="0">
                <a:ea typeface="宋体" pitchFamily="2" charset="-122"/>
              </a:rPr>
              <a:t>边缘算子图</a:t>
            </a:r>
            <a:endParaRPr lang="en-US" altLang="zh-CN" b="1" smtClean="0">
              <a:ea typeface="宋体" pitchFamily="2" charset="-122"/>
            </a:endParaRPr>
          </a:p>
        </p:txBody>
      </p:sp>
      <p:sp>
        <p:nvSpPr>
          <p:cNvPr id="72707" name="Rectangle 3"/>
          <p:cNvSpPr>
            <a:spLocks noGrp="1" noChangeArrowheads="1"/>
          </p:cNvSpPr>
          <p:nvPr>
            <p:ph type="body" idx="1"/>
          </p:nvPr>
        </p:nvSpPr>
        <p:spPr/>
        <p:txBody>
          <a:bodyPr/>
          <a:lstStyle/>
          <a:p>
            <a:pPr eaLnBrk="1" hangingPunct="1"/>
            <a:endParaRPr lang="zh-CN" altLang="en-US" smtClean="0">
              <a:ea typeface="宋体" pitchFamily="2" charset="-122"/>
            </a:endParaRPr>
          </a:p>
        </p:txBody>
      </p:sp>
      <p:pic>
        <p:nvPicPr>
          <p:cNvPr id="72708" name="Picture 5" descr="6(K]GODZQK2`ZX2}K9}V(180"/>
          <p:cNvPicPr>
            <a:picLocks noChangeAspect="1" noChangeArrowheads="1"/>
          </p:cNvPicPr>
          <p:nvPr/>
        </p:nvPicPr>
        <p:blipFill>
          <a:blip r:embed="rId2" cstate="print"/>
          <a:srcRect/>
          <a:stretch>
            <a:fillRect/>
          </a:stretch>
        </p:blipFill>
        <p:spPr bwMode="auto">
          <a:xfrm>
            <a:off x="684213" y="2420938"/>
            <a:ext cx="3382962" cy="1728787"/>
          </a:xfrm>
          <a:prstGeom prst="rect">
            <a:avLst/>
          </a:prstGeom>
          <a:noFill/>
          <a:ln w="9525">
            <a:noFill/>
            <a:miter lim="800000"/>
            <a:headEnd/>
            <a:tailEnd/>
          </a:ln>
        </p:spPr>
      </p:pic>
      <p:pic>
        <p:nvPicPr>
          <p:cNvPr id="72709" name="Picture 7" descr="2R}6XYUPM$E4`%K_BZ~M(2P0"/>
          <p:cNvPicPr>
            <a:picLocks noChangeAspect="1" noChangeArrowheads="1"/>
          </p:cNvPicPr>
          <p:nvPr/>
        </p:nvPicPr>
        <p:blipFill>
          <a:blip r:embed="rId3" cstate="print"/>
          <a:srcRect/>
          <a:stretch>
            <a:fillRect/>
          </a:stretch>
        </p:blipFill>
        <p:spPr bwMode="auto">
          <a:xfrm>
            <a:off x="4787900" y="2420938"/>
            <a:ext cx="3384550" cy="17287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algn="ctr" eaLnBrk="1" hangingPunct="1"/>
            <a:r>
              <a:rPr lang="en-US" altLang="zh-CN" smtClean="0">
                <a:ea typeface="宋体" pitchFamily="2" charset="-122"/>
              </a:rPr>
              <a:t>P</a:t>
            </a:r>
            <a:r>
              <a:rPr lang="en-US" altLang="zh-CN" b="1" smtClean="0">
                <a:ea typeface="宋体" pitchFamily="2" charset="-122"/>
              </a:rPr>
              <a:t>rewitt</a:t>
            </a:r>
            <a:r>
              <a:rPr lang="zh-CN" altLang="en-US" b="1" smtClean="0">
                <a:ea typeface="宋体" pitchFamily="2" charset="-122"/>
              </a:rPr>
              <a:t>边缘算子</a:t>
            </a:r>
            <a:r>
              <a:rPr lang="zh-CN" altLang="en-US" smtClean="0">
                <a:ea typeface="宋体" pitchFamily="2" charset="-122"/>
              </a:rPr>
              <a:t> </a:t>
            </a:r>
          </a:p>
        </p:txBody>
      </p:sp>
      <p:sp>
        <p:nvSpPr>
          <p:cNvPr id="74755" name="Rectangle 3"/>
          <p:cNvSpPr>
            <a:spLocks noGrp="1" noChangeArrowheads="1"/>
          </p:cNvSpPr>
          <p:nvPr>
            <p:ph type="body" idx="1"/>
          </p:nvPr>
        </p:nvSpPr>
        <p:spPr/>
        <p:txBody>
          <a:bodyPr/>
          <a:lstStyle/>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buFont typeface="Wingdings" pitchFamily="2" charset="2"/>
              <a:buNone/>
            </a:pPr>
            <a:r>
              <a:rPr lang="zh-CN" altLang="en-US" smtClean="0">
                <a:ea typeface="宋体" pitchFamily="2" charset="-122"/>
              </a:rPr>
              <a:t>      </a:t>
            </a:r>
          </a:p>
          <a:p>
            <a:pPr eaLnBrk="1" hangingPunct="1">
              <a:buFont typeface="Wingdings" pitchFamily="2" charset="2"/>
              <a:buNone/>
            </a:pPr>
            <a:r>
              <a:rPr lang="zh-CN" altLang="en-US" smtClean="0">
                <a:ea typeface="宋体" pitchFamily="2" charset="-122"/>
              </a:rPr>
              <a:t>                </a:t>
            </a:r>
            <a:r>
              <a:rPr lang="en-US" altLang="zh-CN" smtClean="0">
                <a:ea typeface="宋体" pitchFamily="2" charset="-122"/>
              </a:rPr>
              <a:t>Prewitr</a:t>
            </a:r>
            <a:r>
              <a:rPr lang="zh-CN" altLang="en-US" smtClean="0">
                <a:ea typeface="宋体" pitchFamily="2" charset="-122"/>
              </a:rPr>
              <a:t>边缘算子</a:t>
            </a:r>
          </a:p>
          <a:p>
            <a:pPr eaLnBrk="1" hangingPunct="1"/>
            <a:endParaRPr lang="zh-CN" altLang="en-US" smtClean="0">
              <a:ea typeface="宋体" pitchFamily="2" charset="-122"/>
            </a:endParaRPr>
          </a:p>
        </p:txBody>
      </p:sp>
      <p:pic>
        <p:nvPicPr>
          <p:cNvPr id="74756" name="Picture 5" descr="U8%UGFP]Y0((HMSHT}2XHX50"/>
          <p:cNvPicPr>
            <a:picLocks noChangeAspect="1" noChangeArrowheads="1"/>
          </p:cNvPicPr>
          <p:nvPr/>
        </p:nvPicPr>
        <p:blipFill>
          <a:blip r:embed="rId2" cstate="print"/>
          <a:srcRect/>
          <a:stretch>
            <a:fillRect/>
          </a:stretch>
        </p:blipFill>
        <p:spPr bwMode="auto">
          <a:xfrm>
            <a:off x="971550" y="2492375"/>
            <a:ext cx="3095625" cy="1889125"/>
          </a:xfrm>
          <a:prstGeom prst="rect">
            <a:avLst/>
          </a:prstGeom>
          <a:noFill/>
          <a:ln w="9525">
            <a:noFill/>
            <a:miter lim="800000"/>
            <a:headEnd/>
            <a:tailEnd/>
          </a:ln>
        </p:spPr>
      </p:pic>
      <p:pic>
        <p:nvPicPr>
          <p:cNvPr id="74757" name="Picture 7" descr="(H38{7USEO]SEST8Y1{~K{H0"/>
          <p:cNvPicPr>
            <a:picLocks noChangeAspect="1" noChangeArrowheads="1"/>
          </p:cNvPicPr>
          <p:nvPr/>
        </p:nvPicPr>
        <p:blipFill>
          <a:blip r:embed="rId3" cstate="print"/>
          <a:srcRect/>
          <a:stretch>
            <a:fillRect/>
          </a:stretch>
        </p:blipFill>
        <p:spPr bwMode="auto">
          <a:xfrm>
            <a:off x="4356100" y="2420938"/>
            <a:ext cx="3529013" cy="1993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pPr algn="ctr" eaLnBrk="1" hangingPunct="1"/>
            <a:r>
              <a:rPr lang="en-US" altLang="zh-CN" b="1" smtClean="0">
                <a:ea typeface="宋体" pitchFamily="2" charset="-122"/>
              </a:rPr>
              <a:t>Kirsch</a:t>
            </a:r>
            <a:r>
              <a:rPr lang="zh-CN" altLang="en-US" b="1" smtClean="0">
                <a:ea typeface="宋体" pitchFamily="2" charset="-122"/>
              </a:rPr>
              <a:t>边缘算子</a:t>
            </a:r>
            <a:r>
              <a:rPr lang="zh-CN" altLang="en-US" smtClean="0">
                <a:ea typeface="宋体" pitchFamily="2" charset="-122"/>
              </a:rPr>
              <a:t> </a:t>
            </a:r>
          </a:p>
        </p:txBody>
      </p:sp>
      <p:sp>
        <p:nvSpPr>
          <p:cNvPr id="23556" name="Rectangle 3"/>
          <p:cNvSpPr>
            <a:spLocks noGrp="1" noChangeArrowheads="1"/>
          </p:cNvSpPr>
          <p:nvPr>
            <p:ph type="body" idx="1"/>
          </p:nvPr>
        </p:nvSpPr>
        <p:spPr/>
        <p:txBody>
          <a:bodyPr/>
          <a:lstStyle/>
          <a:p>
            <a:pPr eaLnBrk="1" hangingPunct="1">
              <a:buFont typeface="Wingdings" pitchFamily="2" charset="2"/>
              <a:buNone/>
            </a:pPr>
            <a:r>
              <a:rPr lang="zh-CN" altLang="en-US" smtClean="0">
                <a:ea typeface="宋体" pitchFamily="2" charset="-122"/>
              </a:rPr>
              <a:t>   图像中的每个点均与这</a:t>
            </a:r>
            <a:r>
              <a:rPr lang="en-US" altLang="zh-CN" smtClean="0">
                <a:ea typeface="宋体" pitchFamily="2" charset="-122"/>
              </a:rPr>
              <a:t>8</a:t>
            </a:r>
            <a:r>
              <a:rPr lang="zh-CN" altLang="en-US" smtClean="0">
                <a:ea typeface="宋体" pitchFamily="2" charset="-122"/>
              </a:rPr>
              <a:t>个模板进行卷积，每个掩模对某个特定边缘方向作出最大响应。所有</a:t>
            </a:r>
            <a:r>
              <a:rPr lang="en-US" altLang="zh-CN" smtClean="0">
                <a:ea typeface="宋体" pitchFamily="2" charset="-122"/>
              </a:rPr>
              <a:t>8</a:t>
            </a:r>
            <a:r>
              <a:rPr lang="zh-CN" altLang="en-US" smtClean="0">
                <a:ea typeface="宋体" pitchFamily="2" charset="-122"/>
              </a:rPr>
              <a:t>个方向中的最大值作为边缘幅度图像的输出。最大响应掩模的序号构成了对边缘方向的编码。</a:t>
            </a:r>
          </a:p>
          <a:p>
            <a:pPr eaLnBrk="1" hangingPunct="1">
              <a:buFont typeface="Wingdings" pitchFamily="2" charset="2"/>
              <a:buNone/>
            </a:pPr>
            <a:r>
              <a:rPr lang="en-US" altLang="zh-CN" smtClean="0">
                <a:ea typeface="宋体" pitchFamily="2" charset="-122"/>
              </a:rPr>
              <a:t>Kirsch</a:t>
            </a:r>
            <a:r>
              <a:rPr lang="zh-CN" altLang="en-US" smtClean="0">
                <a:ea typeface="宋体" pitchFamily="2" charset="-122"/>
              </a:rPr>
              <a:t>算子的梯度幅度值 </a:t>
            </a:r>
          </a:p>
        </p:txBody>
      </p:sp>
      <p:sp>
        <p:nvSpPr>
          <p:cNvPr id="23557"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23554" name="Object 4"/>
          <p:cNvGraphicFramePr>
            <a:graphicFrameLocks noChangeAspect="1"/>
          </p:cNvGraphicFramePr>
          <p:nvPr/>
        </p:nvGraphicFramePr>
        <p:xfrm>
          <a:off x="990600" y="4429125"/>
          <a:ext cx="7596188" cy="577850"/>
        </p:xfrm>
        <a:graphic>
          <a:graphicData uri="http://schemas.openxmlformats.org/presentationml/2006/ole">
            <p:oleObj spid="_x0000_s25602" name="公式" r:id="rId3" imgW="3378200" imgH="254000" progId="">
              <p:embed/>
            </p:oleObj>
          </a:graphicData>
        </a:graphic>
      </p:graphicFrame>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algn="ctr" eaLnBrk="1" hangingPunct="1"/>
            <a:r>
              <a:rPr lang="zh-CN" altLang="en-US" smtClean="0">
                <a:ea typeface="宋体" pitchFamily="2" charset="-122"/>
              </a:rPr>
              <a:t> </a:t>
            </a:r>
            <a:r>
              <a:rPr lang="en-US" altLang="zh-CN" smtClean="0">
                <a:ea typeface="宋体" pitchFamily="2" charset="-122"/>
              </a:rPr>
              <a:t>Kirsch</a:t>
            </a:r>
            <a:r>
              <a:rPr lang="zh-CN" altLang="en-US" smtClean="0">
                <a:ea typeface="宋体" pitchFamily="2" charset="-122"/>
              </a:rPr>
              <a:t>边缘算子 </a:t>
            </a:r>
          </a:p>
        </p:txBody>
      </p:sp>
      <p:sp>
        <p:nvSpPr>
          <p:cNvPr id="75779" name="Rectangle 3"/>
          <p:cNvSpPr>
            <a:spLocks noGrp="1" noChangeArrowheads="1"/>
          </p:cNvSpPr>
          <p:nvPr>
            <p:ph type="body" idx="1"/>
          </p:nvPr>
        </p:nvSpPr>
        <p:spPr/>
        <p:txBody>
          <a:bodyPr/>
          <a:lstStyle/>
          <a:p>
            <a:pPr eaLnBrk="1" hangingPunct="1"/>
            <a:endParaRPr lang="zh-CN" altLang="en-US" smtClean="0">
              <a:ea typeface="宋体" pitchFamily="2" charset="-122"/>
            </a:endParaRPr>
          </a:p>
        </p:txBody>
      </p:sp>
      <p:pic>
        <p:nvPicPr>
          <p:cNvPr id="75780" name="Picture 5" descr="$OXQ]EPG7NZ9[P3NHYV)KZ90"/>
          <p:cNvPicPr>
            <a:picLocks noChangeAspect="1" noChangeArrowheads="1"/>
          </p:cNvPicPr>
          <p:nvPr/>
        </p:nvPicPr>
        <p:blipFill>
          <a:blip r:embed="rId2" cstate="print"/>
          <a:srcRect/>
          <a:stretch>
            <a:fillRect/>
          </a:stretch>
        </p:blipFill>
        <p:spPr bwMode="auto">
          <a:xfrm>
            <a:off x="1331913" y="2349500"/>
            <a:ext cx="2663825" cy="1470025"/>
          </a:xfrm>
          <a:prstGeom prst="rect">
            <a:avLst/>
          </a:prstGeom>
          <a:noFill/>
          <a:ln w="9525">
            <a:noFill/>
            <a:miter lim="800000"/>
            <a:headEnd/>
            <a:tailEnd/>
          </a:ln>
        </p:spPr>
      </p:pic>
      <p:pic>
        <p:nvPicPr>
          <p:cNvPr id="75781" name="Picture 7" descr="S{TK`DRRQU(DE2U6O44`5}M0"/>
          <p:cNvPicPr>
            <a:picLocks noChangeAspect="1" noChangeArrowheads="1"/>
          </p:cNvPicPr>
          <p:nvPr/>
        </p:nvPicPr>
        <p:blipFill>
          <a:blip r:embed="rId3" cstate="print"/>
          <a:srcRect/>
          <a:stretch>
            <a:fillRect/>
          </a:stretch>
        </p:blipFill>
        <p:spPr bwMode="auto">
          <a:xfrm>
            <a:off x="5003800" y="2279650"/>
            <a:ext cx="3024188" cy="1466850"/>
          </a:xfrm>
          <a:prstGeom prst="rect">
            <a:avLst/>
          </a:prstGeom>
          <a:noFill/>
          <a:ln w="9525">
            <a:noFill/>
            <a:miter lim="800000"/>
            <a:headEnd/>
            <a:tailEnd/>
          </a:ln>
        </p:spPr>
      </p:pic>
      <p:pic>
        <p:nvPicPr>
          <p:cNvPr id="75782" name="Picture 9" descr="0GY~Y)Q$~J_3AYV30]74]HM0"/>
          <p:cNvPicPr>
            <a:picLocks noChangeAspect="1" noChangeArrowheads="1"/>
          </p:cNvPicPr>
          <p:nvPr/>
        </p:nvPicPr>
        <p:blipFill>
          <a:blip r:embed="rId4" cstate="print"/>
          <a:srcRect/>
          <a:stretch>
            <a:fillRect/>
          </a:stretch>
        </p:blipFill>
        <p:spPr bwMode="auto">
          <a:xfrm>
            <a:off x="1403350" y="4076700"/>
            <a:ext cx="2520950" cy="1706563"/>
          </a:xfrm>
          <a:prstGeom prst="rect">
            <a:avLst/>
          </a:prstGeom>
          <a:noFill/>
          <a:ln w="9525">
            <a:noFill/>
            <a:miter lim="800000"/>
            <a:headEnd/>
            <a:tailEnd/>
          </a:ln>
        </p:spPr>
      </p:pic>
      <p:pic>
        <p:nvPicPr>
          <p:cNvPr id="75783" name="Picture 11" descr="]%G`QO}4`7DCWN%F400I2(R0"/>
          <p:cNvPicPr>
            <a:picLocks noChangeAspect="1" noChangeArrowheads="1"/>
          </p:cNvPicPr>
          <p:nvPr/>
        </p:nvPicPr>
        <p:blipFill>
          <a:blip r:embed="rId5" cstate="print"/>
          <a:srcRect/>
          <a:stretch>
            <a:fillRect/>
          </a:stretch>
        </p:blipFill>
        <p:spPr bwMode="auto">
          <a:xfrm>
            <a:off x="5003800" y="4149725"/>
            <a:ext cx="2879725" cy="16017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algn="ctr" eaLnBrk="1" hangingPunct="1"/>
            <a:r>
              <a:rPr lang="zh-CN" altLang="en-US" smtClean="0">
                <a:ea typeface="宋体" pitchFamily="2" charset="-122"/>
              </a:rPr>
              <a:t> </a:t>
            </a:r>
            <a:r>
              <a:rPr lang="en-US" altLang="zh-CN" smtClean="0">
                <a:ea typeface="宋体" pitchFamily="2" charset="-122"/>
              </a:rPr>
              <a:t>Kirsch</a:t>
            </a:r>
            <a:r>
              <a:rPr lang="zh-CN" altLang="en-US" smtClean="0">
                <a:ea typeface="宋体" pitchFamily="2" charset="-122"/>
              </a:rPr>
              <a:t>边缘算子 </a:t>
            </a:r>
          </a:p>
        </p:txBody>
      </p:sp>
      <p:sp>
        <p:nvSpPr>
          <p:cNvPr id="76803" name="Rectangle 3"/>
          <p:cNvSpPr>
            <a:spLocks noGrp="1" noChangeArrowheads="1"/>
          </p:cNvSpPr>
          <p:nvPr>
            <p:ph type="body" idx="1"/>
          </p:nvPr>
        </p:nvSpPr>
        <p:spPr/>
        <p:txBody>
          <a:bodyPr/>
          <a:lstStyle/>
          <a:p>
            <a:pPr eaLnBrk="1" hangingPunct="1"/>
            <a:endParaRPr lang="zh-CN" altLang="en-US" smtClean="0">
              <a:ea typeface="宋体" pitchFamily="2" charset="-122"/>
            </a:endParaRPr>
          </a:p>
        </p:txBody>
      </p:sp>
      <p:pic>
        <p:nvPicPr>
          <p:cNvPr id="76804" name="Picture 5" descr="A426)7FZDPLTO{NL1YT(1[F0"/>
          <p:cNvPicPr>
            <a:picLocks noChangeAspect="1" noChangeArrowheads="1"/>
          </p:cNvPicPr>
          <p:nvPr/>
        </p:nvPicPr>
        <p:blipFill>
          <a:blip r:embed="rId2" cstate="print"/>
          <a:srcRect/>
          <a:stretch>
            <a:fillRect/>
          </a:stretch>
        </p:blipFill>
        <p:spPr bwMode="auto">
          <a:xfrm>
            <a:off x="1258888" y="2060575"/>
            <a:ext cx="2376487" cy="1724025"/>
          </a:xfrm>
          <a:prstGeom prst="rect">
            <a:avLst/>
          </a:prstGeom>
          <a:noFill/>
          <a:ln w="9525">
            <a:noFill/>
            <a:miter lim="800000"/>
            <a:headEnd/>
            <a:tailEnd/>
          </a:ln>
        </p:spPr>
      </p:pic>
      <p:pic>
        <p:nvPicPr>
          <p:cNvPr id="76805" name="Picture 7" descr="5`42]B7Y(1Z6RF{W(YKSY]50"/>
          <p:cNvPicPr>
            <a:picLocks noChangeAspect="1" noChangeArrowheads="1"/>
          </p:cNvPicPr>
          <p:nvPr/>
        </p:nvPicPr>
        <p:blipFill>
          <a:blip r:embed="rId3" cstate="print"/>
          <a:srcRect/>
          <a:stretch>
            <a:fillRect/>
          </a:stretch>
        </p:blipFill>
        <p:spPr bwMode="auto">
          <a:xfrm>
            <a:off x="4932363" y="2028825"/>
            <a:ext cx="2463800" cy="1787525"/>
          </a:xfrm>
          <a:prstGeom prst="rect">
            <a:avLst/>
          </a:prstGeom>
          <a:noFill/>
          <a:ln w="9525">
            <a:noFill/>
            <a:miter lim="800000"/>
            <a:headEnd/>
            <a:tailEnd/>
          </a:ln>
        </p:spPr>
      </p:pic>
      <p:pic>
        <p:nvPicPr>
          <p:cNvPr id="76806" name="Picture 9" descr="_@U]95(@~WJENDT~SW3K5AT0"/>
          <p:cNvPicPr>
            <a:picLocks noChangeAspect="1" noChangeArrowheads="1"/>
          </p:cNvPicPr>
          <p:nvPr/>
        </p:nvPicPr>
        <p:blipFill>
          <a:blip r:embed="rId4" cstate="print"/>
          <a:srcRect/>
          <a:stretch>
            <a:fillRect/>
          </a:stretch>
        </p:blipFill>
        <p:spPr bwMode="auto">
          <a:xfrm>
            <a:off x="1258888" y="4149725"/>
            <a:ext cx="2376487" cy="1616075"/>
          </a:xfrm>
          <a:prstGeom prst="rect">
            <a:avLst/>
          </a:prstGeom>
          <a:noFill/>
          <a:ln w="9525">
            <a:noFill/>
            <a:miter lim="800000"/>
            <a:headEnd/>
            <a:tailEnd/>
          </a:ln>
        </p:spPr>
      </p:pic>
      <p:pic>
        <p:nvPicPr>
          <p:cNvPr id="76807" name="Picture 11" descr=")OUV6~A)M~VTJJV%}OPX3B90"/>
          <p:cNvPicPr>
            <a:picLocks noChangeAspect="1" noChangeArrowheads="1"/>
          </p:cNvPicPr>
          <p:nvPr/>
        </p:nvPicPr>
        <p:blipFill>
          <a:blip r:embed="rId5" cstate="print"/>
          <a:srcRect/>
          <a:stretch>
            <a:fillRect/>
          </a:stretch>
        </p:blipFill>
        <p:spPr bwMode="auto">
          <a:xfrm>
            <a:off x="4932363" y="4076700"/>
            <a:ext cx="2590800" cy="17129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endParaRPr lang="zh-CN" altLang="en-US" smtClean="0">
              <a:ea typeface="宋体" pitchFamily="2" charset="-122"/>
            </a:endParaRPr>
          </a:p>
        </p:txBody>
      </p:sp>
      <p:sp>
        <p:nvSpPr>
          <p:cNvPr id="77827" name="Rectangle 3"/>
          <p:cNvSpPr>
            <a:spLocks noGrp="1" noChangeArrowheads="1"/>
          </p:cNvSpPr>
          <p:nvPr>
            <p:ph type="body" idx="1"/>
          </p:nvPr>
        </p:nvSpPr>
        <p:spPr>
          <a:xfrm>
            <a:off x="444500" y="1087438"/>
            <a:ext cx="8137525" cy="2551981"/>
          </a:xfrm>
        </p:spPr>
        <p:txBody>
          <a:bodyPr/>
          <a:lstStyle/>
          <a:p>
            <a:pPr eaLnBrk="1" hangingPunct="1"/>
            <a:r>
              <a:rPr lang="zh-CN" altLang="en-US" b="1" dirty="0" smtClean="0">
                <a:ea typeface="宋体" pitchFamily="2" charset="-122"/>
              </a:rPr>
              <a:t>边缘检测器性能</a:t>
            </a:r>
            <a:r>
              <a:rPr lang="en-US" altLang="zh-CN" dirty="0" smtClean="0">
                <a:ea typeface="宋体" pitchFamily="2" charset="-122"/>
              </a:rPr>
              <a:t>:</a:t>
            </a:r>
            <a:r>
              <a:rPr lang="zh-CN" altLang="en-US" dirty="0" smtClean="0">
                <a:ea typeface="宋体" pitchFamily="2" charset="-122"/>
              </a:rPr>
              <a:t>使用两个掩模板组成边缘检测器时，通常取较大得幅度作为输出值。这使得它们对边缘的走向有些敏感。取它们的平方和的开方可以获得性能更‘致的全方位响应。这与真实的梯度值更接近。</a:t>
            </a: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endParaRPr lang="zh-CN" altLang="en-US" smtClean="0">
              <a:ea typeface="宋体" pitchFamily="2" charset="-122"/>
            </a:endParaRPr>
          </a:p>
        </p:txBody>
      </p:sp>
      <p:sp>
        <p:nvSpPr>
          <p:cNvPr id="78851" name="Rectangle 3"/>
          <p:cNvSpPr>
            <a:spLocks noGrp="1" noChangeArrowheads="1"/>
          </p:cNvSpPr>
          <p:nvPr>
            <p:ph type="body" idx="1"/>
          </p:nvPr>
        </p:nvSpPr>
        <p:spPr>
          <a:xfrm>
            <a:off x="396815" y="1087438"/>
            <a:ext cx="8385235" cy="5063437"/>
          </a:xfrm>
        </p:spPr>
        <p:txBody>
          <a:bodyPr/>
          <a:lstStyle/>
          <a:p>
            <a:pPr eaLnBrk="1" hangingPunct="1"/>
            <a:endParaRPr lang="zh-CN" altLang="en-US" dirty="0" smtClean="0">
              <a:ea typeface="宋体" pitchFamily="2" charset="-122"/>
            </a:endParaRPr>
          </a:p>
          <a:p>
            <a:pPr eaLnBrk="1" hangingPunct="1"/>
            <a:endParaRPr lang="zh-CN" altLang="en-US" dirty="0" smtClean="0">
              <a:ea typeface="宋体" pitchFamily="2" charset="-122"/>
            </a:endParaRPr>
          </a:p>
          <a:p>
            <a:pPr eaLnBrk="1" hangingPunct="1"/>
            <a:endParaRPr lang="zh-CN" altLang="en-US" dirty="0" smtClean="0">
              <a:ea typeface="宋体" pitchFamily="2" charset="-122"/>
            </a:endParaRPr>
          </a:p>
          <a:p>
            <a:pPr eaLnBrk="1" hangingPunct="1"/>
            <a:endParaRPr lang="zh-CN" altLang="en-US" dirty="0" smtClean="0">
              <a:ea typeface="宋体" pitchFamily="2" charset="-122"/>
            </a:endParaRPr>
          </a:p>
          <a:p>
            <a:pPr eaLnBrk="1" hangingPunct="1"/>
            <a:endParaRPr lang="zh-CN" altLang="en-US" dirty="0" smtClean="0">
              <a:ea typeface="宋体" pitchFamily="2" charset="-122"/>
            </a:endParaRPr>
          </a:p>
          <a:p>
            <a:pPr eaLnBrk="1" hangingPunct="1"/>
            <a:endParaRPr lang="zh-CN" altLang="en-US" dirty="0" smtClean="0">
              <a:ea typeface="宋体" pitchFamily="2" charset="-122"/>
            </a:endParaRPr>
          </a:p>
          <a:p>
            <a:pPr eaLnBrk="1" hangingPunct="1"/>
            <a:endParaRPr lang="zh-CN" altLang="en-US" dirty="0" smtClean="0">
              <a:ea typeface="宋体" pitchFamily="2" charset="-122"/>
            </a:endParaRPr>
          </a:p>
          <a:p>
            <a:pPr eaLnBrk="1" hangingPunct="1">
              <a:buFont typeface="Wingdings" pitchFamily="2" charset="2"/>
              <a:buNone/>
            </a:pPr>
            <a:r>
              <a:rPr lang="zh-CN" altLang="en-US" dirty="0" smtClean="0">
                <a:ea typeface="宋体" pitchFamily="2" charset="-122"/>
              </a:rPr>
              <a:t>                   边缘提取方法原图</a:t>
            </a:r>
          </a:p>
        </p:txBody>
      </p:sp>
      <p:pic>
        <p:nvPicPr>
          <p:cNvPr id="78852" name="Picture 4"/>
          <p:cNvPicPr>
            <a:picLocks noChangeAspect="1" noChangeArrowheads="1"/>
          </p:cNvPicPr>
          <p:nvPr/>
        </p:nvPicPr>
        <p:blipFill>
          <a:blip r:embed="rId2" cstate="print"/>
          <a:srcRect/>
          <a:stretch>
            <a:fillRect/>
          </a:stretch>
        </p:blipFill>
        <p:spPr bwMode="auto">
          <a:xfrm>
            <a:off x="2244725" y="1101725"/>
            <a:ext cx="4319588" cy="38211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endParaRPr lang="zh-CN" altLang="en-US" smtClean="0">
              <a:ea typeface="宋体" pitchFamily="2" charset="-122"/>
            </a:endParaRPr>
          </a:p>
        </p:txBody>
      </p:sp>
      <p:sp>
        <p:nvSpPr>
          <p:cNvPr id="79875" name="Rectangle 3"/>
          <p:cNvSpPr>
            <a:spLocks noGrp="1" noChangeArrowheads="1"/>
          </p:cNvSpPr>
          <p:nvPr>
            <p:ph type="body" idx="1"/>
          </p:nvPr>
        </p:nvSpPr>
        <p:spPr/>
        <p:txBody>
          <a:bodyPr/>
          <a:lstStyle/>
          <a:p>
            <a:pPr eaLnBrk="1" hangingPunct="1">
              <a:buFont typeface="Wingdings" pitchFamily="2" charset="2"/>
              <a:buNone/>
            </a:pPr>
            <a:endParaRPr lang="zh-CN" altLang="en-US" smtClean="0">
              <a:ea typeface="宋体" pitchFamily="2" charset="-122"/>
            </a:endParaRPr>
          </a:p>
          <a:p>
            <a:pPr eaLnBrk="1" hangingPunct="1">
              <a:buFont typeface="Wingdings" pitchFamily="2" charset="2"/>
              <a:buNone/>
            </a:pPr>
            <a:endParaRPr lang="zh-CN" altLang="en-US" smtClean="0">
              <a:ea typeface="宋体" pitchFamily="2" charset="-122"/>
            </a:endParaRPr>
          </a:p>
          <a:p>
            <a:pPr eaLnBrk="1" hangingPunct="1">
              <a:buFont typeface="Wingdings" pitchFamily="2" charset="2"/>
              <a:buNone/>
            </a:pPr>
            <a:endParaRPr lang="zh-CN" altLang="en-US" smtClean="0">
              <a:ea typeface="宋体" pitchFamily="2" charset="-122"/>
            </a:endParaRPr>
          </a:p>
          <a:p>
            <a:pPr eaLnBrk="1" hangingPunct="1">
              <a:buFont typeface="Wingdings" pitchFamily="2" charset="2"/>
              <a:buNone/>
            </a:pPr>
            <a:endParaRPr lang="zh-CN" altLang="en-US" smtClean="0">
              <a:ea typeface="宋体" pitchFamily="2" charset="-122"/>
            </a:endParaRPr>
          </a:p>
          <a:p>
            <a:pPr eaLnBrk="1" hangingPunct="1">
              <a:buFont typeface="Wingdings" pitchFamily="2" charset="2"/>
              <a:buNone/>
            </a:pPr>
            <a:endParaRPr lang="zh-CN" altLang="en-US" smtClean="0">
              <a:ea typeface="宋体" pitchFamily="2" charset="-122"/>
            </a:endParaRPr>
          </a:p>
          <a:p>
            <a:pPr eaLnBrk="1" hangingPunct="1">
              <a:buFont typeface="Wingdings" pitchFamily="2" charset="2"/>
              <a:buNone/>
            </a:pPr>
            <a:endParaRPr lang="zh-CN" altLang="en-US" smtClean="0">
              <a:ea typeface="宋体" pitchFamily="2" charset="-122"/>
            </a:endParaRPr>
          </a:p>
          <a:p>
            <a:pPr eaLnBrk="1" hangingPunct="1">
              <a:buFont typeface="Wingdings" pitchFamily="2" charset="2"/>
              <a:buNone/>
            </a:pPr>
            <a:endParaRPr lang="zh-CN" altLang="en-US" smtClean="0">
              <a:ea typeface="宋体" pitchFamily="2" charset="-122"/>
            </a:endParaRPr>
          </a:p>
          <a:p>
            <a:pPr eaLnBrk="1" hangingPunct="1">
              <a:buFont typeface="Wingdings" pitchFamily="2" charset="2"/>
              <a:buNone/>
            </a:pPr>
            <a:r>
              <a:rPr lang="zh-CN" altLang="en-US" smtClean="0">
                <a:ea typeface="宋体" pitchFamily="2" charset="-122"/>
              </a:rPr>
              <a:t>                </a:t>
            </a:r>
          </a:p>
          <a:p>
            <a:pPr eaLnBrk="1" hangingPunct="1">
              <a:buFont typeface="Wingdings" pitchFamily="2" charset="2"/>
              <a:buNone/>
            </a:pPr>
            <a:r>
              <a:rPr lang="zh-CN" altLang="en-US" smtClean="0">
                <a:ea typeface="宋体" pitchFamily="2" charset="-122"/>
              </a:rPr>
              <a:t>                边缘提取方法边缘提取后</a:t>
            </a:r>
          </a:p>
        </p:txBody>
      </p:sp>
      <p:pic>
        <p:nvPicPr>
          <p:cNvPr id="79876" name="Picture 4"/>
          <p:cNvPicPr>
            <a:picLocks noChangeAspect="1" noChangeArrowheads="1"/>
          </p:cNvPicPr>
          <p:nvPr/>
        </p:nvPicPr>
        <p:blipFill>
          <a:blip r:embed="rId2" cstate="print"/>
          <a:srcRect/>
          <a:stretch>
            <a:fillRect/>
          </a:stretch>
        </p:blipFill>
        <p:spPr bwMode="auto">
          <a:xfrm>
            <a:off x="1619250" y="1412875"/>
            <a:ext cx="5691188" cy="43957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rac{\partial^2}{\partial x^2} (h \star f)$&#10;\end{document}&#10;"/>
  <p:tag name="EXTERNALNAME" val="Edittex"/>
  <p:tag name="BLEND" val="False"/>
  <p:tag name="TRANSPARENT" val="False"/>
  <p:tag name="BITMAPFORMAT" val="bmpmono"/>
  <p:tag name="DEBUGINTERACTIVE" val="True"/>
  <p:tag name="ORIGWIDTH" val="348.25"/>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10;\end{document}&#10;"/>
  <p:tag name="EXTERNALNAME" val="Edittex"/>
  <p:tag name="BLEND" val="False"/>
  <p:tag name="TRANSPARENT" val="False"/>
  <p:tag name="BITMAPFORMAT" val="bmpmono"/>
  <p:tag name="DEBUGINTERACTIVE" val="True"/>
  <p:tag name="ORIGWIDTH" val="40.5"/>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rac{\partial^2}{\partial x^2} h$&#10;\end{document}&#10;"/>
  <p:tag name="EXTERNALNAME" val="Edittex"/>
  <p:tag name="BLEND" val="False"/>
  <p:tag name="TRANSPARENT" val="False"/>
  <p:tag name="BITMAPFORMAT" val="bmpmono"/>
  <p:tag name="DEBUGINTERACTIVE" val="True"/>
  <p:tag name="ORIGWIDTH" val="161.125"/>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rac{\partial^2}{\partial x^2} h) \star f$&#10;\end{document}&#10;"/>
  <p:tag name="EXTERNALNAME" val="Edittex"/>
  <p:tag name="BLEND" val="False"/>
  <p:tag name="TRANSPARENT" val="False"/>
  <p:tag name="BITMAPFORMAT" val="bmpmono"/>
  <p:tag name="DEBUGINTERACTIVE" val="True"/>
  <p:tag name="ORIGWIDTH" val="348.25"/>
</p:tagLst>
</file>

<file path=ppt/theme/theme1.xml><?xml version="1.0" encoding="utf-8"?>
<a:theme xmlns:a="http://schemas.openxmlformats.org/drawingml/2006/main" name="ElectronicConsumerRetailing">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ElectronicConsumerRetailing">
      <a:majorFont>
        <a:latin typeface="Arial"/>
        <a:ea typeface="PMingLiU"/>
        <a:cs typeface=""/>
      </a:majorFont>
      <a:minorFont>
        <a:latin typeface="Arial"/>
        <a:ea typeface="PMingLiU"/>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none" lIns="90488" tIns="44450" rIns="90488" bIns="44450" numCol="1" anchor="t" anchorCtr="0" compatLnSpc="1">
        <a:prstTxWarp prst="textNoShape">
          <a:avLst/>
        </a:prstTxWarp>
        <a:spAutoFit/>
      </a:bodyPr>
      <a:lstStyle>
        <a:defPPr marL="0" marR="0" indent="0" algn="l" defTabSz="914400" rtl="0" eaLnBrk="0" fontAlgn="base" latinLnBrk="0" hangingPunct="0">
          <a:lnSpc>
            <a:spcPct val="100000"/>
          </a:lnSpc>
          <a:spcBef>
            <a:spcPct val="20000"/>
          </a:spcBef>
          <a:spcAft>
            <a:spcPct val="20000"/>
          </a:spcAft>
          <a:buClr>
            <a:schemeClr val="hlink"/>
          </a:buClr>
          <a:buSzPct val="80000"/>
          <a:buFont typeface="Monotype Sorts" pitchFamily="2" charset="2"/>
          <a:buNone/>
          <a:tabLst/>
          <a:defRPr kumimoji="0" lang="en-US" sz="1400" b="1" i="0" u="none" strike="noStrike" cap="none" normalizeH="0" baseline="0" smtClean="0">
            <a:ln>
              <a:noFill/>
            </a:ln>
            <a:solidFill>
              <a:srgbClr val="0000FF"/>
            </a:solidFill>
            <a:effectLst/>
            <a:latin typeface="Arial" pitchFamily="34" charset="0"/>
            <a:ea typeface="PMingLiU" pitchFamily="18" charset="-120"/>
          </a:defRPr>
        </a:defPPr>
      </a:lstStyle>
    </a:spDef>
    <a:ln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none" lIns="90488" tIns="44450" rIns="90488" bIns="44450" numCol="1" anchor="t" anchorCtr="0" compatLnSpc="1">
        <a:prstTxWarp prst="textNoShape">
          <a:avLst/>
        </a:prstTxWarp>
        <a:spAutoFit/>
      </a:bodyPr>
      <a:lstStyle>
        <a:defPPr marL="0" marR="0" indent="0" algn="l" defTabSz="914400" rtl="0" eaLnBrk="0" fontAlgn="base" latinLnBrk="0" hangingPunct="0">
          <a:lnSpc>
            <a:spcPct val="100000"/>
          </a:lnSpc>
          <a:spcBef>
            <a:spcPct val="20000"/>
          </a:spcBef>
          <a:spcAft>
            <a:spcPct val="20000"/>
          </a:spcAft>
          <a:buClr>
            <a:schemeClr val="hlink"/>
          </a:buClr>
          <a:buSzPct val="80000"/>
          <a:buFont typeface="Monotype Sorts" pitchFamily="2" charset="2"/>
          <a:buNone/>
          <a:tabLst/>
          <a:defRPr kumimoji="0" lang="en-US" sz="1400" b="1" i="0" u="none" strike="noStrike" cap="none" normalizeH="0" baseline="0" smtClean="0">
            <a:ln>
              <a:noFill/>
            </a:ln>
            <a:solidFill>
              <a:srgbClr val="0000FF"/>
            </a:solidFill>
            <a:effectLst/>
            <a:latin typeface="Arial" pitchFamily="34" charset="0"/>
            <a:ea typeface="PMingLiU" pitchFamily="18" charset="-120"/>
          </a:defRPr>
        </a:defPPr>
      </a:lstStyle>
    </a:lnDef>
  </a:objectDefaults>
  <a:extraClrSchemeLst>
    <a:extraClrScheme>
      <a:clrScheme name="ElectronicConsumerRetailing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lectronicConsumerRetailing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ElectronicConsumerRetailing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lectronicConsumerRetailing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lectronicConsumerRetailing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lectronicConsumerRetailing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ElectronicConsumerRetailing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41632</TotalTime>
  <Pages>29</Pages>
  <Words>7795</Words>
  <Application>Microsoft Office PowerPoint</Application>
  <PresentationFormat>全屏显示(4:3)</PresentationFormat>
  <Paragraphs>1333</Paragraphs>
  <Slides>147</Slides>
  <Notes>47</Notes>
  <HiddenSlides>0</HiddenSlides>
  <MMClips>0</MMClips>
  <ScaleCrop>false</ScaleCrop>
  <HeadingPairs>
    <vt:vector size="6" baseType="variant">
      <vt:variant>
        <vt:lpstr>主题</vt:lpstr>
      </vt:variant>
      <vt:variant>
        <vt:i4>1</vt:i4>
      </vt:variant>
      <vt:variant>
        <vt:lpstr>嵌入 OLE 服务器</vt:lpstr>
      </vt:variant>
      <vt:variant>
        <vt:i4>4</vt:i4>
      </vt:variant>
      <vt:variant>
        <vt:lpstr>幻灯片标题</vt:lpstr>
      </vt:variant>
      <vt:variant>
        <vt:i4>147</vt:i4>
      </vt:variant>
    </vt:vector>
  </HeadingPairs>
  <TitlesOfParts>
    <vt:vector size="152" baseType="lpstr">
      <vt:lpstr>ElectronicConsumerRetailing</vt:lpstr>
      <vt:lpstr>公式</vt:lpstr>
      <vt:lpstr>Equation</vt:lpstr>
      <vt:lpstr>Microsoft Office Visio 绘图</vt:lpstr>
      <vt:lpstr>Photo Editor Photo</vt:lpstr>
      <vt:lpstr>数字图像处理与应用   第8章 图像分割</vt:lpstr>
      <vt:lpstr>第8章 图像分割</vt:lpstr>
      <vt:lpstr>数字图像处理与应用</vt:lpstr>
      <vt:lpstr>8.1  图像分割定义 </vt:lpstr>
      <vt:lpstr>8.2  阈值分割</vt:lpstr>
      <vt:lpstr> 8.2.1  全局阈值化</vt:lpstr>
      <vt:lpstr>8.2.2  自适应阈值</vt:lpstr>
      <vt:lpstr>8.2.3最佳阈值的选择</vt:lpstr>
      <vt:lpstr>1.直方图技术 </vt:lpstr>
      <vt:lpstr>幻灯片 9</vt:lpstr>
      <vt:lpstr>2.  最大类间方差法(OTSU)</vt:lpstr>
      <vt:lpstr>OTSU</vt:lpstr>
      <vt:lpstr>幻灯片 12</vt:lpstr>
      <vt:lpstr>幻灯片 13</vt:lpstr>
      <vt:lpstr>幻灯片 14</vt:lpstr>
      <vt:lpstr>3. 迭代法求阈值</vt:lpstr>
      <vt:lpstr>8.2.4  分水岭算法 </vt:lpstr>
      <vt:lpstr>幻灯片 17</vt:lpstr>
      <vt:lpstr>幻灯片 18</vt:lpstr>
      <vt:lpstr>分水岭方法和距离变换方法分割相互连接图像 </vt:lpstr>
      <vt:lpstr>幻灯片 20</vt:lpstr>
      <vt:lpstr>8.1.1 图像分割引言</vt:lpstr>
      <vt:lpstr>8.3.1 图像分割引言</vt:lpstr>
      <vt:lpstr>边缘的物理意义</vt:lpstr>
      <vt:lpstr>边缘的定义</vt:lpstr>
      <vt:lpstr>灰度图像中边缘的类型</vt:lpstr>
      <vt:lpstr>为什么要提取边缘？</vt:lpstr>
      <vt:lpstr>如何提取边缘？（灰度图象）</vt:lpstr>
      <vt:lpstr>8.3.2 间断(Discontinuities)分割</vt:lpstr>
      <vt:lpstr>1  点检测</vt:lpstr>
      <vt:lpstr>6.1.2.1 点检测</vt:lpstr>
      <vt:lpstr>2  线检测</vt:lpstr>
      <vt:lpstr>2  线检测</vt:lpstr>
      <vt:lpstr>2  线检测</vt:lpstr>
      <vt:lpstr>3  边缘检测(Edge Detection)</vt:lpstr>
      <vt:lpstr>边缘的物理意义</vt:lpstr>
      <vt:lpstr>边缘的定义</vt:lpstr>
      <vt:lpstr>灰度图像中边缘的类型</vt:lpstr>
      <vt:lpstr>为什么要提取边缘？</vt:lpstr>
      <vt:lpstr>如何提取边缘？（灰度图象）</vt:lpstr>
      <vt:lpstr>3 边缘检测</vt:lpstr>
      <vt:lpstr>3 边缘检测</vt:lpstr>
      <vt:lpstr>3 边缘检测</vt:lpstr>
      <vt:lpstr>3  边缘检测</vt:lpstr>
      <vt:lpstr>3 边缘检测</vt:lpstr>
      <vt:lpstr>梯度算子</vt:lpstr>
      <vt:lpstr>幻灯片 46</vt:lpstr>
      <vt:lpstr>Roberts算子</vt:lpstr>
      <vt:lpstr>幻灯片 48</vt:lpstr>
      <vt:lpstr>Prewitt算子</vt:lpstr>
      <vt:lpstr>3 边缘检测</vt:lpstr>
      <vt:lpstr>Sobel算子</vt:lpstr>
      <vt:lpstr>3 边缘检测</vt:lpstr>
      <vt:lpstr>幻灯片 53</vt:lpstr>
      <vt:lpstr>幻灯片 54</vt:lpstr>
      <vt:lpstr>Sobel,Prewitt,例子</vt:lpstr>
      <vt:lpstr>3 边缘检测</vt:lpstr>
      <vt:lpstr>在数字图像上计算二阶微分</vt:lpstr>
      <vt:lpstr>拉普拉斯算子的特点</vt:lpstr>
      <vt:lpstr>Laplacian of Gaussian (LoG)</vt:lpstr>
      <vt:lpstr>高斯拉普拉斯</vt:lpstr>
      <vt:lpstr>3 边缘检测</vt:lpstr>
      <vt:lpstr>3 边缘检测</vt:lpstr>
      <vt:lpstr>3 边缘检测</vt:lpstr>
      <vt:lpstr>3 边缘检测</vt:lpstr>
      <vt:lpstr>3 边缘检测</vt:lpstr>
      <vt:lpstr>幻灯片 66</vt:lpstr>
      <vt:lpstr>图像微分算子</vt:lpstr>
      <vt:lpstr>幻灯片 68</vt:lpstr>
      <vt:lpstr>微分算子检测边缘：一维信号</vt:lpstr>
      <vt:lpstr>微分算子检测边缘：二维信号</vt:lpstr>
      <vt:lpstr>微分算子检测边缘：二维信号</vt:lpstr>
      <vt:lpstr>在数字图像上计算梯度</vt:lpstr>
      <vt:lpstr>补充知识：卷积运算</vt:lpstr>
      <vt:lpstr>二维卷积的矩阵计算形式</vt:lpstr>
      <vt:lpstr>二维卷积的矩阵计算形式</vt:lpstr>
      <vt:lpstr>7.4.3 方向算子</vt:lpstr>
      <vt:lpstr>幻灯片 77</vt:lpstr>
      <vt:lpstr>幻灯片 78</vt:lpstr>
      <vt:lpstr>8.3  边缘检测和连接</vt:lpstr>
      <vt:lpstr>8.3基于梯度的图像分割方法</vt:lpstr>
      <vt:lpstr>8.3.1边界跟踪</vt:lpstr>
      <vt:lpstr>8.3.2梯度图像二值化</vt:lpstr>
      <vt:lpstr>幻灯片 83</vt:lpstr>
      <vt:lpstr>8.3.3拉普拉斯边缘检测</vt:lpstr>
      <vt:lpstr>幻灯片 85</vt:lpstr>
      <vt:lpstr>幻灯片 86</vt:lpstr>
      <vt:lpstr>8.4  边缘检测和连接</vt:lpstr>
      <vt:lpstr>8.4.1边缘检测</vt:lpstr>
      <vt:lpstr>Roherts边缘算子 </vt:lpstr>
      <vt:lpstr>Sobel边缘算子 </vt:lpstr>
      <vt:lpstr>Sobel边缘算子图</vt:lpstr>
      <vt:lpstr>Prewitt边缘算子 </vt:lpstr>
      <vt:lpstr>Kirsch边缘算子 </vt:lpstr>
      <vt:lpstr> Kirsch边缘算子 </vt:lpstr>
      <vt:lpstr> Kirsch边缘算子 </vt:lpstr>
      <vt:lpstr>幻灯片 96</vt:lpstr>
      <vt:lpstr>幻灯片 97</vt:lpstr>
      <vt:lpstr>幻灯片 98</vt:lpstr>
      <vt:lpstr>8.4.2边缘连接</vt:lpstr>
      <vt:lpstr>幻灯片 100</vt:lpstr>
      <vt:lpstr>解决方法</vt:lpstr>
      <vt:lpstr>(1)  启发式搜索 </vt:lpstr>
      <vt:lpstr>幻灯片 103</vt:lpstr>
      <vt:lpstr>(2) 曲线拟合</vt:lpstr>
      <vt:lpstr>(3) Hough变换 </vt:lpstr>
      <vt:lpstr>幻灯片 106</vt:lpstr>
      <vt:lpstr>hough直线检测结果 </vt:lpstr>
      <vt:lpstr>区域生长的原理</vt:lpstr>
      <vt:lpstr>8.5  区域增长 </vt:lpstr>
      <vt:lpstr>区域增长算法主要分成两类</vt:lpstr>
      <vt:lpstr>幻灯片 111</vt:lpstr>
      <vt:lpstr>区域生长</vt:lpstr>
      <vt:lpstr>幻灯片 113</vt:lpstr>
      <vt:lpstr>幻灯片 114</vt:lpstr>
      <vt:lpstr>幻灯片 115</vt:lpstr>
      <vt:lpstr>幻灯片 116</vt:lpstr>
      <vt:lpstr>幻灯片 117</vt:lpstr>
      <vt:lpstr>8.6  二值图像处理</vt:lpstr>
      <vt:lpstr>幻灯片 119</vt:lpstr>
      <vt:lpstr>幻灯片 120</vt:lpstr>
      <vt:lpstr>术语</vt:lpstr>
      <vt:lpstr>幻灯片 122</vt:lpstr>
      <vt:lpstr>幻灯片 123</vt:lpstr>
      <vt:lpstr>幻灯片 124</vt:lpstr>
      <vt:lpstr>幻灯片 125</vt:lpstr>
      <vt:lpstr>(1)  腐蚀</vt:lpstr>
      <vt:lpstr>幻灯片 127</vt:lpstr>
      <vt:lpstr>幻灯片 128</vt:lpstr>
      <vt:lpstr>(2) 膨胀</vt:lpstr>
      <vt:lpstr>幻灯片 130</vt:lpstr>
      <vt:lpstr>8.6.2开运算和闭运算</vt:lpstr>
      <vt:lpstr>幻灯片 132</vt:lpstr>
      <vt:lpstr>8.6.3腐蚀和膨胀的变体 </vt:lpstr>
      <vt:lpstr>(1) 收缩</vt:lpstr>
      <vt:lpstr>(2)  细化</vt:lpstr>
      <vt:lpstr>(3) 抽骨架</vt:lpstr>
      <vt:lpstr>(4)   剪裁</vt:lpstr>
      <vt:lpstr>(5)  粗化</vt:lpstr>
      <vt:lpstr>幻灯片 139</vt:lpstr>
      <vt:lpstr>幻灯片 140</vt:lpstr>
      <vt:lpstr>幻灯片 141</vt:lpstr>
      <vt:lpstr>8.7  分割图像的结构</vt:lpstr>
      <vt:lpstr>8.7.2  物体隶属关系图</vt:lpstr>
      <vt:lpstr>8.7.3边界链码 </vt:lpstr>
      <vt:lpstr>小结(Chapter Summary) </vt:lpstr>
      <vt:lpstr>幻灯片 146</vt:lpstr>
    </vt:vector>
  </TitlesOfParts>
  <Company>IBM</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Strategy &amp; Planning</dc:title>
  <dc:creator>IBM</dc:creator>
  <cp:lastModifiedBy>lenovo</cp:lastModifiedBy>
  <cp:revision>2124</cp:revision>
  <cp:lastPrinted>2001-11-26T07:59:46Z</cp:lastPrinted>
  <dcterms:created xsi:type="dcterms:W3CDTF">2000-02-22T04:44:19Z</dcterms:created>
  <dcterms:modified xsi:type="dcterms:W3CDTF">2013-12-27T04:03:54Z</dcterms:modified>
</cp:coreProperties>
</file>